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Lst>
  <p:notesMasterIdLst>
    <p:notesMasterId r:id="rId33"/>
  </p:notesMasterIdLst>
  <p:sldIdLst>
    <p:sldId id="359" r:id="rId4"/>
    <p:sldId id="407" r:id="rId5"/>
    <p:sldId id="414" r:id="rId6"/>
    <p:sldId id="415" r:id="rId7"/>
    <p:sldId id="416" r:id="rId8"/>
    <p:sldId id="421" r:id="rId9"/>
    <p:sldId id="418" r:id="rId10"/>
    <p:sldId id="357" r:id="rId11"/>
    <p:sldId id="360" r:id="rId12"/>
    <p:sldId id="340" r:id="rId13"/>
    <p:sldId id="363" r:id="rId14"/>
    <p:sldId id="422" r:id="rId15"/>
    <p:sldId id="423" r:id="rId16"/>
    <p:sldId id="365" r:id="rId17"/>
    <p:sldId id="368" r:id="rId18"/>
    <p:sldId id="366" r:id="rId19"/>
    <p:sldId id="369" r:id="rId20"/>
    <p:sldId id="370" r:id="rId21"/>
    <p:sldId id="4412" r:id="rId22"/>
    <p:sldId id="4413" r:id="rId23"/>
    <p:sldId id="4414" r:id="rId24"/>
    <p:sldId id="361" r:id="rId25"/>
    <p:sldId id="354" r:id="rId26"/>
    <p:sldId id="373" r:id="rId27"/>
    <p:sldId id="4415" r:id="rId28"/>
    <p:sldId id="4411" r:id="rId29"/>
    <p:sldId id="362" r:id="rId30"/>
    <p:sldId id="4410" r:id="rId31"/>
    <p:sldId id="42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73" d="100"/>
          <a:sy n="73" d="100"/>
        </p:scale>
        <p:origin x="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21</a:t>
            </a:fld>
            <a:endParaRPr lang="en-US"/>
          </a:p>
        </p:txBody>
      </p:sp>
    </p:spTree>
    <p:extLst>
      <p:ext uri="{BB962C8B-B14F-4D97-AF65-F5344CB8AC3E}">
        <p14:creationId xmlns:p14="http://schemas.microsoft.com/office/powerpoint/2010/main" val="2638938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Tổ</a:t>
            </a:r>
            <a:r>
              <a:rPr lang="en-US" baseline="0" smtClean="0"/>
              <a:t> chức c</a:t>
            </a:r>
            <a:r>
              <a:rPr lang="en-US" smtClean="0"/>
              <a:t>ho HS tự</a:t>
            </a:r>
            <a:r>
              <a:rPr lang="en-US" baseline="0" smtClean="0"/>
              <a:t> tìm thêm các câu tương tự, đội còn lại sẽ tìm vế có sử dụng đại từ điền tiếp vào.</a:t>
            </a:r>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25</a:t>
            </a:fld>
            <a:endParaRPr lang="en-US"/>
          </a:p>
        </p:txBody>
      </p:sp>
    </p:spTree>
    <p:extLst>
      <p:ext uri="{BB962C8B-B14F-4D97-AF65-F5344CB8AC3E}">
        <p14:creationId xmlns:p14="http://schemas.microsoft.com/office/powerpoint/2010/main" val="3774930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5968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qua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13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MR: Tìm</a:t>
            </a:r>
            <a:r>
              <a:rPr lang="en-US" baseline="0" smtClean="0"/>
              <a:t> thêm từ xưng hô </a:t>
            </a:r>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13</a:t>
            </a:fld>
            <a:endParaRPr lang="en-US"/>
          </a:p>
        </p:txBody>
      </p:sp>
    </p:spTree>
    <p:extLst>
      <p:ext uri="{BB962C8B-B14F-4D97-AF65-F5344CB8AC3E}">
        <p14:creationId xmlns:p14="http://schemas.microsoft.com/office/powerpoint/2010/main" val="3337540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15</a:t>
            </a:fld>
            <a:endParaRPr lang="en-US"/>
          </a:p>
        </p:txBody>
      </p:sp>
    </p:spTree>
    <p:extLst>
      <p:ext uri="{BB962C8B-B14F-4D97-AF65-F5344CB8AC3E}">
        <p14:creationId xmlns:p14="http://schemas.microsoft.com/office/powerpoint/2010/main" val="44748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CC47-67F5-43C8-8BD0-FCA53A9B2EC1}" type="slidenum">
              <a:rPr lang="en-US" smtClean="0"/>
              <a:t>19</a:t>
            </a:fld>
            <a:endParaRPr lang="en-US"/>
          </a:p>
        </p:txBody>
      </p:sp>
    </p:spTree>
    <p:extLst>
      <p:ext uri="{BB962C8B-B14F-4D97-AF65-F5344CB8AC3E}">
        <p14:creationId xmlns:p14="http://schemas.microsoft.com/office/powerpoint/2010/main" val="4133558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2024/9/10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1557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3303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13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2024/9/10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5993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2024/9/10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5125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2024/9/10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73932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2024/9/10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9087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2024/9/10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1935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2024/9/10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8611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2024/9/10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0633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2024/9/10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66470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0" y="1451120"/>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12155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4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60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96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8.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jpeg"/><Relationship Id="rId11" Type="http://schemas.openxmlformats.org/officeDocument/2006/relationships/image" Target="../media/image8.GIF"/><Relationship Id="rId5" Type="http://schemas.openxmlformats.org/officeDocument/2006/relationships/theme" Target="../theme/theme2.xml"/><Relationship Id="rId10" Type="http://schemas.openxmlformats.org/officeDocument/2006/relationships/image" Target="../media/image7.png"/><Relationship Id="rId4" Type="http://schemas.openxmlformats.org/officeDocument/2006/relationships/slideLayout" Target="../slideLayouts/slideLayout9.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a white and black text and a black background&#10;&#10;Description automatically generated">
            <a:extLst>
              <a:ext uri="{FF2B5EF4-FFF2-40B4-BE49-F238E27FC236}">
                <a16:creationId xmlns:a16="http://schemas.microsoft.com/office/drawing/2014/main" id="{5A8B31BD-3F8B-9602-A1E5-15686DD7B2C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68166" y="75414"/>
            <a:ext cx="2168165" cy="2168165"/>
          </a:xfrm>
          <a:prstGeom prst="rect">
            <a:avLst/>
          </a:prstGeom>
        </p:spPr>
      </p:pic>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2" r:id="rId5"/>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1138947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2024/9/10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698924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8.GIF"/><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6.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49.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18" Type="http://schemas.openxmlformats.org/officeDocument/2006/relationships/image" Target="../media/image27.png"/><Relationship Id="rId3" Type="http://schemas.microsoft.com/office/2007/relationships/media" Target="../media/media2.mp3"/><Relationship Id="rId21" Type="http://schemas.openxmlformats.org/officeDocument/2006/relationships/slide" Target="slide5.xml"/><Relationship Id="rId7" Type="http://schemas.openxmlformats.org/officeDocument/2006/relationships/image" Target="../media/image21.jpg"/><Relationship Id="rId12" Type="http://schemas.openxmlformats.org/officeDocument/2006/relationships/slide" Target="slide4.xml"/><Relationship Id="rId17" Type="http://schemas.openxmlformats.org/officeDocument/2006/relationships/image" Target="../media/image26.png"/><Relationship Id="rId25" Type="http://schemas.openxmlformats.org/officeDocument/2006/relationships/slide" Target="slide8.xml"/><Relationship Id="rId2" Type="http://schemas.openxmlformats.org/officeDocument/2006/relationships/audio" Target="../media/media1.mp3"/><Relationship Id="rId16" Type="http://schemas.openxmlformats.org/officeDocument/2006/relationships/slide" Target="slide11.xml"/><Relationship Id="rId20" Type="http://schemas.openxmlformats.org/officeDocument/2006/relationships/image" Target="../media/image28.png"/><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4.wdp"/><Relationship Id="rId24" Type="http://schemas.openxmlformats.org/officeDocument/2006/relationships/image" Target="../media/image29.png"/><Relationship Id="rId5" Type="http://schemas.openxmlformats.org/officeDocument/2006/relationships/slideLayout" Target="../slideLayouts/slideLayout8.xml"/><Relationship Id="rId15" Type="http://schemas.openxmlformats.org/officeDocument/2006/relationships/image" Target="../media/image25.png"/><Relationship Id="rId23" Type="http://schemas.openxmlformats.org/officeDocument/2006/relationships/slide" Target="slide9.xml"/><Relationship Id="rId10" Type="http://schemas.openxmlformats.org/officeDocument/2006/relationships/image" Target="../media/image23.png"/><Relationship Id="rId19" Type="http://schemas.openxmlformats.org/officeDocument/2006/relationships/slide" Target="slide10.xml"/><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slide" Target="slide6.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id="{F5414934-3C7F-83A2-6D49-FE3C0A9F8391}"/>
              </a:ext>
            </a:extLst>
          </p:cNvPr>
          <p:cNvSpPr txBox="1"/>
          <p:nvPr/>
        </p:nvSpPr>
        <p:spPr>
          <a:xfrm>
            <a:off x="476251" y="1552005"/>
            <a:ext cx="11268074" cy="4893647"/>
          </a:xfrm>
          <a:prstGeom prst="rect">
            <a:avLst/>
          </a:prstGeom>
          <a:noFill/>
        </p:spPr>
        <p:txBody>
          <a:bodyPr wrap="square">
            <a:spAutoFit/>
          </a:bodyPr>
          <a:lstStyle/>
          <a:p>
            <a:r>
              <a:rPr lang="vi-VN" sz="24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Cu Dũng lớn ngần này rồi ư?</a:t>
            </a:r>
          </a:p>
          <a:p>
            <a:r>
              <a:rPr lang="vi-VN"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Bà xăng xái xuống bếp lấy dao ra vườn chặt mía đem vào.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Mía ngọt lắm, mẹ con ăn đi cho đỡ khát.</a:t>
            </a:r>
          </a:p>
          <a:p>
            <a:r>
              <a:rPr lang="vi-VN" sz="2400" dirty="0">
                <a:latin typeface="Cambria" panose="02040503050406030204" pitchFamily="18" charset="0"/>
                <a:ea typeface="Cambria" panose="02040503050406030204" pitchFamily="18" charset="0"/>
              </a:rPr>
              <a:t>Bà róc, bà tiện, bà chẻ từng khẩu mía đưa cho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Ăn đi! Cháu ăn đi! Răng bà yếu rồi, bà chả nhai được đâu.</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Vũ Tú Nam)</a:t>
            </a:r>
          </a:p>
          <a:p>
            <a:r>
              <a:rPr lang="vi-VN" sz="2400" dirty="0">
                <a:latin typeface="Cambria" panose="02040503050406030204" pitchFamily="18" charset="0"/>
                <a:ea typeface="Cambria" panose="02040503050406030204" pitchFamily="18" charset="0"/>
              </a:rPr>
              <a:t>b. Cánh cam vùng chạy, nhớn nhác tìm lối thoát. Chuột cống cười phá lên: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p>
          <a:p>
            <a:pPr algn="r"/>
            <a:r>
              <a:rPr lang="vi-VN" sz="2400" dirty="0">
                <a:latin typeface="Cambria" panose="02040503050406030204" pitchFamily="18" charset="0"/>
                <a:ea typeface="Cambria" panose="02040503050406030204" pitchFamily="18" charset="0"/>
              </a:rPr>
              <a:t>(Vũ Tú Nam)</a:t>
            </a: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2"/>
          <a:stretch>
            <a:fillRect/>
          </a:stretch>
        </p:blipFill>
        <p:spPr>
          <a:xfrm>
            <a:off x="524751" y="389131"/>
            <a:ext cx="1658256" cy="963251"/>
          </a:xfrm>
          <a:prstGeom prst="rect">
            <a:avLst/>
          </a:prstGeom>
        </p:spPr>
      </p:pic>
    </p:spTree>
    <p:extLst>
      <p:ext uri="{BB962C8B-B14F-4D97-AF65-F5344CB8AC3E}">
        <p14:creationId xmlns:p14="http://schemas.microsoft.com/office/powerpoint/2010/main" val="2784195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2C05CE-0236-7EF7-D245-07CFEBB4533B}"/>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9887915"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4073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10240340"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68854" y="1627545"/>
              <a:ext cx="4356886" cy="12094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ngươi</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Chuột cống xưng là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gọi cánh cam (và một số loài vật khác nữa) là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nhà</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ngươi</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ngươi</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686166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337" y="190500"/>
            <a:ext cx="10090513" cy="6524625"/>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1580606" y="1611696"/>
            <a:ext cx="8425543" cy="4401205"/>
          </a:xfrm>
          <a:prstGeom prst="rect">
            <a:avLst/>
          </a:prstGeom>
          <a:noFill/>
        </p:spPr>
        <p:txBody>
          <a:bodyPr wrap="square" rtlCol="0">
            <a:spAutoFit/>
          </a:bodyPr>
          <a:lstStyle/>
          <a:p>
            <a:pPr lvl="0" algn="just">
              <a:defRPr/>
            </a:pPr>
            <a:r>
              <a:rPr lang="en-US" sz="2800" b="1" dirty="0">
                <a:solidFill>
                  <a:srgbClr val="FF0000"/>
                </a:solidFill>
                <a:latin typeface="Cambria" panose="02040503050406030204" pitchFamily="18" charset="0"/>
              </a:rPr>
              <a:t>   </a:t>
            </a:r>
            <a:r>
              <a:rPr lang="vi-VN" sz="28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a:t>
            </a:r>
            <a:r>
              <a:rPr lang="vi-VN" sz="2800" b="1">
                <a:solidFill>
                  <a:srgbClr val="FF0000"/>
                </a:solidFill>
                <a:latin typeface="Cambria" panose="02040503050406030204" pitchFamily="18" charset="0"/>
              </a:rPr>
              <a:t>nghe</a:t>
            </a:r>
            <a:r>
              <a:rPr lang="vi-VN" sz="2800" b="1" smtClean="0">
                <a:solidFill>
                  <a:srgbClr val="FF0000"/>
                </a:solidFill>
                <a:latin typeface="Cambria" panose="02040503050406030204" pitchFamily="18" charset="0"/>
              </a:rPr>
              <a:t>.</a:t>
            </a:r>
            <a:endParaRPr lang="en-US" sz="2800" b="1" smtClean="0">
              <a:solidFill>
                <a:srgbClr val="FF0000"/>
              </a:solidFill>
              <a:latin typeface="Cambria" panose="02040503050406030204" pitchFamily="18" charset="0"/>
            </a:endParaRPr>
          </a:p>
          <a:p>
            <a:pPr lvl="0" algn="just">
              <a:defRPr/>
            </a:pPr>
            <a:r>
              <a:rPr lang="en-US" sz="2800" b="1" smtClean="0">
                <a:solidFill>
                  <a:srgbClr val="FF0000"/>
                </a:solidFill>
                <a:latin typeface="Cambria" panose="02040503050406030204" pitchFamily="18" charset="0"/>
              </a:rPr>
              <a:t> </a:t>
            </a:r>
            <a:r>
              <a:rPr lang="en-US" sz="2800" b="1" smtClean="0">
                <a:solidFill>
                  <a:srgbClr val="002060"/>
                </a:solidFill>
                <a:latin typeface="Cambria" panose="02040503050406030204" pitchFamily="18" charset="0"/>
              </a:rPr>
              <a:t>Em hãy nêu thêm:</a:t>
            </a:r>
          </a:p>
          <a:p>
            <a:pPr lvl="0" algn="just">
              <a:defRPr/>
            </a:pPr>
            <a:r>
              <a:rPr lang="en-US" sz="2800" b="1" smtClean="0">
                <a:solidFill>
                  <a:srgbClr val="002060"/>
                </a:solidFill>
                <a:latin typeface="Cambria" panose="02040503050406030204" pitchFamily="18" charset="0"/>
              </a:rPr>
              <a:t> +1 số từ xưng hô của em với bạn thể hiện thái độ thân mật, văn minh.</a:t>
            </a:r>
          </a:p>
          <a:p>
            <a:pPr lvl="0" algn="just">
              <a:defRPr/>
            </a:pPr>
            <a:r>
              <a:rPr lang="en-US" sz="2800" b="1" smtClean="0">
                <a:solidFill>
                  <a:srgbClr val="002060"/>
                </a:solidFill>
                <a:latin typeface="Cambria" panose="02040503050406030204" pitchFamily="18" charset="0"/>
              </a:rPr>
              <a:t>+ Một số từ xưng hô </a:t>
            </a:r>
            <a:r>
              <a:rPr lang="en-US" sz="2800" b="1">
                <a:solidFill>
                  <a:srgbClr val="002060"/>
                </a:solidFill>
                <a:latin typeface="Cambria" panose="02040503050406030204" pitchFamily="18" charset="0"/>
              </a:rPr>
              <a:t>của em </a:t>
            </a:r>
            <a:r>
              <a:rPr lang="en-US" sz="2800" b="1" smtClean="0">
                <a:solidFill>
                  <a:srgbClr val="002060"/>
                </a:solidFill>
                <a:latin typeface="Cambria" panose="02040503050406030204" pitchFamily="18" charset="0"/>
              </a:rPr>
              <a:t>với người lớn tuổi hơn khi em gặp ngoài xã hội.</a:t>
            </a:r>
          </a:p>
          <a:p>
            <a:pPr lvl="0" algn="just">
              <a:defRPr/>
            </a:pPr>
            <a:endParaRPr lang="vi-VN" sz="28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8651998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đó</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ấy</a:t>
            </a:r>
            <a:endParaRPr lang="en-US" sz="3200" b="1" dirty="0">
              <a:solidFill>
                <a:srgbClr val="002060"/>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thế</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vậy</a:t>
            </a:r>
            <a:endParaRPr lang="en-US" sz="3200" b="1" dirty="0">
              <a:solidFill>
                <a:srgbClr val="00206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này</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654C96-DA0F-6BED-52C3-E568D2D5E8BD}"/>
              </a:ext>
            </a:extLst>
          </p:cNvPr>
          <p:cNvSpPr txBox="1"/>
          <p:nvPr/>
        </p:nvSpPr>
        <p:spPr>
          <a:xfrm>
            <a:off x="1390650" y="2638425"/>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ấy</a:t>
            </a:r>
            <a:r>
              <a:rPr lang="en-US" sz="2400" b="1" dirty="0">
                <a:solidFill>
                  <a:srgbClr val="000000"/>
                </a:solidFill>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DC5EEFD-59C0-F1E0-C2B0-D929A6425C7D}"/>
              </a:ext>
            </a:extLst>
          </p:cNvPr>
          <p:cNvSpPr txBox="1"/>
          <p:nvPr/>
        </p:nvSpPr>
        <p:spPr>
          <a:xfrm>
            <a:off x="1390650" y="3448050"/>
            <a:ext cx="9915525"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C217EEE-5276-ADCA-CFE8-A39F0684A971}"/>
              </a:ext>
            </a:extLst>
          </p:cNvPr>
          <p:cNvSpPr txBox="1"/>
          <p:nvPr/>
        </p:nvSpPr>
        <p:spPr>
          <a:xfrm>
            <a:off x="1390650" y="4610100"/>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này</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7FE1AA86-C988-418D-166B-A0827AA0B9AB}"/>
              </a:ext>
            </a:extLst>
          </p:cNvPr>
          <p:cNvGrpSpPr/>
          <p:nvPr/>
        </p:nvGrpSpPr>
        <p:grpSpPr>
          <a:xfrm>
            <a:off x="7290399" y="2589737"/>
            <a:ext cx="622182" cy="561482"/>
            <a:chOff x="-558201" y="4281177"/>
            <a:chExt cx="622182" cy="561482"/>
          </a:xfrm>
        </p:grpSpPr>
        <p:sp>
          <p:nvSpPr>
            <p:cNvPr id="15" name="Rectangle: Rounded Corners 14">
              <a:extLst>
                <a:ext uri="{FF2B5EF4-FFF2-40B4-BE49-F238E27FC236}">
                  <a16:creationId xmlns:a16="http://schemas.microsoft.com/office/drawing/2014/main" id="{FEEA5D16-7E1B-EE9D-FC9B-CDBEB1FB7E4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9C8639C-DD30-260B-85DD-27B6F1E73A8C}"/>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7" name="Group 16">
            <a:extLst>
              <a:ext uri="{FF2B5EF4-FFF2-40B4-BE49-F238E27FC236}">
                <a16:creationId xmlns:a16="http://schemas.microsoft.com/office/drawing/2014/main" id="{7583CE68-96B1-9B5E-6CE3-814B7D04583D}"/>
              </a:ext>
            </a:extLst>
          </p:cNvPr>
          <p:cNvGrpSpPr/>
          <p:nvPr/>
        </p:nvGrpSpPr>
        <p:grpSpPr>
          <a:xfrm>
            <a:off x="6585549" y="3408887"/>
            <a:ext cx="622182" cy="561482"/>
            <a:chOff x="-558201" y="4281177"/>
            <a:chExt cx="622182" cy="561482"/>
          </a:xfrm>
        </p:grpSpPr>
        <p:sp>
          <p:nvSpPr>
            <p:cNvPr id="18" name="Rectangle: Rounded Corners 17">
              <a:extLst>
                <a:ext uri="{FF2B5EF4-FFF2-40B4-BE49-F238E27FC236}">
                  <a16:creationId xmlns:a16="http://schemas.microsoft.com/office/drawing/2014/main"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BF716F9-6424-A558-7692-E06B725F2F82}"/>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id="{992A5454-8BAA-9148-030A-B9AC690761D4}"/>
              </a:ext>
            </a:extLst>
          </p:cNvPr>
          <p:cNvGrpSpPr/>
          <p:nvPr/>
        </p:nvGrpSpPr>
        <p:grpSpPr>
          <a:xfrm>
            <a:off x="10824174" y="4570937"/>
            <a:ext cx="622182" cy="561482"/>
            <a:chOff x="-558201" y="4281177"/>
            <a:chExt cx="622182" cy="561482"/>
          </a:xfrm>
        </p:grpSpPr>
        <p:sp>
          <p:nvSpPr>
            <p:cNvPr id="21" name="Rectangle: Rounded Corners 20">
              <a:extLst>
                <a:ext uri="{FF2B5EF4-FFF2-40B4-BE49-F238E27FC236}">
                  <a16:creationId xmlns:a16="http://schemas.microsoft.com/office/drawing/2014/main"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7" name="Group 26">
            <a:extLst>
              <a:ext uri="{FF2B5EF4-FFF2-40B4-BE49-F238E27FC236}">
                <a16:creationId xmlns:a16="http://schemas.microsoft.com/office/drawing/2014/main" id="{72F08375-4D53-0D85-E948-580E65975F92}"/>
              </a:ext>
            </a:extLst>
          </p:cNvPr>
          <p:cNvGrpSpPr/>
          <p:nvPr/>
        </p:nvGrpSpPr>
        <p:grpSpPr>
          <a:xfrm>
            <a:off x="4619625" y="4706897"/>
            <a:ext cx="3114674" cy="2151103"/>
            <a:chOff x="4619625" y="4706897"/>
            <a:chExt cx="3114674" cy="2151103"/>
          </a:xfrm>
        </p:grpSpPr>
        <p:grpSp>
          <p:nvGrpSpPr>
            <p:cNvPr id="23" name="Nhóm 95">
              <a:extLst>
                <a:ext uri="{FF2B5EF4-FFF2-40B4-BE49-F238E27FC236}">
                  <a16:creationId xmlns:a16="http://schemas.microsoft.com/office/drawing/2014/main" id="{54670FA5-D92B-D74C-BDD5-46D15CC6D422}"/>
                </a:ext>
              </a:extLst>
            </p:cNvPr>
            <p:cNvGrpSpPr/>
            <p:nvPr/>
          </p:nvGrpSpPr>
          <p:grpSpPr>
            <a:xfrm>
              <a:off x="4619625" y="4706897"/>
              <a:ext cx="3114674" cy="2151103"/>
              <a:chOff x="1124976" y="1819729"/>
              <a:chExt cx="6487886" cy="4203699"/>
            </a:xfrm>
          </p:grpSpPr>
          <p:sp>
            <p:nvSpPr>
              <p:cNvPr id="24" name="Hình Bầu dục 97">
                <a:extLst>
                  <a:ext uri="{FF2B5EF4-FFF2-40B4-BE49-F238E27FC236}">
                    <a16:creationId xmlns:a16="http://schemas.microsoft.com/office/drawing/2014/main" id="{777628C7-83B2-822A-F597-59877B4473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5" name="Hình ảnh 98" descr="Ảnh có chứa đồ chơi, búp bê&#10;&#10;Mô tả được tạo tự động">
                <a:extLst>
                  <a:ext uri="{FF2B5EF4-FFF2-40B4-BE49-F238E27FC236}">
                    <a16:creationId xmlns:a16="http://schemas.microsoft.com/office/drawing/2014/main" id="{9ACE4449-86FD-A947-694F-30E4FE8C663C}"/>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26" name="TextBox 25">
              <a:extLst>
                <a:ext uri="{FF2B5EF4-FFF2-40B4-BE49-F238E27FC236}">
                  <a16:creationId xmlns:a16="http://schemas.microsoft.com/office/drawing/2014/main" id="{DAD5043F-9362-9D0F-0FD1-924AB4AAC321}"/>
                </a:ext>
              </a:extLst>
            </p:cNvPr>
            <p:cNvSpPr txBox="1"/>
            <p:nvPr/>
          </p:nvSpPr>
          <p:spPr>
            <a:xfrm>
              <a:off x="5153025" y="6353175"/>
              <a:ext cx="2219325" cy="369332"/>
            </a:xfrm>
            <a:prstGeom prst="rect">
              <a:avLst/>
            </a:prstGeom>
            <a:noFill/>
          </p:spPr>
          <p:txBody>
            <a:bodyPr wrap="square" rtlCol="0">
              <a:spAutoFit/>
            </a:bodyPr>
            <a:lstStyle/>
            <a:p>
              <a:r>
                <a:rPr lang="en-US" b="1" dirty="0"/>
                <a:t>THẢO LUẬN NHÓM 4</a:t>
              </a:r>
            </a:p>
          </p:txBody>
        </p:sp>
      </p:grp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DBBAC-A4B8-AD7B-AA08-E9645BA47CE5}"/>
              </a:ext>
            </a:extLst>
          </p:cNvPr>
          <p:cNvSpPr txBox="1"/>
          <p:nvPr/>
        </p:nvSpPr>
        <p:spPr>
          <a:xfrm>
            <a:off x="1122589" y="1023258"/>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ấy</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6510AAF-F9FE-1F39-5E38-157C5A87F760}"/>
              </a:ext>
            </a:extLst>
          </p:cNvPr>
          <p:cNvSpPr txBox="1"/>
          <p:nvPr/>
        </p:nvSpPr>
        <p:spPr>
          <a:xfrm>
            <a:off x="1122589" y="1832883"/>
            <a:ext cx="9915525" cy="830997"/>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C91CB6B-E75C-3AE2-28D0-11B7DE0837ED}"/>
              </a:ext>
            </a:extLst>
          </p:cNvPr>
          <p:cNvSpPr txBox="1"/>
          <p:nvPr/>
        </p:nvSpPr>
        <p:spPr>
          <a:xfrm>
            <a:off x="1122589" y="2994933"/>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đó</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93D3CB8-6847-53DD-D25B-4C5CD9841493}"/>
              </a:ext>
            </a:extLst>
          </p:cNvPr>
          <p:cNvGrpSpPr/>
          <p:nvPr/>
        </p:nvGrpSpPr>
        <p:grpSpPr>
          <a:xfrm>
            <a:off x="6973996" y="1000517"/>
            <a:ext cx="622182" cy="561482"/>
            <a:chOff x="-558201" y="4281177"/>
            <a:chExt cx="622182" cy="561482"/>
          </a:xfrm>
        </p:grpSpPr>
        <p:sp>
          <p:nvSpPr>
            <p:cNvPr id="11" name="Rectangle: Rounded Corners 10">
              <a:extLst>
                <a:ext uri="{FF2B5EF4-FFF2-40B4-BE49-F238E27FC236}">
                  <a16:creationId xmlns:a16="http://schemas.microsoft.com/office/drawing/2014/main" id="{43DFCC1D-9A65-5D87-5218-3B717692969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A7F3BDB-2D12-A8CE-49B3-B6E13347F2DE}"/>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3" name="Group 12">
            <a:extLst>
              <a:ext uri="{FF2B5EF4-FFF2-40B4-BE49-F238E27FC236}">
                <a16:creationId xmlns:a16="http://schemas.microsoft.com/office/drawing/2014/main" id="{7B2A3D96-DC67-9F2D-E371-E5DF58B3E2D2}"/>
              </a:ext>
            </a:extLst>
          </p:cNvPr>
          <p:cNvGrpSpPr/>
          <p:nvPr/>
        </p:nvGrpSpPr>
        <p:grpSpPr>
          <a:xfrm>
            <a:off x="6234248" y="1813758"/>
            <a:ext cx="622182" cy="561482"/>
            <a:chOff x="-558201" y="4281177"/>
            <a:chExt cx="622182" cy="561482"/>
          </a:xfrm>
        </p:grpSpPr>
        <p:sp>
          <p:nvSpPr>
            <p:cNvPr id="14" name="Rectangle: Rounded Corners 13">
              <a:extLst>
                <a:ext uri="{FF2B5EF4-FFF2-40B4-BE49-F238E27FC236}">
                  <a16:creationId xmlns:a16="http://schemas.microsoft.com/office/drawing/2014/main" id="{28DDF0B0-A288-301B-19A1-389757143C0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5B4C2B-F9E3-5C80-F0B2-F8F93037CBD0}"/>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6" name="Group 15">
            <a:extLst>
              <a:ext uri="{FF2B5EF4-FFF2-40B4-BE49-F238E27FC236}">
                <a16:creationId xmlns:a16="http://schemas.microsoft.com/office/drawing/2014/main" id="{294664EE-30AB-05E4-2DC2-FB37F0F088E3}"/>
              </a:ext>
            </a:extLst>
          </p:cNvPr>
          <p:cNvGrpSpPr/>
          <p:nvPr/>
        </p:nvGrpSpPr>
        <p:grpSpPr>
          <a:xfrm>
            <a:off x="10572686" y="3011840"/>
            <a:ext cx="622182" cy="561482"/>
            <a:chOff x="-558201" y="4281177"/>
            <a:chExt cx="622182" cy="561482"/>
          </a:xfrm>
        </p:grpSpPr>
        <p:sp>
          <p:nvSpPr>
            <p:cNvPr id="17" name="Rectangle: Rounded Corners 16">
              <a:extLst>
                <a:ext uri="{FF2B5EF4-FFF2-40B4-BE49-F238E27FC236}">
                  <a16:creationId xmlns:a16="http://schemas.microsoft.com/office/drawing/2014/main" id="{2EF00E77-81F5-1350-434F-9DCFFE9D699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E589353-710D-ED3E-9495-EDC543E432A2}"/>
                </a:ext>
              </a:extLst>
            </p:cNvPr>
            <p:cNvPicPr>
              <a:picLocks noChangeAspect="1"/>
            </p:cNvPicPr>
            <p:nvPr/>
          </p:nvPicPr>
          <p:blipFill>
            <a:blip r:embed="rId3"/>
            <a:stretch>
              <a:fillRect/>
            </a:stretch>
          </p:blipFill>
          <p:spPr>
            <a:xfrm>
              <a:off x="-543155" y="4281177"/>
              <a:ext cx="592090" cy="561482"/>
            </a:xfrm>
            <a:prstGeom prst="rect">
              <a:avLst/>
            </a:prstGeom>
          </p:spPr>
        </p:pic>
      </p:grpSp>
      <p:sp>
        <p:nvSpPr>
          <p:cNvPr id="19" name="TextBox 18">
            <a:extLst>
              <a:ext uri="{FF2B5EF4-FFF2-40B4-BE49-F238E27FC236}">
                <a16:creationId xmlns:a16="http://schemas.microsoft.com/office/drawing/2014/main" id="{6C91CB6B-E75C-3AE2-28D0-11B7DE0837ED}"/>
              </a:ext>
            </a:extLst>
          </p:cNvPr>
          <p:cNvSpPr txBox="1"/>
          <p:nvPr/>
        </p:nvSpPr>
        <p:spPr>
          <a:xfrm>
            <a:off x="1005023" y="3827299"/>
            <a:ext cx="10458450" cy="2308324"/>
          </a:xfrm>
          <a:prstGeom prst="rect">
            <a:avLst/>
          </a:prstGeom>
          <a:noFill/>
        </p:spPr>
        <p:txBody>
          <a:bodyPr wrap="square" rtlCol="0">
            <a:spAutoFit/>
          </a:bodyPr>
          <a:lstStyle/>
          <a:p>
            <a:r>
              <a:rPr lang="en-US" sz="2400" b="1">
                <a:solidFill>
                  <a:srgbClr val="7030A0"/>
                </a:solidFill>
                <a:latin typeface="Cambria" panose="02040503050406030204" pitchFamily="18" charset="0"/>
                <a:ea typeface="Cambria" panose="02040503050406030204" pitchFamily="18" charset="0"/>
              </a:rPr>
              <a:t>Ngoài các từ này, ấy, đó, còn có những từ nào tương tự có thể dùng làm đại từ thay thế</a:t>
            </a:r>
            <a:r>
              <a:rPr lang="en-US" sz="2400" b="1" smtClean="0">
                <a:solidFill>
                  <a:srgbClr val="7030A0"/>
                </a:solidFill>
                <a:latin typeface="Cambria" panose="02040503050406030204" pitchFamily="18" charset="0"/>
                <a:ea typeface="Cambria" panose="02040503050406030204" pitchFamily="18" charset="0"/>
              </a:rPr>
              <a:t>?  </a:t>
            </a:r>
          </a:p>
          <a:p>
            <a:r>
              <a:rPr lang="en-US" sz="2400" b="1" smtClean="0">
                <a:solidFill>
                  <a:srgbClr val="7030A0"/>
                </a:solidFill>
                <a:latin typeface="Cambria" panose="02040503050406030204" pitchFamily="18" charset="0"/>
                <a:ea typeface="Cambria" panose="02040503050406030204" pitchFamily="18" charset="0"/>
              </a:rPr>
              <a:t>                                                                                                                    ( </a:t>
            </a:r>
            <a:r>
              <a:rPr lang="en-US" sz="2400" b="1">
                <a:solidFill>
                  <a:srgbClr val="7030A0"/>
                </a:solidFill>
                <a:latin typeface="Cambria" panose="02040503050406030204" pitchFamily="18" charset="0"/>
                <a:ea typeface="Cambria" panose="02040503050406030204" pitchFamily="18" charset="0"/>
              </a:rPr>
              <a:t>đó, nọ, kia</a:t>
            </a:r>
            <a:r>
              <a:rPr lang="en-US" sz="2400" b="1" smtClean="0">
                <a:solidFill>
                  <a:srgbClr val="7030A0"/>
                </a:solidFill>
                <a:latin typeface="Cambria" panose="02040503050406030204" pitchFamily="18" charset="0"/>
                <a:ea typeface="Cambria" panose="02040503050406030204" pitchFamily="18" charset="0"/>
              </a:rPr>
              <a:t>)</a:t>
            </a:r>
          </a:p>
          <a:p>
            <a:r>
              <a:rPr lang="en-US" sz="2400" b="1" smtClean="0">
                <a:solidFill>
                  <a:srgbClr val="7030A0"/>
                </a:solidFill>
                <a:latin typeface="Cambria" panose="02040503050406030204" pitchFamily="18" charset="0"/>
                <a:ea typeface="Cambria" panose="02040503050406030204" pitchFamily="18" charset="0"/>
              </a:rPr>
              <a:t>Cho VD.</a:t>
            </a:r>
          </a:p>
          <a:p>
            <a:pPr marL="342900" indent="-342900">
              <a:buFontTx/>
              <a:buChar char="-"/>
            </a:pPr>
            <a:r>
              <a:rPr lang="en-US" sz="2400" b="1" smtClean="0">
                <a:solidFill>
                  <a:srgbClr val="7030A0"/>
                </a:solidFill>
                <a:latin typeface="Cambria" panose="02040503050406030204" pitchFamily="18" charset="0"/>
                <a:ea typeface="Cambria" panose="02040503050406030204" pitchFamily="18" charset="0"/>
              </a:rPr>
              <a:t>Cậu làm bài toán sao ấy chưa?</a:t>
            </a:r>
          </a:p>
          <a:p>
            <a:pPr marL="342900" indent="-342900">
              <a:buFontTx/>
              <a:buChar char="-"/>
            </a:pPr>
            <a:r>
              <a:rPr lang="en-US" sz="2400" b="1" smtClean="0">
                <a:solidFill>
                  <a:srgbClr val="7030A0"/>
                </a:solidFill>
                <a:latin typeface="Cambria" panose="02040503050406030204" pitchFamily="18" charset="0"/>
                <a:ea typeface="Cambria" panose="02040503050406030204" pitchFamily="18" charset="0"/>
              </a:rPr>
              <a:t>Bài </a:t>
            </a:r>
            <a:r>
              <a:rPr lang="en-US" sz="2400" b="1" smtClean="0">
                <a:solidFill>
                  <a:srgbClr val="FF0000"/>
                </a:solidFill>
                <a:latin typeface="Cambria" panose="02040503050406030204" pitchFamily="18" charset="0"/>
                <a:ea typeface="Cambria" panose="02040503050406030204" pitchFamily="18" charset="0"/>
              </a:rPr>
              <a:t>đó</a:t>
            </a:r>
            <a:r>
              <a:rPr lang="en-US" sz="2400" b="1" smtClean="0">
                <a:solidFill>
                  <a:srgbClr val="7030A0"/>
                </a:solidFill>
                <a:latin typeface="Cambria" panose="02040503050406030204" pitchFamily="18" charset="0"/>
                <a:ea typeface="Cambria" panose="02040503050406030204" pitchFamily="18" charset="0"/>
              </a:rPr>
              <a:t> tớ không biết làm.</a:t>
            </a:r>
            <a:endParaRPr lang="en-US" sz="24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43700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6"/>
                                        </p:tgtEl>
                                        <p:attrNameLst>
                                          <p:attrName>ppt_w</p:attrName>
                                        </p:attrNameLst>
                                      </p:cBhvr>
                                      <p:tavLst>
                                        <p:tav tm="0">
                                          <p:val>
                                            <p:strVal val="ppt_w"/>
                                          </p:val>
                                        </p:tav>
                                        <p:tav tm="100000">
                                          <p:val>
                                            <p:fltVal val="0"/>
                                          </p:val>
                                        </p:tav>
                                      </p:tavLst>
                                    </p:anim>
                                    <p:anim calcmode="lin" valueType="num">
                                      <p:cBhvr>
                                        <p:cTn id="21" dur="500"/>
                                        <p:tgtEl>
                                          <p:spTgt spid="16"/>
                                        </p:tgtEl>
                                        <p:attrNameLst>
                                          <p:attrName>ppt_h</p:attrName>
                                        </p:attrNameLst>
                                      </p:cBhvr>
                                      <p:tavLst>
                                        <p:tav tm="0">
                                          <p:val>
                                            <p:strVal val="ppt_h"/>
                                          </p:val>
                                        </p:tav>
                                        <p:tav tm="100000">
                                          <p:val>
                                            <p:fltVal val="0"/>
                                          </p:val>
                                        </p:tav>
                                      </p:tavLst>
                                    </p:anim>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500"/>
                                        <p:tgtEl>
                                          <p:spTgt spid="1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xEl>
                                              <p:pRg st="1" end="1"/>
                                            </p:txEl>
                                          </p:spTgt>
                                        </p:tgtEl>
                                        <p:attrNameLst>
                                          <p:attrName>style.visibility</p:attrName>
                                        </p:attrNameLst>
                                      </p:cBhvr>
                                      <p:to>
                                        <p:strVal val="visible"/>
                                      </p:to>
                                    </p:set>
                                    <p:animEffect transition="in" filter="fade">
                                      <p:cBhvr>
                                        <p:cTn id="33" dur="500"/>
                                        <p:tgtEl>
                                          <p:spTgt spid="19">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9">
                                            <p:txEl>
                                              <p:pRg st="2" end="2"/>
                                            </p:txEl>
                                          </p:spTgt>
                                        </p:tgtEl>
                                        <p:attrNameLst>
                                          <p:attrName>style.visibility</p:attrName>
                                        </p:attrNameLst>
                                      </p:cBhvr>
                                      <p:to>
                                        <p:strVal val="visible"/>
                                      </p:to>
                                    </p:set>
                                    <p:animEffect transition="in" filter="fade">
                                      <p:cBhvr>
                                        <p:cTn id="38" dur="500"/>
                                        <p:tgtEl>
                                          <p:spTgt spid="1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animEffect transition="in" filter="fade">
                                      <p:cBhvr>
                                        <p:cTn id="43" dur="500"/>
                                        <p:tgtEl>
                                          <p:spTgt spid="19">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xEl>
                                              <p:pRg st="4" end="4"/>
                                            </p:txEl>
                                          </p:spTgt>
                                        </p:tgtEl>
                                        <p:attrNameLst>
                                          <p:attrName>style.visibility</p:attrName>
                                        </p:attrNameLst>
                                      </p:cBhvr>
                                      <p:to>
                                        <p:strVal val="visible"/>
                                      </p:to>
                                    </p:set>
                                    <p:animEffect transition="in" filter="fade">
                                      <p:cBhvr>
                                        <p:cTn id="48"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và xác định mục </a:t>
            </a:r>
            <a:r>
              <a:rPr lang="en-US" sz="2800" b="1">
                <a:solidFill>
                  <a:prstClr val="black"/>
                </a:solidFill>
                <a:latin typeface="Cambria" panose="02040503050406030204" pitchFamily="18" charset="0"/>
              </a:rPr>
              <a:t>đ</a:t>
            </a:r>
            <a:r>
              <a:rPr lang="vi-VN" sz="2800" b="1">
                <a:solidFill>
                  <a:prstClr val="black"/>
                </a:solidFill>
                <a:latin typeface="Cambria" panose="02040503050406030204" pitchFamily="18" charset="0"/>
              </a:rPr>
              <a:t>ích </a:t>
            </a:r>
            <a:r>
              <a:rPr lang="vi-VN" sz="2800" b="1" dirty="0">
                <a:solidFill>
                  <a:prstClr val="black"/>
                </a:solidFill>
                <a:latin typeface="Cambria" panose="02040503050406030204" pitchFamily="18" charset="0"/>
              </a:rPr>
              <a:t>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2"/>
          <a:stretch>
            <a:fillRect/>
          </a:stretch>
        </p:blipFill>
        <p:spPr>
          <a:xfrm>
            <a:off x="440871" y="462443"/>
            <a:ext cx="1676545" cy="963251"/>
          </a:xfrm>
          <a:prstGeom prst="rect">
            <a:avLst/>
          </a:prstGeom>
        </p:spPr>
      </p:pic>
      <p:sp>
        <p:nvSpPr>
          <p:cNvPr id="2" name="Rectangle 1">
            <a:extLst>
              <a:ext uri="{FF2B5EF4-FFF2-40B4-BE49-F238E27FC236}">
                <a16:creationId xmlns:a16="http://schemas.microsoft.com/office/drawing/2014/main" id="{14A8DA87-A96C-6400-D375-B1E076D435B3}"/>
              </a:ext>
            </a:extLst>
          </p:cNvPr>
          <p:cNvSpPr/>
          <p:nvPr/>
        </p:nvSpPr>
        <p:spPr>
          <a:xfrm>
            <a:off x="600074" y="1695450"/>
            <a:ext cx="48196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id="{BF128B26-A2DF-B136-B6F2-56518854506B}"/>
              </a:ext>
            </a:extLst>
          </p:cNvPr>
          <p:cNvSpPr/>
          <p:nvPr/>
        </p:nvSpPr>
        <p:spPr>
          <a:xfrm>
            <a:off x="590549" y="27241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b. Sao con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muộn</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thế</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3DE9D4B-44E5-BD82-2F4E-D4CB08B3FFAE}"/>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0649DACA-6C90-FE1B-E416-6921F5B8DABF}"/>
              </a:ext>
            </a:extLst>
          </p:cNvPr>
          <p:cNvSpPr/>
          <p:nvPr/>
        </p:nvSpPr>
        <p:spPr>
          <a:xfrm>
            <a:off x="571499" y="45910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0A4AAAB3-C526-5556-D619-C8CF7666AB3B}"/>
              </a:ext>
            </a:extLst>
          </p:cNvPr>
          <p:cNvSpPr/>
          <p:nvPr/>
        </p:nvSpPr>
        <p:spPr>
          <a:xfrm>
            <a:off x="561974" y="5524500"/>
            <a:ext cx="48482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e. </a:t>
            </a:r>
            <a:r>
              <a:rPr lang="en-US" sz="2400" b="1" i="0" u="none" strike="noStrike" dirty="0" err="1">
                <a:solidFill>
                  <a:srgbClr val="002060"/>
                </a:solidFill>
                <a:effectLst/>
                <a:latin typeface="Cambria" panose="02040503050406030204" pitchFamily="18" charset="0"/>
                <a:ea typeface="Cambria" panose="02040503050406030204" pitchFamily="18" charset="0"/>
              </a:rPr>
              <a:t>Nó</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ngồi</a:t>
            </a:r>
            <a:r>
              <a:rPr lang="en-US" sz="2400" b="1" i="0" u="none" strike="noStrike" dirty="0">
                <a:solidFill>
                  <a:srgbClr val="002060"/>
                </a:solidFill>
                <a:effectLst/>
                <a:latin typeface="Cambria" panose="02040503050406030204" pitchFamily="18" charset="0"/>
                <a:ea typeface="Cambria" panose="02040503050406030204" pitchFamily="18" charset="0"/>
              </a:rPr>
              <a:t> ở </a:t>
            </a:r>
            <a:r>
              <a:rPr lang="en-US" sz="2400" b="1" i="0" u="none" strike="noStrike" dirty="0" err="1">
                <a:solidFill>
                  <a:srgbClr val="002060"/>
                </a:solidFill>
                <a:effectLst/>
                <a:latin typeface="Cambria" panose="02040503050406030204" pitchFamily="18" charset="0"/>
                <a:ea typeface="Cambria" panose="02040503050406030204" pitchFamily="18" charset="0"/>
              </a:rPr>
              <a:t>đâu</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8450E73D-F836-428D-676D-6E39F91B9ACB}"/>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64163CFE-F1A2-064B-462F-C7247AD56BBA}"/>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61F8C4B5-B33F-6F44-E8A5-6ACFC5939699}"/>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E56F4E5-2E31-4EAE-E702-A2B9E054B14F}"/>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C24EA85F-66E4-2E3D-F51C-FF3E991D5BE4}"/>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D06CAF-DD25-197E-3086-E591171D59D5}"/>
              </a:ext>
            </a:extLst>
          </p:cNvPr>
          <p:cNvGrpSpPr/>
          <p:nvPr/>
        </p:nvGrpSpPr>
        <p:grpSpPr>
          <a:xfrm>
            <a:off x="2713660" y="0"/>
            <a:ext cx="6287465" cy="831253"/>
            <a:chOff x="6812132" y="1469859"/>
            <a:chExt cx="4470911" cy="1681555"/>
          </a:xfrm>
        </p:grpSpPr>
        <p:sp>
          <p:nvSpPr>
            <p:cNvPr id="8" name="矩形: 圆角 7">
              <a:extLst>
                <a:ext uri="{FF2B5EF4-FFF2-40B4-BE49-F238E27FC236}">
                  <a16:creationId xmlns:a16="http://schemas.microsoft.com/office/drawing/2014/main" id="{A4B593C9-7351-8986-7C8D-9FBF7936A0BC}"/>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660F3D94-B065-E06C-F280-51160FA7CF79}"/>
                </a:ext>
              </a:extLst>
            </p:cNvPr>
            <p:cNvSpPr txBox="1"/>
            <p:nvPr/>
          </p:nvSpPr>
          <p:spPr>
            <a:xfrm>
              <a:off x="7024403" y="1603398"/>
              <a:ext cx="4209653" cy="1307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Phiếu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1" name="Picture 10">
            <a:extLst>
              <a:ext uri="{FF2B5EF4-FFF2-40B4-BE49-F238E27FC236}">
                <a16:creationId xmlns:a16="http://schemas.microsoft.com/office/drawing/2014/main" id="{9EA2742D-EC30-A32A-48C3-C6A988C88999}"/>
              </a:ext>
            </a:extLst>
          </p:cNvPr>
          <p:cNvPicPr>
            <a:picLocks noChangeAspect="1"/>
          </p:cNvPicPr>
          <p:nvPr/>
        </p:nvPicPr>
        <p:blipFill>
          <a:blip r:embed="rId2"/>
          <a:stretch>
            <a:fillRect/>
          </a:stretch>
        </p:blipFill>
        <p:spPr>
          <a:xfrm>
            <a:off x="1943100" y="1100137"/>
            <a:ext cx="8286750" cy="5133975"/>
          </a:xfrm>
          <a:prstGeom prst="rect">
            <a:avLst/>
          </a:prstGeom>
        </p:spPr>
      </p:pic>
    </p:spTree>
    <p:extLst>
      <p:ext uri="{BB962C8B-B14F-4D97-AF65-F5344CB8AC3E}">
        <p14:creationId xmlns:p14="http://schemas.microsoft.com/office/powerpoint/2010/main" val="7327705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ext uri="{D42A27DB-BD31-4B8C-83A1-F6EECF244321}">
                <p14:modId xmlns:p14="http://schemas.microsoft.com/office/powerpoint/2010/main" val="675064712"/>
              </p:ext>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ai</a:t>
            </a:r>
            <a:r>
              <a:rPr lang="en-US" sz="2800" b="1" dirty="0">
                <a:solidFill>
                  <a:srgbClr val="00206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a:t>
            </a:r>
            <a:r>
              <a:rPr lang="en-US" sz="2800" b="1" dirty="0">
                <a:solidFill>
                  <a:srgbClr val="002060"/>
                </a:solidFill>
                <a:latin typeface="Cambria" panose="02040503050406030204" pitchFamily="18" charset="0"/>
                <a:ea typeface="Cambria" panose="02040503050406030204" pitchFamily="18" charset="0"/>
              </a:rPr>
              <a:t>2</a:t>
            </a:r>
            <a:r>
              <a:rPr lang="vi-VN" sz="2800" b="1" dirty="0">
                <a:solidFill>
                  <a:srgbClr val="002060"/>
                </a:solidFill>
                <a:latin typeface="Cambria" panose="02040503050406030204" pitchFamily="18" charset="0"/>
                <a:ea typeface="Cambria" panose="02040503050406030204" pitchFamily="18" charset="0"/>
              </a:rPr>
              <a:t>) Hỏi về người</a:t>
            </a: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b. </a:t>
            </a:r>
            <a:r>
              <a:rPr lang="en-US" sz="2800" b="1" dirty="0">
                <a:solidFill>
                  <a:srgbClr val="FF0000"/>
                </a:solidFill>
                <a:latin typeface="Cambria" panose="02040503050406030204" pitchFamily="18" charset="0"/>
                <a:ea typeface="Cambria" panose="02040503050406030204" pitchFamily="18" charset="0"/>
              </a:rPr>
              <a:t>Sao</a:t>
            </a:r>
            <a:r>
              <a:rPr lang="en-US" sz="2800" b="1" dirty="0">
                <a:solidFill>
                  <a:srgbClr val="002060"/>
                </a:solidFill>
                <a:latin typeface="Cambria" panose="02040503050406030204" pitchFamily="18" charset="0"/>
                <a:ea typeface="Cambria" panose="02040503050406030204" pitchFamily="18" charset="0"/>
              </a:rPr>
              <a:t> con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muộn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thế</a:t>
            </a:r>
            <a:r>
              <a:rPr lang="en-US" sz="28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734231" y="3305244"/>
            <a:ext cx="4819650" cy="954107"/>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c. Bạn làm được </a:t>
            </a:r>
            <a:r>
              <a:rPr lang="vi-VN" sz="2800" b="1" dirty="0">
                <a:solidFill>
                  <a:srgbClr val="FF0000"/>
                </a:solidFill>
                <a:latin typeface="Cambria" panose="02040503050406030204" pitchFamily="18" charset="0"/>
                <a:ea typeface="Cambria" panose="02040503050406030204" pitchFamily="18" charset="0"/>
              </a:rPr>
              <a:t>mấy</a:t>
            </a:r>
            <a:r>
              <a:rPr lang="vi-VN" sz="2800" b="1" dirty="0">
                <a:solidFill>
                  <a:srgbClr val="002060"/>
                </a:solidFill>
                <a:latin typeface="Cambria" panose="02040503050406030204" pitchFamily="18" charset="0"/>
                <a:ea typeface="Cambria" panose="02040503050406030204" pitchFamily="18" charset="0"/>
              </a:rPr>
              <a:t> bài 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d. </a:t>
            </a:r>
            <a:r>
              <a:rPr lang="vi-VN" sz="2800" b="1" dirty="0">
                <a:solidFill>
                  <a:srgbClr val="FF0000"/>
                </a:solidFill>
                <a:latin typeface="Cambria" panose="02040503050406030204" pitchFamily="18" charset="0"/>
                <a:ea typeface="Cambria" panose="02040503050406030204" pitchFamily="18" charset="0"/>
              </a:rPr>
              <a:t>Bao giờ</a:t>
            </a:r>
            <a:r>
              <a:rPr lang="vi-VN" sz="2800" b="1" dirty="0">
                <a:solidFill>
                  <a:srgbClr val="002060"/>
                </a:solidFill>
                <a:latin typeface="Cambria" panose="02040503050406030204" pitchFamily="18" charset="0"/>
                <a:ea typeface="Cambria" panose="02040503050406030204" pitchFamily="18" charset="0"/>
              </a:rPr>
              <a:t> cháu 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e.</a:t>
            </a:r>
            <a:r>
              <a:rPr lang="vi-VN" sz="2800" b="1" dirty="0">
                <a:solidFill>
                  <a:srgbClr val="FF000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Nó ngồi ở </a:t>
            </a:r>
            <a:r>
              <a:rPr lang="vi-VN" sz="2800" b="1" dirty="0">
                <a:solidFill>
                  <a:srgbClr val="FF0000"/>
                </a:solidFill>
                <a:latin typeface="Cambria" panose="02040503050406030204" pitchFamily="18" charset="0"/>
                <a:ea typeface="Cambria" panose="02040503050406030204" pitchFamily="18" charset="0"/>
              </a:rPr>
              <a:t>đâu</a:t>
            </a:r>
            <a:r>
              <a:rPr lang="vi-VN" sz="2800" b="1" dirty="0">
                <a:solidFill>
                  <a:srgbClr val="00206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Tree>
    <p:extLst>
      <p:ext uri="{BB962C8B-B14F-4D97-AF65-F5344CB8AC3E}">
        <p14:creationId xmlns:p14="http://schemas.microsoft.com/office/powerpoint/2010/main" val="5269836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E3929AE-B980-8E73-598B-92529CB2FE91}"/>
              </a:ext>
            </a:extLst>
          </p:cNvPr>
          <p:cNvSpPr txBox="1"/>
          <p:nvPr/>
        </p:nvSpPr>
        <p:spPr>
          <a:xfrm>
            <a:off x="1483178" y="1383846"/>
            <a:ext cx="9832521" cy="954107"/>
          </a:xfrm>
          <a:prstGeom prst="rect">
            <a:avLst/>
          </a:prstGeom>
          <a:noFill/>
        </p:spPr>
        <p:txBody>
          <a:bodyPr wrap="square" rtlCol="0">
            <a:spAutoFit/>
          </a:bodyPr>
          <a:lstStyle/>
          <a:p>
            <a:r>
              <a:rPr lang="en-US" sz="2800" b="1" smtClean="0">
                <a:solidFill>
                  <a:srgbClr val="002060"/>
                </a:solidFill>
                <a:latin typeface="Cambria" panose="02040503050406030204" pitchFamily="18" charset="0"/>
                <a:ea typeface="Cambria" panose="02040503050406030204" pitchFamily="18" charset="0"/>
              </a:rPr>
              <a:t>Em có thể sử dụng những đại từ nào thay cho các đại từ nghi vấn trên mà câu văn không thay đổi ý nghĩa?</a:t>
            </a:r>
            <a:r>
              <a:rPr lang="vi-VN" sz="2800" b="1" smtClean="0">
                <a:solidFill>
                  <a:srgbClr val="002060"/>
                </a:solidFill>
                <a:latin typeface="Cambria" panose="02040503050406030204" pitchFamily="18" charset="0"/>
                <a:ea typeface="Cambria" panose="02040503050406030204" pitchFamily="18" charset="0"/>
              </a:rPr>
              <a:t> </a:t>
            </a:r>
            <a:r>
              <a:rPr lang="en-US" sz="2800" b="1" smtClean="0">
                <a:solidFill>
                  <a:srgbClr val="002060"/>
                </a:solidFill>
                <a:latin typeface="Cambria" panose="02040503050406030204" pitchFamily="18" charset="0"/>
                <a:ea typeface="Cambria" panose="02040503050406030204" pitchFamily="18" charset="0"/>
              </a:rPr>
              <a:t> </a:t>
            </a:r>
            <a:endParaRPr lang="vi-VN"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96302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088" y="1841243"/>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id="{A397C187-2607-AB6D-96EF-ADCB0FDE8A01}"/>
              </a:ext>
            </a:extLst>
          </p:cNvPr>
          <p:cNvPicPr>
            <a:picLocks noChangeAspect="1"/>
          </p:cNvPicPr>
          <p:nvPr/>
        </p:nvPicPr>
        <p:blipFill>
          <a:blip r:embed="rId7"/>
          <a:stretch>
            <a:fillRect/>
          </a:stretch>
        </p:blipFill>
        <p:spPr>
          <a:xfrm>
            <a:off x="906720" y="2836050"/>
            <a:ext cx="10169009" cy="2633700"/>
          </a:xfrm>
          <a:prstGeom prst="rect">
            <a:avLst/>
          </a:prstGeom>
        </p:spPr>
      </p:pic>
      <p:pic>
        <p:nvPicPr>
          <p:cNvPr id="5" name="Picture 4" descr="5a151c87f1f159262a412ad550c34737.png">
            <a:extLst>
              <a:ext uri="{FF2B5EF4-FFF2-40B4-BE49-F238E27FC236}">
                <a16:creationId xmlns:a16="http://schemas.microsoft.com/office/drawing/2014/main" id="{62AD0762-C814-B7D9-C997-0935B74D739F}"/>
              </a:ext>
            </a:extLst>
          </p:cNvPr>
          <p:cNvPicPr>
            <a:picLocks noChangeAspect="1"/>
          </p:cNvPicPr>
          <p:nvPr/>
        </p:nvPicPr>
        <p:blipFill>
          <a:blip r:embed="rId8" cstate="print"/>
          <a:stretch>
            <a:fillRect/>
          </a:stretch>
        </p:blipFill>
        <p:spPr>
          <a:xfrm>
            <a:off x="-384175" y="4352925"/>
            <a:ext cx="2255706" cy="2881312"/>
          </a:xfrm>
          <a:prstGeom prst="rect">
            <a:avLst/>
          </a:prstGeom>
        </p:spPr>
      </p:pic>
    </p:spTree>
    <p:extLst>
      <p:ext uri="{BB962C8B-B14F-4D97-AF65-F5344CB8AC3E}">
        <p14:creationId xmlns:p14="http://schemas.microsoft.com/office/powerpoint/2010/main" val="21365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a) Anh </a:t>
            </a:r>
            <a:r>
              <a:rPr lang="en-US" sz="2800" b="1" err="1">
                <a:solidFill>
                  <a:srgbClr val="002060"/>
                </a:solidFill>
                <a:latin typeface="Cambria" panose="02040503050406030204" pitchFamily="18" charset="0"/>
                <a:ea typeface="Cambria" panose="02040503050406030204" pitchFamily="18" charset="0"/>
              </a:rPr>
              <a:t>muốn</a:t>
            </a:r>
            <a:r>
              <a:rPr lang="en-US" sz="2800" b="1">
                <a:solidFill>
                  <a:srgbClr val="002060"/>
                </a:solidFill>
                <a:latin typeface="Cambria" panose="02040503050406030204" pitchFamily="18" charset="0"/>
                <a:ea typeface="Cambria" panose="02040503050406030204" pitchFamily="18" charset="0"/>
              </a:rPr>
              <a:t> </a:t>
            </a:r>
            <a:r>
              <a:rPr lang="en-US" sz="2800" b="1" smtClean="0">
                <a:solidFill>
                  <a:srgbClr val="002060"/>
                </a:solidFill>
                <a:latin typeface="Cambria" panose="02040503050406030204" pitchFamily="18" charset="0"/>
                <a:ea typeface="Cambria" panose="02040503050406030204" pitchFamily="18" charset="0"/>
              </a:rPr>
              <a:t>tìm </a:t>
            </a:r>
            <a:r>
              <a:rPr lang="en-US" sz="2800" smtClean="0">
                <a:solidFill>
                  <a:schemeClr val="tx2"/>
                </a:solidFill>
                <a:latin typeface="Cambria" panose="02040503050406030204" pitchFamily="18" charset="0"/>
                <a:ea typeface="Cambria" panose="02040503050406030204" pitchFamily="18" charset="0"/>
              </a:rPr>
              <a:t>……</a:t>
            </a:r>
            <a:r>
              <a:rPr lang="en-US" sz="2800" b="1" smtClean="0">
                <a:solidFill>
                  <a:srgbClr val="002060"/>
                </a:solidFill>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a:t>
            </a:r>
            <a:r>
              <a:rPr lang="en-US" sz="2800" b="1" dirty="0">
                <a:solidFill>
                  <a:srgbClr val="002060"/>
                </a:solidFill>
                <a:latin typeface="Cambria" panose="02040503050406030204" pitchFamily="18" charset="0"/>
                <a:ea typeface="Cambria" panose="02040503050406030204" pitchFamily="18" charset="0"/>
              </a:rPr>
              <a:t>2</a:t>
            </a:r>
            <a:r>
              <a:rPr lang="vi-VN" sz="2800" b="1" dirty="0">
                <a:solidFill>
                  <a:srgbClr val="002060"/>
                </a:solidFill>
                <a:latin typeface="Cambria" panose="02040503050406030204" pitchFamily="18" charset="0"/>
                <a:ea typeface="Cambria" panose="02040503050406030204" pitchFamily="18" charset="0"/>
              </a:rPr>
              <a:t>) Hỏi </a:t>
            </a:r>
            <a:r>
              <a:rPr lang="vi-VN" sz="2800" b="1">
                <a:solidFill>
                  <a:srgbClr val="002060"/>
                </a:solidFill>
                <a:latin typeface="Cambria" panose="02040503050406030204" pitchFamily="18" charset="0"/>
                <a:ea typeface="Cambria" panose="02040503050406030204" pitchFamily="18" charset="0"/>
              </a:rPr>
              <a:t>về </a:t>
            </a:r>
            <a:r>
              <a:rPr lang="en-US" sz="2800" b="1" smtClean="0">
                <a:solidFill>
                  <a:srgbClr val="002060"/>
                </a:solidFill>
                <a:latin typeface="Cambria" panose="02040503050406030204" pitchFamily="18" charset="0"/>
                <a:ea typeface="Cambria" panose="02040503050406030204" pitchFamily="18" charset="0"/>
              </a:rPr>
              <a:t>vật</a:t>
            </a:r>
            <a:endParaRPr lang="vi-VN" sz="28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b</a:t>
            </a:r>
            <a:r>
              <a:rPr lang="en-US" sz="2800" b="1">
                <a:solidFill>
                  <a:srgbClr val="002060"/>
                </a:solidFill>
                <a:latin typeface="Cambria" panose="02040503050406030204" pitchFamily="18" charset="0"/>
                <a:ea typeface="Cambria" panose="02040503050406030204" pitchFamily="18" charset="0"/>
              </a:rPr>
              <a:t>. </a:t>
            </a:r>
            <a:r>
              <a:rPr lang="en-US" sz="2800" smtClean="0">
                <a:solidFill>
                  <a:schemeClr val="tx2"/>
                </a:solidFill>
                <a:latin typeface="Cambria" panose="02040503050406030204" pitchFamily="18" charset="0"/>
                <a:ea typeface="Cambria" panose="02040503050406030204" pitchFamily="18" charset="0"/>
              </a:rPr>
              <a:t>…………</a:t>
            </a:r>
            <a:r>
              <a:rPr lang="en-US" sz="2800" b="1" smtClean="0">
                <a:solidFill>
                  <a:srgbClr val="002060"/>
                </a:solidFill>
                <a:latin typeface="Cambria" panose="02040503050406030204" pitchFamily="18" charset="0"/>
                <a:ea typeface="Cambria" panose="02040503050406030204" pitchFamily="18" charset="0"/>
              </a:rPr>
              <a:t>con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muộn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thế</a:t>
            </a:r>
            <a:r>
              <a:rPr lang="en-US" sz="28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734231" y="3305244"/>
            <a:ext cx="4819650" cy="954107"/>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c. Bạn làm </a:t>
            </a:r>
            <a:r>
              <a:rPr lang="vi-VN" sz="2800" b="1">
                <a:solidFill>
                  <a:srgbClr val="002060"/>
                </a:solidFill>
                <a:latin typeface="Cambria" panose="02040503050406030204" pitchFamily="18" charset="0"/>
                <a:ea typeface="Cambria" panose="02040503050406030204" pitchFamily="18" charset="0"/>
              </a:rPr>
              <a:t>được </a:t>
            </a:r>
            <a:r>
              <a:rPr lang="en-US" sz="2800" smtClean="0">
                <a:solidFill>
                  <a:srgbClr val="002060"/>
                </a:solidFill>
                <a:latin typeface="Cambria" panose="02040503050406030204" pitchFamily="18" charset="0"/>
                <a:ea typeface="Cambria" panose="02040503050406030204" pitchFamily="18" charset="0"/>
              </a:rPr>
              <a:t>…………........</a:t>
            </a:r>
          </a:p>
          <a:p>
            <a:r>
              <a:rPr lang="vi-VN" sz="2800" b="1" smtClean="0">
                <a:solidFill>
                  <a:srgbClr val="002060"/>
                </a:solidFill>
                <a:latin typeface="Cambria" panose="02040503050406030204" pitchFamily="18" charset="0"/>
                <a:ea typeface="Cambria" panose="02040503050406030204" pitchFamily="18" charset="0"/>
              </a:rPr>
              <a:t>bài </a:t>
            </a:r>
            <a:r>
              <a:rPr lang="vi-VN" sz="2800" b="1" dirty="0">
                <a:solidFill>
                  <a:srgbClr val="002060"/>
                </a:solidFill>
                <a:latin typeface="Cambria" panose="02040503050406030204" pitchFamily="18" charset="0"/>
                <a:ea typeface="Cambria" panose="02040503050406030204" pitchFamily="18" charset="0"/>
              </a:rPr>
              <a:t>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23220"/>
          </a:xfrm>
          <a:prstGeom prst="rect">
            <a:avLst/>
          </a:prstGeom>
          <a:noFill/>
        </p:spPr>
        <p:txBody>
          <a:bodyPr wrap="square" rtlCol="0">
            <a:spAutoFit/>
          </a:bodyPr>
          <a:lstStyle/>
          <a:p>
            <a:r>
              <a:rPr lang="vi-VN" sz="2800" b="1">
                <a:solidFill>
                  <a:srgbClr val="002060"/>
                </a:solidFill>
                <a:latin typeface="Cambria" panose="02040503050406030204" pitchFamily="18" charset="0"/>
                <a:ea typeface="Cambria" panose="02040503050406030204" pitchFamily="18" charset="0"/>
              </a:rPr>
              <a:t>d</a:t>
            </a:r>
            <a:r>
              <a:rPr lang="vi-VN" sz="2800" b="1" smtClean="0">
                <a:solidFill>
                  <a:srgbClr val="002060"/>
                </a:solidFill>
                <a:latin typeface="Cambria" panose="02040503050406030204" pitchFamily="18" charset="0"/>
                <a:ea typeface="Cambria" panose="02040503050406030204" pitchFamily="18" charset="0"/>
              </a:rPr>
              <a:t>. </a:t>
            </a:r>
            <a:r>
              <a:rPr lang="en-US" sz="2800" smtClean="0">
                <a:solidFill>
                  <a:srgbClr val="002060"/>
                </a:solidFill>
                <a:latin typeface="Cambria" panose="02040503050406030204" pitchFamily="18" charset="0"/>
                <a:ea typeface="Cambria" panose="02040503050406030204" pitchFamily="18" charset="0"/>
              </a:rPr>
              <a:t>…………….</a:t>
            </a:r>
            <a:r>
              <a:rPr lang="vi-VN" sz="2800" b="1" smtClean="0">
                <a:solidFill>
                  <a:srgbClr val="002060"/>
                </a:solidFill>
                <a:latin typeface="Cambria" panose="02040503050406030204" pitchFamily="18" charset="0"/>
                <a:ea typeface="Cambria" panose="02040503050406030204" pitchFamily="18" charset="0"/>
              </a:rPr>
              <a:t>cháu </a:t>
            </a:r>
            <a:r>
              <a:rPr lang="vi-VN" sz="2800" b="1" dirty="0">
                <a:solidFill>
                  <a:srgbClr val="002060"/>
                </a:solidFill>
                <a:latin typeface="Cambria" panose="02040503050406030204" pitchFamily="18" charset="0"/>
                <a:ea typeface="Cambria" panose="02040503050406030204" pitchFamily="18" charset="0"/>
              </a:rPr>
              <a:t>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e.</a:t>
            </a:r>
            <a:r>
              <a:rPr lang="vi-VN" sz="2800" b="1" dirty="0">
                <a:solidFill>
                  <a:srgbClr val="FF000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Nó </a:t>
            </a:r>
            <a:r>
              <a:rPr lang="vi-VN" sz="2800" b="1">
                <a:solidFill>
                  <a:srgbClr val="002060"/>
                </a:solidFill>
                <a:latin typeface="Cambria" panose="02040503050406030204" pitchFamily="18" charset="0"/>
                <a:ea typeface="Cambria" panose="02040503050406030204" pitchFamily="18" charset="0"/>
              </a:rPr>
              <a:t>ngồi </a:t>
            </a:r>
            <a:r>
              <a:rPr lang="vi-VN" sz="2800" b="1" smtClean="0">
                <a:solidFill>
                  <a:srgbClr val="002060"/>
                </a:solidFill>
                <a:latin typeface="Cambria" panose="02040503050406030204" pitchFamily="18" charset="0"/>
                <a:ea typeface="Cambria" panose="02040503050406030204" pitchFamily="18" charset="0"/>
              </a:rPr>
              <a:t>ở</a:t>
            </a:r>
            <a:r>
              <a:rPr lang="en-US" sz="2800" smtClean="0">
                <a:solidFill>
                  <a:srgbClr val="002060"/>
                </a:solidFill>
                <a:latin typeface="Cambria" panose="02040503050406030204" pitchFamily="18" charset="0"/>
                <a:ea typeface="Cambria" panose="02040503050406030204" pitchFamily="18" charset="0"/>
              </a:rPr>
              <a:t>…………….</a:t>
            </a:r>
            <a:r>
              <a:rPr lang="vi-VN" sz="2800" b="1" smtClean="0">
                <a:solidFill>
                  <a:srgbClr val="002060"/>
                </a:solidFill>
                <a:latin typeface="Cambria" panose="02040503050406030204" pitchFamily="18" charset="0"/>
                <a:ea typeface="Cambria" panose="02040503050406030204" pitchFamily="18" charset="0"/>
              </a:rPr>
              <a:t>?</a:t>
            </a:r>
            <a:endParaRPr lang="vi-VN" sz="2800" b="1" dirty="0">
              <a:solidFill>
                <a:srgbClr val="00206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
        <p:nvSpPr>
          <p:cNvPr id="3" name="TextBox 2"/>
          <p:cNvSpPr txBox="1"/>
          <p:nvPr/>
        </p:nvSpPr>
        <p:spPr>
          <a:xfrm>
            <a:off x="10368643" y="2041071"/>
            <a:ext cx="613683" cy="568779"/>
          </a:xfrm>
          <a:prstGeom prst="rect">
            <a:avLst/>
          </a:prstGeom>
          <a:noFill/>
        </p:spPr>
        <p:txBody>
          <a:bodyPr wrap="square" rtlCol="0">
            <a:spAutoFit/>
          </a:bodyPr>
          <a:lstStyle/>
          <a:p>
            <a:endParaRPr lang="en-US"/>
          </a:p>
        </p:txBody>
      </p:sp>
      <p:sp>
        <p:nvSpPr>
          <p:cNvPr id="4" name="TextBox 3"/>
          <p:cNvSpPr txBox="1"/>
          <p:nvPr/>
        </p:nvSpPr>
        <p:spPr>
          <a:xfrm flipH="1">
            <a:off x="4695145" y="1692240"/>
            <a:ext cx="786493"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gì</a:t>
            </a:r>
            <a:endParaRPr lang="en-US" sz="2800"/>
          </a:p>
        </p:txBody>
      </p:sp>
      <p:sp>
        <p:nvSpPr>
          <p:cNvPr id="6" name="TextBox 5"/>
          <p:cNvSpPr txBox="1"/>
          <p:nvPr/>
        </p:nvSpPr>
        <p:spPr>
          <a:xfrm>
            <a:off x="2166529" y="2586971"/>
            <a:ext cx="1502228"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Vì sao</a:t>
            </a:r>
            <a:endParaRPr lang="en-US" sz="2800"/>
          </a:p>
        </p:txBody>
      </p:sp>
      <p:sp>
        <p:nvSpPr>
          <p:cNvPr id="23" name="TextBox 22"/>
          <p:cNvSpPr txBox="1"/>
          <p:nvPr/>
        </p:nvSpPr>
        <p:spPr>
          <a:xfrm>
            <a:off x="4458655" y="3305244"/>
            <a:ext cx="1884996"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bao nhiêu</a:t>
            </a:r>
            <a:endParaRPr lang="en-US" sz="2800"/>
          </a:p>
        </p:txBody>
      </p:sp>
      <p:sp>
        <p:nvSpPr>
          <p:cNvPr id="24" name="TextBox 23"/>
          <p:cNvSpPr txBox="1"/>
          <p:nvPr/>
        </p:nvSpPr>
        <p:spPr>
          <a:xfrm>
            <a:off x="2282158" y="4369494"/>
            <a:ext cx="1485422"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Khi nào</a:t>
            </a:r>
            <a:endParaRPr lang="en-US" sz="2800"/>
          </a:p>
        </p:txBody>
      </p:sp>
      <p:sp>
        <p:nvSpPr>
          <p:cNvPr id="25" name="TextBox 24"/>
          <p:cNvSpPr txBox="1"/>
          <p:nvPr/>
        </p:nvSpPr>
        <p:spPr>
          <a:xfrm>
            <a:off x="3803095" y="5189471"/>
            <a:ext cx="1523760"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c</a:t>
            </a:r>
            <a:r>
              <a:rPr lang="en-US" sz="2800" b="1" smtClean="0">
                <a:solidFill>
                  <a:srgbClr val="FF0000"/>
                </a:solidFill>
                <a:latin typeface="Cambria" panose="02040503050406030204" pitchFamily="18" charset="0"/>
                <a:ea typeface="Cambria" panose="02040503050406030204" pitchFamily="18" charset="0"/>
              </a:rPr>
              <a:t>hỗ </a:t>
            </a:r>
            <a:r>
              <a:rPr lang="en-US" sz="2800" b="1">
                <a:solidFill>
                  <a:srgbClr val="FF0000"/>
                </a:solidFill>
                <a:latin typeface="Cambria" panose="02040503050406030204" pitchFamily="18" charset="0"/>
                <a:ea typeface="Cambria" panose="02040503050406030204" pitchFamily="18" charset="0"/>
              </a:rPr>
              <a:t>nào</a:t>
            </a:r>
            <a:endParaRPr lang="en-US" sz="2800"/>
          </a:p>
        </p:txBody>
      </p:sp>
    </p:spTree>
    <p:extLst>
      <p:ext uri="{BB962C8B-B14F-4D97-AF65-F5344CB8AC3E}">
        <p14:creationId xmlns:p14="http://schemas.microsoft.com/office/powerpoint/2010/main" val="29386694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arn(inVertical)">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inVertical)">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1000"/>
                                        <p:tgtEl>
                                          <p:spTgt spid="25"/>
                                        </p:tgtEl>
                                      </p:cBhvr>
                                    </p:animEffect>
                                    <p:anim calcmode="lin" valueType="num">
                                      <p:cBhvr>
                                        <p:cTn id="87" dur="1000" fill="hold"/>
                                        <p:tgtEl>
                                          <p:spTgt spid="25"/>
                                        </p:tgtEl>
                                        <p:attrNameLst>
                                          <p:attrName>ppt_x</p:attrName>
                                        </p:attrNameLst>
                                      </p:cBhvr>
                                      <p:tavLst>
                                        <p:tav tm="0">
                                          <p:val>
                                            <p:strVal val="#ppt_x"/>
                                          </p:val>
                                        </p:tav>
                                        <p:tav tm="100000">
                                          <p:val>
                                            <p:strVal val="#ppt_x"/>
                                          </p:val>
                                        </p:tav>
                                      </p:tavLst>
                                    </p:anim>
                                    <p:anim calcmode="lin" valueType="num">
                                      <p:cBhvr>
                                        <p:cTn id="8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P spid="4" grpId="0"/>
      <p:bldP spid="6" grpId="0"/>
      <p:bldP spid="23"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E3929AE-B980-8E73-598B-92529CB2FE91}"/>
              </a:ext>
            </a:extLst>
          </p:cNvPr>
          <p:cNvSpPr txBox="1"/>
          <p:nvPr/>
        </p:nvSpPr>
        <p:spPr>
          <a:xfrm>
            <a:off x="1287235" y="1677760"/>
            <a:ext cx="9832521" cy="1323439"/>
          </a:xfrm>
          <a:prstGeom prst="rect">
            <a:avLst/>
          </a:prstGeom>
          <a:noFill/>
        </p:spPr>
        <p:txBody>
          <a:bodyPr wrap="square" rtlCol="0">
            <a:spAutoFit/>
          </a:bodyPr>
          <a:lstStyle/>
          <a:p>
            <a:r>
              <a:rPr lang="nl-NL" sz="4000" b="1">
                <a:solidFill>
                  <a:srgbClr val="002060"/>
                </a:solidFill>
                <a:latin typeface="Times New Roman" panose="02020603050405020304" pitchFamily="18" charset="0"/>
                <a:cs typeface="Times New Roman" panose="02020603050405020304" pitchFamily="18" charset="0"/>
              </a:rPr>
              <a:t>Mỗi đại từ nghi vấn đều </a:t>
            </a:r>
            <a:r>
              <a:rPr lang="nl-NL" sz="4000" b="1" smtClean="0">
                <a:solidFill>
                  <a:srgbClr val="002060"/>
                </a:solidFill>
                <a:latin typeface="Times New Roman" panose="02020603050405020304" pitchFamily="18" charset="0"/>
                <a:cs typeface="Times New Roman" panose="02020603050405020304" pitchFamily="18" charset="0"/>
              </a:rPr>
              <a:t>có </a:t>
            </a:r>
            <a:r>
              <a:rPr lang="nl-NL" sz="4000" b="1">
                <a:solidFill>
                  <a:srgbClr val="002060"/>
                </a:solidFill>
                <a:latin typeface="Times New Roman" panose="02020603050405020304" pitchFamily="18" charset="0"/>
                <a:cs typeface="Times New Roman" panose="02020603050405020304" pitchFamily="18" charset="0"/>
              </a:rPr>
              <a:t>mục đích </a:t>
            </a:r>
            <a:r>
              <a:rPr lang="nl-NL" sz="4000" b="1" smtClean="0">
                <a:solidFill>
                  <a:srgbClr val="002060"/>
                </a:solidFill>
                <a:latin typeface="Times New Roman" panose="02020603050405020304" pitchFamily="18" charset="0"/>
                <a:cs typeface="Times New Roman" panose="02020603050405020304" pitchFamily="18" charset="0"/>
              </a:rPr>
              <a:t>sử dụng </a:t>
            </a:r>
            <a:r>
              <a:rPr lang="nl-NL" sz="4000" b="1">
                <a:solidFill>
                  <a:srgbClr val="002060"/>
                </a:solidFill>
                <a:latin typeface="Times New Roman" panose="02020603050405020304" pitchFamily="18" charset="0"/>
                <a:cs typeface="Times New Roman" panose="02020603050405020304" pitchFamily="18" charset="0"/>
              </a:rPr>
              <a:t>riêng nên cần sử dụng đúng ngữ cảnh.</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036075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E7E35-12FF-3F12-1096-AB7B0BFC7A3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a16="http://schemas.microsoft.com/office/drawing/2014/main" id="{2B0C5D94-1851-C748-C362-EA4A45CBE24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pic>
        <p:nvPicPr>
          <p:cNvPr id="6" name="Picture 5">
            <a:extLst>
              <a:ext uri="{FF2B5EF4-FFF2-40B4-BE49-F238E27FC236}">
                <a16:creationId xmlns:a16="http://schemas.microsoft.com/office/drawing/2014/main" id="{E1132E1B-87DE-F7AF-8BD3-19422892D1D3}"/>
              </a:ext>
            </a:extLst>
          </p:cNvPr>
          <p:cNvPicPr>
            <a:picLocks noChangeAspect="1"/>
          </p:cNvPicPr>
          <p:nvPr/>
        </p:nvPicPr>
        <p:blipFill>
          <a:blip r:embed="rId3"/>
          <a:stretch>
            <a:fillRect/>
          </a:stretch>
        </p:blipFill>
        <p:spPr>
          <a:xfrm>
            <a:off x="1804411" y="1070956"/>
            <a:ext cx="8907028" cy="810838"/>
          </a:xfrm>
          <a:prstGeom prst="rect">
            <a:avLst/>
          </a:prstGeom>
        </p:spPr>
      </p:pic>
    </p:spTree>
    <p:extLst>
      <p:ext uri="{BB962C8B-B14F-4D97-AF65-F5344CB8AC3E}">
        <p14:creationId xmlns:p14="http://schemas.microsoft.com/office/powerpoint/2010/main" val="40129012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568367" y="130020"/>
            <a:ext cx="9701614" cy="5005723"/>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8" y="4238625"/>
            <a:ext cx="4850430" cy="3009414"/>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1962817" y="1165426"/>
            <a:ext cx="8788739" cy="3108543"/>
          </a:xfrm>
          <a:prstGeom prst="rect">
            <a:avLst/>
          </a:prstGeom>
          <a:noFill/>
        </p:spPr>
        <p:txBody>
          <a:bodyPr wrap="square" rtlCol="0">
            <a:spAutoFit/>
          </a:bodyPr>
          <a:lstStyle/>
          <a:p>
            <a:pPr marL="457200" lvl="0" indent="-457200" algn="just">
              <a:buFont typeface="Wingdings" panose="05000000000000000000" pitchFamily="2" charset="2"/>
              <a:buChar char="q"/>
              <a:defRPr/>
            </a:pPr>
            <a:r>
              <a:rPr lang="en-US" sz="2800" b="1" smtClean="0">
                <a:solidFill>
                  <a:prstClr val="black"/>
                </a:solidFill>
                <a:latin typeface="Cambria" panose="02040503050406030204" pitchFamily="18" charset="0"/>
              </a:rPr>
              <a:t>2 đội chơi: Dựa vào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về</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đặc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điểm</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của</a:t>
            </a:r>
            <a:r>
              <a:rPr lang="en-US" sz="2800" b="1">
                <a:solidFill>
                  <a:prstClr val="black"/>
                </a:solidFill>
                <a:latin typeface="Cambria" panose="02040503050406030204" pitchFamily="18" charset="0"/>
              </a:rPr>
              <a:t> </a:t>
            </a:r>
            <a:r>
              <a:rPr lang="en-US" sz="2800" b="1" smtClean="0">
                <a:solidFill>
                  <a:prstClr val="black"/>
                </a:solidFill>
                <a:latin typeface="Cambria" panose="02040503050406030204" pitchFamily="18" charset="0"/>
              </a:rPr>
              <a:t>bạn trong lớp (trong đó để </a:t>
            </a:r>
            <a:r>
              <a:rPr lang="en-US" sz="2800" b="1" dirty="0" err="1">
                <a:solidFill>
                  <a:prstClr val="black"/>
                </a:solidFill>
                <a:latin typeface="Cambria" panose="02040503050406030204" pitchFamily="18" charset="0"/>
              </a:rPr>
              <a:t>trống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đại</a:t>
            </a:r>
            <a:r>
              <a:rPr lang="en-US" sz="2800" b="1">
                <a:solidFill>
                  <a:prstClr val="black"/>
                </a:solidFill>
                <a:latin typeface="Cambria" panose="02040503050406030204" pitchFamily="18" charset="0"/>
              </a:rPr>
              <a:t> </a:t>
            </a:r>
            <a:r>
              <a:rPr lang="en-US" sz="2800" b="1" smtClean="0">
                <a:solidFill>
                  <a:prstClr val="black"/>
                </a:solidFill>
                <a:latin typeface="Cambria" panose="02040503050406030204" pitchFamily="18" charset="0"/>
              </a:rPr>
              <a:t>từ) hai đội tự </a:t>
            </a:r>
            <a:r>
              <a:rPr lang="en-US" sz="2800" b="1" dirty="0" err="1">
                <a:solidFill>
                  <a:prstClr val="black"/>
                </a:solidFill>
                <a:latin typeface="Cambria" panose="02040503050406030204" pitchFamily="18" charset="0"/>
              </a:rPr>
              <a:t>tìm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ghép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sau</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dấu</a:t>
            </a:r>
            <a:r>
              <a:rPr lang="en-US" sz="2800" b="1">
                <a:solidFill>
                  <a:prstClr val="black"/>
                </a:solidFill>
                <a:latin typeface="Cambria" panose="02040503050406030204" pitchFamily="18" charset="0"/>
              </a:rPr>
              <a:t> </a:t>
            </a:r>
            <a:r>
              <a:rPr lang="en-US" sz="2800" b="1" smtClean="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err="1">
                <a:solidFill>
                  <a:prstClr val="black"/>
                </a:solidFill>
                <a:latin typeface="Cambria" panose="02040503050406030204" pitchFamily="18" charset="0"/>
              </a:rPr>
              <a:t>chỉnh</a:t>
            </a:r>
            <a:r>
              <a:rPr lang="en-US" sz="2800" b="1" smtClean="0">
                <a:solidFill>
                  <a:prstClr val="black"/>
                </a:solidFill>
                <a:latin typeface="Cambria" panose="02040503050406030204" pitchFamily="18" charset="0"/>
              </a:rPr>
              <a:t>. Đội nào tìm ghép được nhiều từ là đội thắng</a:t>
            </a:r>
          </a:p>
          <a:p>
            <a:pPr marL="457200" lvl="0" indent="-457200" algn="just">
              <a:buFont typeface="Wingdings" panose="05000000000000000000" pitchFamily="2" charset="2"/>
              <a:buChar char="q"/>
              <a:defRPr/>
            </a:pPr>
            <a:r>
              <a:rPr lang="en-US" sz="2800">
                <a:solidFill>
                  <a:srgbClr val="C71A29"/>
                </a:solidFill>
                <a:latin typeface="Cambria" panose="02040503050406030204" pitchFamily="18" charset="0"/>
                <a:ea typeface="Cambria" panose="02040503050406030204" pitchFamily="18" charset="0"/>
                <a:cs typeface="Calibri" panose="020F0502020204030204" pitchFamily="34" charset="0"/>
              </a:rPr>
              <a:t>Ví dụ: </a:t>
            </a:r>
            <a:r>
              <a:rPr lang="vi-VN" sz="280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r>
              <a:rPr lang="vi-VN" sz="2800" smtClean="0">
                <a:solidFill>
                  <a:srgbClr val="C71A29"/>
                </a:solidFill>
                <a:latin typeface="Cambria" panose="02040503050406030204" pitchFamily="18" charset="0"/>
                <a:ea typeface="Cambria" panose="02040503050406030204" pitchFamily="18" charset="0"/>
                <a:cs typeface="Calibri" panose="020F0502020204030204" pitchFamily="34" charset="0"/>
              </a:rPr>
              <a:t>...</a:t>
            </a:r>
            <a:r>
              <a:rPr lang="en-US" sz="2800" smtClean="0">
                <a:solidFill>
                  <a:srgbClr val="C71A29"/>
                </a:solidFill>
                <a:latin typeface="Cambria" panose="02040503050406030204" pitchFamily="18" charset="0"/>
                <a:ea typeface="Cambria" panose="02040503050406030204" pitchFamily="18" charset="0"/>
                <a:cs typeface="Calibri" panose="020F0502020204030204" pitchFamily="34" charset="0"/>
              </a:rPr>
              <a:t> (vậy/ thế)</a:t>
            </a:r>
          </a:p>
          <a:p>
            <a:pPr lvl="0" algn="just">
              <a:defRPr/>
            </a:pPr>
            <a:endParaRPr lang="en-US" sz="2800" b="1" dirty="0">
              <a:solidFill>
                <a:prstClr val="black"/>
              </a:solidFill>
              <a:latin typeface="Cambria" panose="02040503050406030204" pitchFamily="18" charset="0"/>
            </a:endParaRPr>
          </a:p>
        </p:txBody>
      </p:sp>
      <p:pic>
        <p:nvPicPr>
          <p:cNvPr id="4" name="Picture 3">
            <a:extLst>
              <a:ext uri="{FF2B5EF4-FFF2-40B4-BE49-F238E27FC236}">
                <a16:creationId xmlns:a16="http://schemas.microsoft.com/office/drawing/2014/main" id="{6C2B6FA2-B5FE-A10A-F0B5-1CABF938E0C2}"/>
              </a:ext>
            </a:extLst>
          </p:cNvPr>
          <p:cNvPicPr>
            <a:picLocks noChangeAspect="1"/>
          </p:cNvPicPr>
          <p:nvPr/>
        </p:nvPicPr>
        <p:blipFill>
          <a:blip r:embed="rId5"/>
          <a:stretch>
            <a:fillRect/>
          </a:stretch>
        </p:blipFill>
        <p:spPr>
          <a:xfrm>
            <a:off x="4664181" y="423521"/>
            <a:ext cx="4255377" cy="963251"/>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1000"/>
                                        <p:tgtEl>
                                          <p:spTgt spid="6">
                                            <p:txEl>
                                              <p:pRg st="1" end="1"/>
                                            </p:txEl>
                                          </p:spTgt>
                                        </p:tgtEl>
                                      </p:cBhvr>
                                    </p:animEffect>
                                    <p:anim calcmode="lin" valueType="num">
                                      <p:cBhvr>
                                        <p:cTn id="2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0E3929AE-B980-8E73-598B-92529CB2FE91}"/>
              </a:ext>
            </a:extLst>
          </p:cNvPr>
          <p:cNvSpPr txBox="1"/>
          <p:nvPr/>
        </p:nvSpPr>
        <p:spPr>
          <a:xfrm>
            <a:off x="552450" y="1400175"/>
            <a:ext cx="9832521" cy="707886"/>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1. Bạn </a:t>
            </a:r>
            <a:r>
              <a:rPr lang="nl-NL" sz="4000">
                <a:latin typeface="Times New Roman" panose="02020603050405020304" pitchFamily="18" charset="0"/>
                <a:cs typeface="Times New Roman" panose="02020603050405020304" pitchFamily="18" charset="0"/>
              </a:rPr>
              <a:t>A </a:t>
            </a:r>
            <a:r>
              <a:rPr lang="nl-NL" sz="4000" smtClean="0">
                <a:latin typeface="Times New Roman" panose="02020603050405020304" pitchFamily="18" charset="0"/>
                <a:cs typeface="Times New Roman" panose="02020603050405020304" pitchFamily="18" charset="0"/>
              </a:rPr>
              <a:t>dễ thương. -&gt; Bạn B ........</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E3929AE-B980-8E73-598B-92529CB2FE91}"/>
              </a:ext>
            </a:extLst>
          </p:cNvPr>
          <p:cNvSpPr txBox="1"/>
          <p:nvPr/>
        </p:nvSpPr>
        <p:spPr>
          <a:xfrm>
            <a:off x="552449" y="2352675"/>
            <a:ext cx="9832521" cy="1323439"/>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2. Trong lớp, các bạn đều hăng hái, tích cực phát biểu. -&gt; Em .......</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E3929AE-B980-8E73-598B-92529CB2FE91}"/>
              </a:ext>
            </a:extLst>
          </p:cNvPr>
          <p:cNvSpPr txBox="1"/>
          <p:nvPr/>
        </p:nvSpPr>
        <p:spPr>
          <a:xfrm>
            <a:off x="552448" y="3920728"/>
            <a:ext cx="10355038" cy="707886"/>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3. Bạn Lâm học tốt Tiếng Anh. -&gt; Bạn Loan ........</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E3929AE-B980-8E73-598B-92529CB2FE91}"/>
              </a:ext>
            </a:extLst>
          </p:cNvPr>
          <p:cNvSpPr txBox="1"/>
          <p:nvPr/>
        </p:nvSpPr>
        <p:spPr>
          <a:xfrm>
            <a:off x="410936" y="4873228"/>
            <a:ext cx="10333265" cy="707886"/>
          </a:xfrm>
          <a:prstGeom prst="rect">
            <a:avLst/>
          </a:prstGeom>
          <a:noFill/>
        </p:spPr>
        <p:txBody>
          <a:bodyPr wrap="square" rtlCol="0">
            <a:spAutoFit/>
          </a:bodyPr>
          <a:lstStyle/>
          <a:p>
            <a:r>
              <a:rPr lang="nl-NL" sz="4000" smtClean="0">
                <a:latin typeface="Times New Roman" panose="02020603050405020304" pitchFamily="18" charset="0"/>
                <a:cs typeface="Times New Roman" panose="02020603050405020304" pitchFamily="18" charset="0"/>
              </a:rPr>
              <a:t>4. .......trực nhật hôm nay mà lớp mình sạch sẽ.....</a:t>
            </a:r>
            <a:endPar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extBox 1"/>
          <p:cNvSpPr txBox="1"/>
          <p:nvPr/>
        </p:nvSpPr>
        <p:spPr>
          <a:xfrm>
            <a:off x="9837176" y="4805534"/>
            <a:ext cx="1067921" cy="707886"/>
          </a:xfrm>
          <a:prstGeom prst="rect">
            <a:avLst/>
          </a:prstGeom>
          <a:noFill/>
        </p:spPr>
        <p:txBody>
          <a:bodyPr wrap="non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 thế.</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606189" y="3886881"/>
            <a:ext cx="2145459" cy="707886"/>
          </a:xfrm>
          <a:prstGeom prst="rect">
            <a:avLst/>
          </a:prstGeom>
          <a:noFill/>
        </p:spPr>
        <p:txBody>
          <a:bodyPr wrap="none" rtlCol="0">
            <a:spAutoFit/>
          </a:bodyPr>
          <a:lstStyle/>
          <a:p>
            <a:r>
              <a:rPr lang="en-US" sz="4000">
                <a:solidFill>
                  <a:schemeClr val="tx1">
                    <a:lumMod val="85000"/>
                    <a:lumOff val="15000"/>
                  </a:schemeClr>
                </a:solidFill>
                <a:latin typeface="Times New Roman" panose="02020603050405020304" pitchFamily="18" charset="0"/>
                <a:cs typeface="Times New Roman" panose="02020603050405020304" pitchFamily="18" charset="0"/>
              </a:rPr>
              <a:t>c</a:t>
            </a:r>
            <a:r>
              <a:rPr lang="en-US" sz="4000" smtClean="0">
                <a:solidFill>
                  <a:schemeClr val="tx1">
                    <a:lumMod val="85000"/>
                    <a:lumOff val="15000"/>
                  </a:schemeClr>
                </a:solidFill>
                <a:latin typeface="Times New Roman" panose="02020603050405020304" pitchFamily="18" charset="0"/>
                <a:cs typeface="Times New Roman" panose="02020603050405020304" pitchFamily="18" charset="0"/>
              </a:rPr>
              <a:t>ũng</a:t>
            </a:r>
            <a:r>
              <a:rPr lang="en-US" sz="4000" smtClean="0">
                <a:solidFill>
                  <a:srgbClr val="FF0000"/>
                </a:solidFill>
                <a:latin typeface="Times New Roman" panose="02020603050405020304" pitchFamily="18" charset="0"/>
                <a:cs typeface="Times New Roman" panose="02020603050405020304" pitchFamily="18" charset="0"/>
              </a:rPr>
              <a:t> vậy.</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060373" y="2951232"/>
            <a:ext cx="2145459" cy="707886"/>
          </a:xfrm>
          <a:prstGeom prst="rect">
            <a:avLst/>
          </a:prstGeom>
          <a:noFill/>
        </p:spPr>
        <p:txBody>
          <a:bodyPr wrap="none" rtlCol="0">
            <a:spAutoFit/>
          </a:bodyPr>
          <a:lstStyle/>
          <a:p>
            <a:r>
              <a:rPr lang="en-US" sz="4000">
                <a:solidFill>
                  <a:schemeClr val="tx1">
                    <a:lumMod val="85000"/>
                    <a:lumOff val="15000"/>
                  </a:schemeClr>
                </a:solidFill>
                <a:latin typeface="Times New Roman" panose="02020603050405020304" pitchFamily="18" charset="0"/>
                <a:cs typeface="Times New Roman" panose="02020603050405020304" pitchFamily="18" charset="0"/>
              </a:rPr>
              <a:t>c</a:t>
            </a:r>
            <a:r>
              <a:rPr lang="en-US" sz="4000" smtClean="0">
                <a:solidFill>
                  <a:schemeClr val="tx1">
                    <a:lumMod val="85000"/>
                    <a:lumOff val="15000"/>
                  </a:schemeClr>
                </a:solidFill>
                <a:latin typeface="Times New Roman" panose="02020603050405020304" pitchFamily="18" charset="0"/>
                <a:cs typeface="Times New Roman" panose="02020603050405020304" pitchFamily="18" charset="0"/>
              </a:rPr>
              <a:t>ũng</a:t>
            </a:r>
            <a:r>
              <a:rPr lang="en-US" sz="4000" smtClean="0">
                <a:solidFill>
                  <a:srgbClr val="FF0000"/>
                </a:solidFill>
                <a:latin typeface="Times New Roman" panose="02020603050405020304" pitchFamily="18" charset="0"/>
                <a:cs typeface="Times New Roman" panose="02020603050405020304" pitchFamily="18" charset="0"/>
              </a:rPr>
              <a:t> vậy.</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705601" y="1418374"/>
            <a:ext cx="2064989" cy="707886"/>
          </a:xfrm>
          <a:prstGeom prst="rect">
            <a:avLst/>
          </a:prstGeom>
          <a:noFill/>
        </p:spPr>
        <p:txBody>
          <a:bodyPr wrap="none" rtlCol="0">
            <a:spAutoFit/>
          </a:bodyPr>
          <a:lstStyle/>
          <a:p>
            <a:r>
              <a:rPr lang="en-US" sz="4000">
                <a:solidFill>
                  <a:schemeClr val="tx1">
                    <a:lumMod val="85000"/>
                    <a:lumOff val="15000"/>
                  </a:schemeClr>
                </a:solidFill>
                <a:latin typeface="Times New Roman" panose="02020603050405020304" pitchFamily="18" charset="0"/>
                <a:cs typeface="Times New Roman" panose="02020603050405020304" pitchFamily="18" charset="0"/>
              </a:rPr>
              <a:t>c</a:t>
            </a:r>
            <a:r>
              <a:rPr lang="en-US" sz="4000" smtClean="0">
                <a:solidFill>
                  <a:schemeClr val="tx1">
                    <a:lumMod val="85000"/>
                    <a:lumOff val="15000"/>
                  </a:schemeClr>
                </a:solidFill>
                <a:latin typeface="Times New Roman" panose="02020603050405020304" pitchFamily="18" charset="0"/>
                <a:cs typeface="Times New Roman" panose="02020603050405020304" pitchFamily="18" charset="0"/>
              </a:rPr>
              <a:t>ũng</a:t>
            </a:r>
            <a:r>
              <a:rPr lang="en-US" sz="4000" smtClean="0">
                <a:solidFill>
                  <a:srgbClr val="FF0000"/>
                </a:solidFill>
                <a:latin typeface="Times New Roman" panose="02020603050405020304" pitchFamily="18" charset="0"/>
                <a:cs typeface="Times New Roman" panose="02020603050405020304" pitchFamily="18" charset="0"/>
              </a:rPr>
              <a:t> thế.</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43548" y="4834815"/>
            <a:ext cx="797591" cy="707886"/>
          </a:xfrm>
          <a:prstGeom prst="rect">
            <a:avLst/>
          </a:prstGeom>
          <a:noFill/>
        </p:spPr>
        <p:txBody>
          <a:bodyPr wrap="non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 Ai</a:t>
            </a:r>
            <a:endParaRPr lang="en-US" sz="4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4089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4846320" y="120857"/>
            <a:ext cx="7184571" cy="5321729"/>
            <a:chOff x="-857641" y="242199"/>
            <a:chExt cx="12729355"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857641" y="242199"/>
              <a:ext cx="12729355"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47591" y="379057"/>
              <a:ext cx="11433275" cy="1960847"/>
            </a:xfrm>
            <a:prstGeom prst="rect">
              <a:avLst/>
            </a:prstGeom>
            <a:noFill/>
          </p:spPr>
          <p:txBody>
            <a:bodyPr wrap="square" rtlCol="0">
              <a:spAutoFit/>
            </a:bodyPr>
            <a:lstStyle/>
            <a:p>
              <a:pPr marL="742950" marR="0" lvl="0" indent="-742950" defTabSz="914400" rtl="0" eaLnBrk="1" fontAlgn="auto" latinLnBrk="0" hangingPunct="1">
                <a:lnSpc>
                  <a:spcPct val="100000"/>
                </a:lnSpc>
                <a:spcBef>
                  <a:spcPts val="0"/>
                </a:spcBef>
                <a:spcAft>
                  <a:spcPts val="0"/>
                </a:spcAft>
                <a:buClrTx/>
                <a:buSzTx/>
                <a:buFontTx/>
                <a:buAutoNum type="arabicPeriod"/>
                <a:tabLst/>
                <a:defRPr/>
              </a:pPr>
              <a:r>
                <a:rPr lang="en-US" sz="3200" noProof="0" smtClean="0">
                  <a:solidFill>
                    <a:prstClr val="black"/>
                  </a:solidFill>
                  <a:latin typeface="Calibri" panose="020F0502020204030204"/>
                </a:rPr>
                <a:t>S</a:t>
              </a:r>
              <a:r>
                <a:rPr kumimoji="0" lang="vi-VN" sz="3200" b="0" i="0" u="none" strike="noStrike" kern="1200" cap="none" spc="0" normalizeH="0" baseline="0" noProof="0" smtClean="0">
                  <a:ln>
                    <a:noFill/>
                  </a:ln>
                  <a:solidFill>
                    <a:prstClr val="black"/>
                  </a:solidFill>
                  <a:effectLst/>
                  <a:uLnTx/>
                  <a:uFillTx/>
                  <a:latin typeface="Calibri" panose="020F0502020204030204"/>
                </a:rPr>
                <a:t>ử </a:t>
              </a:r>
              <a:r>
                <a:rPr kumimoji="0" lang="vi-VN" sz="3200" b="0" i="0" u="none" strike="noStrike" kern="1200" cap="none" spc="0" normalizeH="0" baseline="0" noProof="0">
                  <a:ln>
                    <a:noFill/>
                  </a:ln>
                  <a:solidFill>
                    <a:prstClr val="black"/>
                  </a:solidFill>
                  <a:effectLst/>
                  <a:uLnTx/>
                  <a:uFillTx/>
                  <a:latin typeface="Calibri" panose="020F0502020204030204"/>
                </a:rPr>
                <a:t>dụng </a:t>
              </a:r>
              <a:r>
                <a:rPr lang="en-US" sz="3200" smtClean="0">
                  <a:solidFill>
                    <a:prstClr val="black"/>
                  </a:solidFill>
                  <a:latin typeface="Calibri" panose="020F0502020204030204"/>
                </a:rPr>
                <a:t>đại từ xưng hô cho phù hợp với ngữ cảnh, với quan hệ, thứ bậc trong giao tiếp hàng ngày</a:t>
              </a:r>
              <a:r>
                <a:rPr kumimoji="0" lang="vi-VN" sz="3200" b="0" i="0" u="none" strike="noStrike" kern="1200" cap="none" spc="0" normalizeH="0" baseline="0" noProof="0" smtClean="0">
                  <a:ln>
                    <a:noFill/>
                  </a:ln>
                  <a:solidFill>
                    <a:prstClr val="black"/>
                  </a:solidFill>
                  <a:effectLst/>
                  <a:uLnTx/>
                  <a:uFillTx/>
                  <a:latin typeface="Calibri" panose="020F0502020204030204"/>
                </a:rPr>
                <a:t>.</a:t>
              </a:r>
              <a:endParaRPr lang="en-US" sz="3200" dirty="0">
                <a:solidFill>
                  <a:prstClr val="black"/>
                </a:solidFill>
                <a:latin typeface="Calibri" panose="020F0502020204030204"/>
              </a:endParaRPr>
            </a:p>
            <a:p>
              <a:pPr marL="742950" marR="0" lvl="0" indent="-742950"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smtClean="0">
                  <a:ln>
                    <a:noFill/>
                  </a:ln>
                  <a:solidFill>
                    <a:prstClr val="black"/>
                  </a:solidFill>
                  <a:effectLst/>
                  <a:uLnTx/>
                  <a:uFillTx/>
                  <a:latin typeface="Calibri" panose="020F0502020204030204"/>
                </a:rPr>
                <a:t>Chuẩn</a:t>
              </a:r>
              <a:r>
                <a:rPr kumimoji="0" lang="en-US" sz="3200" b="0" i="0" u="none" strike="noStrike" kern="1200" cap="none" spc="0" normalizeH="0" noProof="0" smtClean="0">
                  <a:ln>
                    <a:noFill/>
                  </a:ln>
                  <a:solidFill>
                    <a:prstClr val="black"/>
                  </a:solidFill>
                  <a:effectLst/>
                  <a:uLnTx/>
                  <a:uFillTx/>
                  <a:latin typeface="Calibri" panose="020F0502020204030204"/>
                </a:rPr>
                <a:t> bị bài sau: Đánh giá, chỉnh sửa văn bản sáng tạo: Chuẩn bị sổ tay ghi lại những điều em học được về cách viết bài văn kể chuyện sáng tạo.</a:t>
              </a:r>
              <a:endParaRPr kumimoji="0" lang="en-US" sz="3200" b="0" i="0" u="none" strike="noStrike" kern="1200" cap="none" spc="0" normalizeH="0" baseline="0" noProof="0" smtClean="0">
                <a:ln>
                  <a:noFill/>
                </a:ln>
                <a:solidFill>
                  <a:prstClr val="black"/>
                </a:solidFill>
                <a:effectLst/>
                <a:uLnTx/>
                <a:uFillTx/>
                <a:latin typeface="Calibri" panose="020F0502020204030204"/>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77" y="518093"/>
              <a:ext cx="877331"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0"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Rounded Corners 14">
            <a:extLst>
              <a:ext uri="{FF2B5EF4-FFF2-40B4-BE49-F238E27FC236}">
                <a16:creationId xmlns:a16="http://schemas.microsoft.com/office/drawing/2014/main" id="{57B1D1BE-5E06-89AC-F2CD-A2A74B7B8024}"/>
              </a:ext>
            </a:extLst>
          </p:cNvPr>
          <p:cNvSpPr/>
          <p:nvPr/>
        </p:nvSpPr>
        <p:spPr>
          <a:xfrm>
            <a:off x="128205" y="168777"/>
            <a:ext cx="4572000" cy="2612946"/>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0" name="TextBox 9">
            <a:extLst>
              <a:ext uri="{FF2B5EF4-FFF2-40B4-BE49-F238E27FC236}">
                <a16:creationId xmlns:a16="http://schemas.microsoft.com/office/drawing/2014/main" id="{41EE0C58-14EA-5D19-8EDC-6773A603C4EB}"/>
              </a:ext>
            </a:extLst>
          </p:cNvPr>
          <p:cNvSpPr txBox="1"/>
          <p:nvPr/>
        </p:nvSpPr>
        <p:spPr>
          <a:xfrm>
            <a:off x="329867" y="213313"/>
            <a:ext cx="42421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smtClean="0">
                <a:ln w="38100">
                  <a:noFill/>
                </a:ln>
                <a:solidFill>
                  <a:schemeClr val="accent2">
                    <a:lumMod val="75000"/>
                  </a:schemeClr>
                </a:solidFill>
                <a:latin typeface="Cambria" panose="02040503050406030204" pitchFamily="18" charset="0"/>
                <a:ea typeface="Cambria" panose="02040503050406030204" pitchFamily="18" charset="0"/>
              </a:rPr>
              <a:t>ĐỊNH HƯỚNG HỌC TẬP TIẾP THEO</a:t>
            </a:r>
            <a:endParaRPr kumimoji="0" lang="en-US" sz="4800" b="1" i="0" u="none" strike="noStrike" kern="1200" cap="none" spc="0" normalizeH="0" baseline="0" noProof="0" dirty="0">
              <a:ln w="38100">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9861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F3C3AE75-A041-DB82-246B-3CD138C453C9}"/>
              </a:ext>
            </a:extLst>
          </p:cNvPr>
          <p:cNvSpPr/>
          <p:nvPr/>
        </p:nvSpPr>
        <p:spPr>
          <a:xfrm>
            <a:off x="2105025" y="1381125"/>
            <a:ext cx="9467850" cy="98107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67850" h="981075" fill="none" extrusionOk="0">
                        <a:moveTo>
                          <a:pt x="0" y="163515"/>
                        </a:moveTo>
                        <a:cubicBezTo>
                          <a:pt x="13560" y="99377"/>
                          <a:pt x="429152" y="13984"/>
                          <a:pt x="856321" y="0"/>
                        </a:cubicBezTo>
                        <a:cubicBezTo>
                          <a:pt x="1019846" y="-16135"/>
                          <a:pt x="1157796" y="-15583"/>
                          <a:pt x="1255161" y="0"/>
                        </a:cubicBezTo>
                        <a:cubicBezTo>
                          <a:pt x="1328742" y="-6828"/>
                          <a:pt x="1565040" y="-23709"/>
                          <a:pt x="1809103" y="0"/>
                        </a:cubicBezTo>
                        <a:cubicBezTo>
                          <a:pt x="2023640" y="-19373"/>
                          <a:pt x="2283591" y="-49968"/>
                          <a:pt x="2518151" y="0"/>
                        </a:cubicBezTo>
                        <a:cubicBezTo>
                          <a:pt x="2741277" y="-3601"/>
                          <a:pt x="2944396" y="13987"/>
                          <a:pt x="3072094" y="0"/>
                        </a:cubicBezTo>
                        <a:cubicBezTo>
                          <a:pt x="3211891" y="4099"/>
                          <a:pt x="3395869" y="-10466"/>
                          <a:pt x="3703590" y="0"/>
                        </a:cubicBezTo>
                        <a:cubicBezTo>
                          <a:pt x="3979445" y="9453"/>
                          <a:pt x="4066648" y="7596"/>
                          <a:pt x="4179981" y="0"/>
                        </a:cubicBezTo>
                        <a:cubicBezTo>
                          <a:pt x="4301198" y="7755"/>
                          <a:pt x="4548311" y="-60758"/>
                          <a:pt x="4811477" y="0"/>
                        </a:cubicBezTo>
                        <a:cubicBezTo>
                          <a:pt x="4885121" y="8322"/>
                          <a:pt x="4996158" y="-3824"/>
                          <a:pt x="5132764" y="0"/>
                        </a:cubicBezTo>
                        <a:cubicBezTo>
                          <a:pt x="5283513" y="-215"/>
                          <a:pt x="5317261" y="470"/>
                          <a:pt x="5454051" y="0"/>
                        </a:cubicBezTo>
                        <a:cubicBezTo>
                          <a:pt x="5630236" y="27067"/>
                          <a:pt x="5907436" y="9773"/>
                          <a:pt x="6085546" y="0"/>
                        </a:cubicBezTo>
                        <a:cubicBezTo>
                          <a:pt x="6309739" y="15361"/>
                          <a:pt x="6445117" y="-17596"/>
                          <a:pt x="6639490" y="0"/>
                        </a:cubicBezTo>
                        <a:cubicBezTo>
                          <a:pt x="6757026" y="-575"/>
                          <a:pt x="6844070" y="-3964"/>
                          <a:pt x="6960776" y="0"/>
                        </a:cubicBezTo>
                        <a:cubicBezTo>
                          <a:pt x="7030925" y="21911"/>
                          <a:pt x="7373664" y="-9484"/>
                          <a:pt x="7592272" y="0"/>
                        </a:cubicBezTo>
                        <a:cubicBezTo>
                          <a:pt x="7802555" y="11845"/>
                          <a:pt x="7882884" y="21454"/>
                          <a:pt x="7991112" y="0"/>
                        </a:cubicBezTo>
                        <a:cubicBezTo>
                          <a:pt x="8125908" y="48656"/>
                          <a:pt x="8417168" y="29657"/>
                          <a:pt x="8611528" y="0"/>
                        </a:cubicBezTo>
                        <a:cubicBezTo>
                          <a:pt x="9097825" y="4565"/>
                          <a:pt x="9411964" y="67294"/>
                          <a:pt x="9467850" y="163515"/>
                        </a:cubicBezTo>
                        <a:cubicBezTo>
                          <a:pt x="9456489" y="189087"/>
                          <a:pt x="9454389" y="214297"/>
                          <a:pt x="9467850" y="250410"/>
                        </a:cubicBezTo>
                        <a:cubicBezTo>
                          <a:pt x="9475328" y="284455"/>
                          <a:pt x="9472928" y="305455"/>
                          <a:pt x="9467850" y="350385"/>
                        </a:cubicBezTo>
                        <a:cubicBezTo>
                          <a:pt x="9465560" y="396185"/>
                          <a:pt x="9454567" y="405866"/>
                          <a:pt x="9467850" y="443820"/>
                        </a:cubicBezTo>
                        <a:cubicBezTo>
                          <a:pt x="9476488" y="481796"/>
                          <a:pt x="9455268" y="484979"/>
                          <a:pt x="9467850" y="524173"/>
                        </a:cubicBezTo>
                        <a:cubicBezTo>
                          <a:pt x="9486592" y="566629"/>
                          <a:pt x="9480306" y="593609"/>
                          <a:pt x="9467850" y="617608"/>
                        </a:cubicBezTo>
                        <a:cubicBezTo>
                          <a:pt x="9459001" y="639964"/>
                          <a:pt x="9462558" y="658811"/>
                          <a:pt x="9467850" y="691422"/>
                        </a:cubicBezTo>
                        <a:cubicBezTo>
                          <a:pt x="9475999" y="721346"/>
                          <a:pt x="9484041" y="762501"/>
                          <a:pt x="9467850" y="817559"/>
                        </a:cubicBezTo>
                        <a:cubicBezTo>
                          <a:pt x="9424745" y="892845"/>
                          <a:pt x="9076871" y="978749"/>
                          <a:pt x="8611528" y="981075"/>
                        </a:cubicBezTo>
                        <a:cubicBezTo>
                          <a:pt x="8530430" y="994570"/>
                          <a:pt x="8358553" y="970128"/>
                          <a:pt x="8290241" y="981075"/>
                        </a:cubicBezTo>
                        <a:cubicBezTo>
                          <a:pt x="7997471" y="996503"/>
                          <a:pt x="7924051" y="1002287"/>
                          <a:pt x="7658746" y="981075"/>
                        </a:cubicBezTo>
                        <a:cubicBezTo>
                          <a:pt x="7517674" y="971312"/>
                          <a:pt x="7410724" y="961437"/>
                          <a:pt x="7259906" y="981075"/>
                        </a:cubicBezTo>
                        <a:cubicBezTo>
                          <a:pt x="7213892" y="982353"/>
                          <a:pt x="6906940" y="988112"/>
                          <a:pt x="6628410" y="981075"/>
                        </a:cubicBezTo>
                        <a:cubicBezTo>
                          <a:pt x="6358600" y="973914"/>
                          <a:pt x="6249450" y="956273"/>
                          <a:pt x="5919363" y="981075"/>
                        </a:cubicBezTo>
                        <a:cubicBezTo>
                          <a:pt x="5579973" y="992478"/>
                          <a:pt x="5663864" y="977377"/>
                          <a:pt x="5520524" y="981075"/>
                        </a:cubicBezTo>
                        <a:cubicBezTo>
                          <a:pt x="5352898" y="1006156"/>
                          <a:pt x="5202036" y="989983"/>
                          <a:pt x="5044133" y="981075"/>
                        </a:cubicBezTo>
                        <a:cubicBezTo>
                          <a:pt x="4874919" y="964451"/>
                          <a:pt x="4750541" y="972103"/>
                          <a:pt x="4645294" y="981075"/>
                        </a:cubicBezTo>
                        <a:cubicBezTo>
                          <a:pt x="4552645" y="946167"/>
                          <a:pt x="4313984" y="983218"/>
                          <a:pt x="4091350" y="981075"/>
                        </a:cubicBezTo>
                        <a:cubicBezTo>
                          <a:pt x="3852255" y="977505"/>
                          <a:pt x="3726911" y="989770"/>
                          <a:pt x="3382303" y="981075"/>
                        </a:cubicBezTo>
                        <a:cubicBezTo>
                          <a:pt x="3036851" y="966798"/>
                          <a:pt x="3177492" y="1012902"/>
                          <a:pt x="2983463" y="981075"/>
                        </a:cubicBezTo>
                        <a:cubicBezTo>
                          <a:pt x="2806868" y="964606"/>
                          <a:pt x="2651311" y="974795"/>
                          <a:pt x="2507073" y="981075"/>
                        </a:cubicBezTo>
                        <a:cubicBezTo>
                          <a:pt x="2362977" y="976709"/>
                          <a:pt x="2117408" y="984503"/>
                          <a:pt x="1953129" y="981075"/>
                        </a:cubicBezTo>
                        <a:cubicBezTo>
                          <a:pt x="1750032" y="942711"/>
                          <a:pt x="1193656" y="923420"/>
                          <a:pt x="856321" y="981075"/>
                        </a:cubicBezTo>
                        <a:cubicBezTo>
                          <a:pt x="462204" y="970419"/>
                          <a:pt x="63837" y="913995"/>
                          <a:pt x="0" y="817559"/>
                        </a:cubicBezTo>
                        <a:cubicBezTo>
                          <a:pt x="-11566" y="775531"/>
                          <a:pt x="9593" y="753825"/>
                          <a:pt x="0" y="730664"/>
                        </a:cubicBezTo>
                        <a:cubicBezTo>
                          <a:pt x="-12541" y="705428"/>
                          <a:pt x="8988" y="674035"/>
                          <a:pt x="0" y="650310"/>
                        </a:cubicBezTo>
                        <a:cubicBezTo>
                          <a:pt x="-7076" y="631991"/>
                          <a:pt x="4230" y="599992"/>
                          <a:pt x="0" y="576497"/>
                        </a:cubicBezTo>
                        <a:cubicBezTo>
                          <a:pt x="-3506" y="551112"/>
                          <a:pt x="-21858" y="512406"/>
                          <a:pt x="0" y="483062"/>
                        </a:cubicBezTo>
                        <a:cubicBezTo>
                          <a:pt x="24012" y="446907"/>
                          <a:pt x="10133" y="426894"/>
                          <a:pt x="0" y="409249"/>
                        </a:cubicBezTo>
                        <a:cubicBezTo>
                          <a:pt x="-8981" y="391482"/>
                          <a:pt x="20991" y="363454"/>
                          <a:pt x="0" y="315814"/>
                        </a:cubicBezTo>
                        <a:cubicBezTo>
                          <a:pt x="-9956" y="282979"/>
                          <a:pt x="12044" y="223853"/>
                          <a:pt x="0" y="163515"/>
                        </a:cubicBezTo>
                        <a:close/>
                      </a:path>
                      <a:path w="9467850" h="981075" stroke="0" extrusionOk="0">
                        <a:moveTo>
                          <a:pt x="0" y="163515"/>
                        </a:moveTo>
                        <a:cubicBezTo>
                          <a:pt x="67439" y="86913"/>
                          <a:pt x="435898" y="25106"/>
                          <a:pt x="856321" y="0"/>
                        </a:cubicBezTo>
                        <a:cubicBezTo>
                          <a:pt x="951985" y="-626"/>
                          <a:pt x="1184285" y="4490"/>
                          <a:pt x="1255161" y="0"/>
                        </a:cubicBezTo>
                        <a:cubicBezTo>
                          <a:pt x="1307800" y="143"/>
                          <a:pt x="1522980" y="5090"/>
                          <a:pt x="1653999" y="0"/>
                        </a:cubicBezTo>
                        <a:cubicBezTo>
                          <a:pt x="1763189" y="-18312"/>
                          <a:pt x="2016262" y="6391"/>
                          <a:pt x="2285495" y="0"/>
                        </a:cubicBezTo>
                        <a:cubicBezTo>
                          <a:pt x="2518812" y="-9798"/>
                          <a:pt x="2811764" y="-36240"/>
                          <a:pt x="2994542" y="0"/>
                        </a:cubicBezTo>
                        <a:cubicBezTo>
                          <a:pt x="3157989" y="14391"/>
                          <a:pt x="3340153" y="18178"/>
                          <a:pt x="3548486" y="0"/>
                        </a:cubicBezTo>
                        <a:cubicBezTo>
                          <a:pt x="3701798" y="8551"/>
                          <a:pt x="3919653" y="1646"/>
                          <a:pt x="4024877" y="0"/>
                        </a:cubicBezTo>
                        <a:cubicBezTo>
                          <a:pt x="4120698" y="16622"/>
                          <a:pt x="4278567" y="1192"/>
                          <a:pt x="4346164" y="0"/>
                        </a:cubicBezTo>
                        <a:cubicBezTo>
                          <a:pt x="4422623" y="-4346"/>
                          <a:pt x="4686078" y="41534"/>
                          <a:pt x="4900108" y="0"/>
                        </a:cubicBezTo>
                        <a:cubicBezTo>
                          <a:pt x="5111197" y="19157"/>
                          <a:pt x="5245827" y="5826"/>
                          <a:pt x="5454051" y="0"/>
                        </a:cubicBezTo>
                        <a:cubicBezTo>
                          <a:pt x="5669104" y="-4228"/>
                          <a:pt x="5661490" y="-432"/>
                          <a:pt x="5852890" y="0"/>
                        </a:cubicBezTo>
                        <a:cubicBezTo>
                          <a:pt x="6044504" y="1908"/>
                          <a:pt x="6050164" y="-2287"/>
                          <a:pt x="6174177" y="0"/>
                        </a:cubicBezTo>
                        <a:cubicBezTo>
                          <a:pt x="6299277" y="-2150"/>
                          <a:pt x="6342993" y="-3968"/>
                          <a:pt x="6495464" y="0"/>
                        </a:cubicBezTo>
                        <a:cubicBezTo>
                          <a:pt x="6650903" y="5435"/>
                          <a:pt x="6739841" y="12757"/>
                          <a:pt x="6842897" y="0"/>
                        </a:cubicBezTo>
                        <a:cubicBezTo>
                          <a:pt x="6945953" y="-12757"/>
                          <a:pt x="7033085" y="1173"/>
                          <a:pt x="7204511" y="0"/>
                        </a:cubicBezTo>
                        <a:cubicBezTo>
                          <a:pt x="7370960" y="3509"/>
                          <a:pt x="7472358" y="-11813"/>
                          <a:pt x="7680903" y="0"/>
                        </a:cubicBezTo>
                        <a:cubicBezTo>
                          <a:pt x="7871935" y="-9279"/>
                          <a:pt x="7899272" y="-16393"/>
                          <a:pt x="8079742" y="0"/>
                        </a:cubicBezTo>
                        <a:cubicBezTo>
                          <a:pt x="8163687" y="45550"/>
                          <a:pt x="8376543" y="-26964"/>
                          <a:pt x="8611528" y="0"/>
                        </a:cubicBezTo>
                        <a:cubicBezTo>
                          <a:pt x="9148477" y="2425"/>
                          <a:pt x="9439732" y="63203"/>
                          <a:pt x="9467850" y="163515"/>
                        </a:cubicBezTo>
                        <a:cubicBezTo>
                          <a:pt x="9474931" y="211770"/>
                          <a:pt x="9493568" y="230346"/>
                          <a:pt x="9467850" y="270031"/>
                        </a:cubicBezTo>
                        <a:cubicBezTo>
                          <a:pt x="9447983" y="314310"/>
                          <a:pt x="9459654" y="350636"/>
                          <a:pt x="9467850" y="376547"/>
                        </a:cubicBezTo>
                        <a:cubicBezTo>
                          <a:pt x="9479612" y="403559"/>
                          <a:pt x="9465095" y="440479"/>
                          <a:pt x="9467850" y="456901"/>
                        </a:cubicBezTo>
                        <a:cubicBezTo>
                          <a:pt x="9465746" y="474923"/>
                          <a:pt x="9476482" y="520807"/>
                          <a:pt x="9467850" y="556876"/>
                        </a:cubicBezTo>
                        <a:cubicBezTo>
                          <a:pt x="9458475" y="593218"/>
                          <a:pt x="9463745" y="610387"/>
                          <a:pt x="9467850" y="630689"/>
                        </a:cubicBezTo>
                        <a:cubicBezTo>
                          <a:pt x="9471465" y="647468"/>
                          <a:pt x="9489695" y="688151"/>
                          <a:pt x="9467850" y="737205"/>
                        </a:cubicBezTo>
                        <a:cubicBezTo>
                          <a:pt x="9441198" y="778901"/>
                          <a:pt x="9483603" y="793701"/>
                          <a:pt x="9467850" y="817559"/>
                        </a:cubicBezTo>
                        <a:cubicBezTo>
                          <a:pt x="9510758" y="887808"/>
                          <a:pt x="9110676" y="966076"/>
                          <a:pt x="8611528" y="981075"/>
                        </a:cubicBezTo>
                        <a:cubicBezTo>
                          <a:pt x="8411979" y="982590"/>
                          <a:pt x="8267887" y="978901"/>
                          <a:pt x="8057584" y="981075"/>
                        </a:cubicBezTo>
                        <a:cubicBezTo>
                          <a:pt x="7860458" y="982502"/>
                          <a:pt x="7680132" y="985845"/>
                          <a:pt x="7581193" y="981075"/>
                        </a:cubicBezTo>
                        <a:cubicBezTo>
                          <a:pt x="7469367" y="1000135"/>
                          <a:pt x="7039287" y="985813"/>
                          <a:pt x="6872145" y="981075"/>
                        </a:cubicBezTo>
                        <a:cubicBezTo>
                          <a:pt x="6680017" y="973853"/>
                          <a:pt x="6612457" y="994582"/>
                          <a:pt x="6550859" y="981075"/>
                        </a:cubicBezTo>
                        <a:cubicBezTo>
                          <a:pt x="6474921" y="981653"/>
                          <a:pt x="6334750" y="991305"/>
                          <a:pt x="6152020" y="981075"/>
                        </a:cubicBezTo>
                        <a:cubicBezTo>
                          <a:pt x="5934541" y="988730"/>
                          <a:pt x="5825856" y="960963"/>
                          <a:pt x="5598076" y="981075"/>
                        </a:cubicBezTo>
                        <a:cubicBezTo>
                          <a:pt x="5434891" y="960236"/>
                          <a:pt x="5334455" y="996335"/>
                          <a:pt x="5121685" y="981075"/>
                        </a:cubicBezTo>
                        <a:cubicBezTo>
                          <a:pt x="5033431" y="961849"/>
                          <a:pt x="4835181" y="999075"/>
                          <a:pt x="4722846" y="981075"/>
                        </a:cubicBezTo>
                        <a:cubicBezTo>
                          <a:pt x="4560893" y="993193"/>
                          <a:pt x="4531317" y="991216"/>
                          <a:pt x="4389593" y="981075"/>
                        </a:cubicBezTo>
                        <a:cubicBezTo>
                          <a:pt x="4247869" y="970934"/>
                          <a:pt x="4140258" y="998989"/>
                          <a:pt x="4013798" y="981075"/>
                        </a:cubicBezTo>
                        <a:cubicBezTo>
                          <a:pt x="3919748" y="966746"/>
                          <a:pt x="3847759" y="996658"/>
                          <a:pt x="3692511" y="981075"/>
                        </a:cubicBezTo>
                        <a:cubicBezTo>
                          <a:pt x="3525937" y="962646"/>
                          <a:pt x="3454226" y="994478"/>
                          <a:pt x="3293672" y="981075"/>
                        </a:cubicBezTo>
                        <a:cubicBezTo>
                          <a:pt x="3172653" y="971855"/>
                          <a:pt x="3080776" y="986723"/>
                          <a:pt x="2972385" y="981075"/>
                        </a:cubicBezTo>
                        <a:cubicBezTo>
                          <a:pt x="2886540" y="967523"/>
                          <a:pt x="2592593" y="1027246"/>
                          <a:pt x="2340890" y="981075"/>
                        </a:cubicBezTo>
                        <a:cubicBezTo>
                          <a:pt x="2066749" y="971852"/>
                          <a:pt x="1936145" y="981054"/>
                          <a:pt x="1631842" y="981075"/>
                        </a:cubicBezTo>
                        <a:cubicBezTo>
                          <a:pt x="1339538" y="977814"/>
                          <a:pt x="1189143" y="971660"/>
                          <a:pt x="856321" y="981075"/>
                        </a:cubicBezTo>
                        <a:cubicBezTo>
                          <a:pt x="333513" y="994710"/>
                          <a:pt x="80186" y="928902"/>
                          <a:pt x="0" y="817559"/>
                        </a:cubicBezTo>
                        <a:cubicBezTo>
                          <a:pt x="1569" y="787585"/>
                          <a:pt x="-1708" y="761452"/>
                          <a:pt x="0" y="737205"/>
                        </a:cubicBezTo>
                        <a:cubicBezTo>
                          <a:pt x="2743" y="710118"/>
                          <a:pt x="-23468" y="673523"/>
                          <a:pt x="0" y="643770"/>
                        </a:cubicBezTo>
                        <a:cubicBezTo>
                          <a:pt x="16187" y="607126"/>
                          <a:pt x="-20792" y="595500"/>
                          <a:pt x="0" y="543795"/>
                        </a:cubicBezTo>
                        <a:cubicBezTo>
                          <a:pt x="20738" y="504457"/>
                          <a:pt x="3202" y="482763"/>
                          <a:pt x="0" y="463441"/>
                        </a:cubicBezTo>
                        <a:cubicBezTo>
                          <a:pt x="-11536" y="439252"/>
                          <a:pt x="-11537" y="413165"/>
                          <a:pt x="0" y="370006"/>
                        </a:cubicBezTo>
                        <a:cubicBezTo>
                          <a:pt x="10217" y="327316"/>
                          <a:pt x="12513" y="314870"/>
                          <a:pt x="0" y="296193"/>
                        </a:cubicBezTo>
                        <a:cubicBezTo>
                          <a:pt x="-10866" y="277025"/>
                          <a:pt x="23837" y="221071"/>
                          <a:pt x="0" y="163515"/>
                        </a:cubicBezTo>
                        <a:close/>
                      </a:path>
                      <a:path w="9467850" h="981075" fill="none" stroke="0" extrusionOk="0">
                        <a:moveTo>
                          <a:pt x="0" y="163515"/>
                        </a:moveTo>
                        <a:cubicBezTo>
                          <a:pt x="21787" y="86093"/>
                          <a:pt x="385894" y="-93674"/>
                          <a:pt x="856321" y="0"/>
                        </a:cubicBezTo>
                        <a:cubicBezTo>
                          <a:pt x="1016900" y="12351"/>
                          <a:pt x="1157490" y="22169"/>
                          <a:pt x="1255161" y="0"/>
                        </a:cubicBezTo>
                        <a:cubicBezTo>
                          <a:pt x="1341653" y="-9534"/>
                          <a:pt x="1562191" y="-4150"/>
                          <a:pt x="1809103" y="0"/>
                        </a:cubicBezTo>
                        <a:cubicBezTo>
                          <a:pt x="2064846" y="16588"/>
                          <a:pt x="2278410" y="21359"/>
                          <a:pt x="2518151" y="0"/>
                        </a:cubicBezTo>
                        <a:cubicBezTo>
                          <a:pt x="2750535" y="-16685"/>
                          <a:pt x="2949979" y="7326"/>
                          <a:pt x="3072094" y="0"/>
                        </a:cubicBezTo>
                        <a:cubicBezTo>
                          <a:pt x="3188432" y="8275"/>
                          <a:pt x="3419994" y="-27312"/>
                          <a:pt x="3703590" y="0"/>
                        </a:cubicBezTo>
                        <a:cubicBezTo>
                          <a:pt x="3984499" y="8002"/>
                          <a:pt x="4057761" y="-13618"/>
                          <a:pt x="4179981" y="0"/>
                        </a:cubicBezTo>
                        <a:cubicBezTo>
                          <a:pt x="4306761" y="7404"/>
                          <a:pt x="4554571" y="-41641"/>
                          <a:pt x="4811477" y="0"/>
                        </a:cubicBezTo>
                        <a:cubicBezTo>
                          <a:pt x="4939514" y="15638"/>
                          <a:pt x="4978222" y="5191"/>
                          <a:pt x="5132764" y="0"/>
                        </a:cubicBezTo>
                        <a:cubicBezTo>
                          <a:pt x="5274696" y="4489"/>
                          <a:pt x="5318692" y="-541"/>
                          <a:pt x="5454051" y="0"/>
                        </a:cubicBezTo>
                        <a:cubicBezTo>
                          <a:pt x="5696195" y="217"/>
                          <a:pt x="5849320" y="25214"/>
                          <a:pt x="6085546" y="0"/>
                        </a:cubicBezTo>
                        <a:cubicBezTo>
                          <a:pt x="6332055" y="14605"/>
                          <a:pt x="6519244" y="24652"/>
                          <a:pt x="6639490" y="0"/>
                        </a:cubicBezTo>
                        <a:cubicBezTo>
                          <a:pt x="6799282" y="-8148"/>
                          <a:pt x="6801213" y="-15055"/>
                          <a:pt x="6960776" y="0"/>
                        </a:cubicBezTo>
                        <a:cubicBezTo>
                          <a:pt x="7032723" y="-2748"/>
                          <a:pt x="7379175" y="-299"/>
                          <a:pt x="7592272" y="0"/>
                        </a:cubicBezTo>
                        <a:cubicBezTo>
                          <a:pt x="7800167" y="1782"/>
                          <a:pt x="7882323" y="5012"/>
                          <a:pt x="7991112" y="0"/>
                        </a:cubicBezTo>
                        <a:cubicBezTo>
                          <a:pt x="8114295" y="-36807"/>
                          <a:pt x="8363932" y="-10353"/>
                          <a:pt x="8611528" y="0"/>
                        </a:cubicBezTo>
                        <a:cubicBezTo>
                          <a:pt x="9090855" y="-3705"/>
                          <a:pt x="9410006" y="70395"/>
                          <a:pt x="9467850" y="163515"/>
                        </a:cubicBezTo>
                        <a:cubicBezTo>
                          <a:pt x="9461482" y="187747"/>
                          <a:pt x="9458472" y="215508"/>
                          <a:pt x="9467850" y="250410"/>
                        </a:cubicBezTo>
                        <a:cubicBezTo>
                          <a:pt x="9477435" y="289073"/>
                          <a:pt x="9473307" y="305078"/>
                          <a:pt x="9467850" y="350385"/>
                        </a:cubicBezTo>
                        <a:cubicBezTo>
                          <a:pt x="9461004" y="394447"/>
                          <a:pt x="9456742" y="408334"/>
                          <a:pt x="9467850" y="443820"/>
                        </a:cubicBezTo>
                        <a:cubicBezTo>
                          <a:pt x="9478116" y="474567"/>
                          <a:pt x="9450278" y="484555"/>
                          <a:pt x="9467850" y="524173"/>
                        </a:cubicBezTo>
                        <a:cubicBezTo>
                          <a:pt x="9487557" y="567671"/>
                          <a:pt x="9477998" y="591084"/>
                          <a:pt x="9467850" y="617608"/>
                        </a:cubicBezTo>
                        <a:cubicBezTo>
                          <a:pt x="9454912" y="641466"/>
                          <a:pt x="9466353" y="658315"/>
                          <a:pt x="9467850" y="691422"/>
                        </a:cubicBezTo>
                        <a:cubicBezTo>
                          <a:pt x="9473507" y="718633"/>
                          <a:pt x="9484742" y="749415"/>
                          <a:pt x="9467850" y="817559"/>
                        </a:cubicBezTo>
                        <a:cubicBezTo>
                          <a:pt x="9406781" y="887727"/>
                          <a:pt x="9081329" y="978124"/>
                          <a:pt x="8611528" y="981075"/>
                        </a:cubicBezTo>
                        <a:cubicBezTo>
                          <a:pt x="8507767" y="988655"/>
                          <a:pt x="8396848" y="992135"/>
                          <a:pt x="8290241" y="981075"/>
                        </a:cubicBezTo>
                        <a:cubicBezTo>
                          <a:pt x="8098017" y="981995"/>
                          <a:pt x="7898457" y="982666"/>
                          <a:pt x="7658746" y="981075"/>
                        </a:cubicBezTo>
                        <a:cubicBezTo>
                          <a:pt x="7551260" y="964335"/>
                          <a:pt x="7427500" y="989057"/>
                          <a:pt x="7259906" y="981075"/>
                        </a:cubicBezTo>
                        <a:cubicBezTo>
                          <a:pt x="7150192" y="921800"/>
                          <a:pt x="6873569" y="978638"/>
                          <a:pt x="6628410" y="981075"/>
                        </a:cubicBezTo>
                        <a:cubicBezTo>
                          <a:pt x="6365615" y="994840"/>
                          <a:pt x="6247486" y="990617"/>
                          <a:pt x="5919363" y="981075"/>
                        </a:cubicBezTo>
                        <a:cubicBezTo>
                          <a:pt x="5588618" y="971786"/>
                          <a:pt x="5656250" y="990976"/>
                          <a:pt x="5520524" y="981075"/>
                        </a:cubicBezTo>
                        <a:cubicBezTo>
                          <a:pt x="5369310" y="995255"/>
                          <a:pt x="5215382" y="982178"/>
                          <a:pt x="5044133" y="981075"/>
                        </a:cubicBezTo>
                        <a:cubicBezTo>
                          <a:pt x="4876877" y="954678"/>
                          <a:pt x="4737515" y="995584"/>
                          <a:pt x="4645294" y="981075"/>
                        </a:cubicBezTo>
                        <a:cubicBezTo>
                          <a:pt x="4553586" y="972555"/>
                          <a:pt x="4354750" y="972347"/>
                          <a:pt x="4091350" y="981075"/>
                        </a:cubicBezTo>
                        <a:cubicBezTo>
                          <a:pt x="3838057" y="972146"/>
                          <a:pt x="3724476" y="975676"/>
                          <a:pt x="3382303" y="981075"/>
                        </a:cubicBezTo>
                        <a:cubicBezTo>
                          <a:pt x="3067391" y="978133"/>
                          <a:pt x="3182691" y="986862"/>
                          <a:pt x="2983463" y="981075"/>
                        </a:cubicBezTo>
                        <a:cubicBezTo>
                          <a:pt x="2814103" y="964905"/>
                          <a:pt x="2662979" y="988337"/>
                          <a:pt x="2507073" y="981075"/>
                        </a:cubicBezTo>
                        <a:cubicBezTo>
                          <a:pt x="2356943" y="955369"/>
                          <a:pt x="2125665" y="1021775"/>
                          <a:pt x="1953129" y="981075"/>
                        </a:cubicBezTo>
                        <a:cubicBezTo>
                          <a:pt x="1754225" y="938718"/>
                          <a:pt x="1175011" y="962359"/>
                          <a:pt x="856321" y="981075"/>
                        </a:cubicBezTo>
                        <a:cubicBezTo>
                          <a:pt x="463551" y="962486"/>
                          <a:pt x="90794" y="889099"/>
                          <a:pt x="0" y="817559"/>
                        </a:cubicBezTo>
                        <a:cubicBezTo>
                          <a:pt x="-19646" y="774629"/>
                          <a:pt x="9727" y="754197"/>
                          <a:pt x="0" y="730664"/>
                        </a:cubicBezTo>
                        <a:cubicBezTo>
                          <a:pt x="-9528" y="704961"/>
                          <a:pt x="6525" y="672664"/>
                          <a:pt x="0" y="650310"/>
                        </a:cubicBezTo>
                        <a:cubicBezTo>
                          <a:pt x="-4217" y="628729"/>
                          <a:pt x="6144" y="598314"/>
                          <a:pt x="0" y="576497"/>
                        </a:cubicBezTo>
                        <a:cubicBezTo>
                          <a:pt x="7647" y="554310"/>
                          <a:pt x="-12670" y="514271"/>
                          <a:pt x="0" y="483062"/>
                        </a:cubicBezTo>
                        <a:cubicBezTo>
                          <a:pt x="20529" y="451282"/>
                          <a:pt x="9857" y="428027"/>
                          <a:pt x="0" y="409249"/>
                        </a:cubicBezTo>
                        <a:cubicBezTo>
                          <a:pt x="-13547" y="389150"/>
                          <a:pt x="14804" y="352849"/>
                          <a:pt x="0" y="315814"/>
                        </a:cubicBezTo>
                        <a:cubicBezTo>
                          <a:pt x="-19131" y="272835"/>
                          <a:pt x="14678" y="221877"/>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Ví</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dụ</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p>
        </p:txBody>
      </p:sp>
      <p:pic>
        <p:nvPicPr>
          <p:cNvPr id="3" name="Picture 2">
            <a:extLst>
              <a:ext uri="{FF2B5EF4-FFF2-40B4-BE49-F238E27FC236}">
                <a16:creationId xmlns:a16="http://schemas.microsoft.com/office/drawing/2014/main" id="{47DDFA7E-3559-034D-4894-83E5AB40E9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33375" y="2291330"/>
            <a:ext cx="3293128" cy="4709545"/>
          </a:xfrm>
          <a:prstGeom prst="rect">
            <a:avLst/>
          </a:prstGeom>
        </p:spPr>
      </p:pic>
      <p:pic>
        <p:nvPicPr>
          <p:cNvPr id="7" name="图片 17">
            <a:extLst>
              <a:ext uri="{FF2B5EF4-FFF2-40B4-BE49-F238E27FC236}">
                <a16:creationId xmlns:a16="http://schemas.microsoft.com/office/drawing/2014/main" id="{5732712D-424F-CEC2-86D4-FBA2AABA3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sp>
        <p:nvSpPr>
          <p:cNvPr id="9" name="Rectangle: Rounded Corners 12">
            <a:extLst>
              <a:ext uri="{FF2B5EF4-FFF2-40B4-BE49-F238E27FC236}">
                <a16:creationId xmlns:a16="http://schemas.microsoft.com/office/drawing/2014/main" id="{4A6B5767-3DB0-1015-D40B-DAC6096A4E18}"/>
              </a:ext>
            </a:extLst>
          </p:cNvPr>
          <p:cNvSpPr/>
          <p:nvPr/>
        </p:nvSpPr>
        <p:spPr>
          <a:xfrm>
            <a:off x="7261060" y="3971853"/>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vậy/ th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ế</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863335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919" y="0"/>
            <a:ext cx="1380668" cy="1380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hq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
        <p:nvSpPr>
          <p:cNvPr id="3" name="Arrow: Right 2">
            <a:hlinkClick r:id="rId25" action="ppaction://hlinksldjump"/>
            <a:extLst>
              <a:ext uri="{FF2B5EF4-FFF2-40B4-BE49-F238E27FC236}">
                <a16:creationId xmlns:a16="http://schemas.microsoft.com/office/drawing/2014/main" id="{990742C0-BC7E-2B98-BA91-64F3097CC2AB}"/>
              </a:ext>
            </a:extLst>
          </p:cNvPr>
          <p:cNvSpPr/>
          <p:nvPr/>
        </p:nvSpPr>
        <p:spPr>
          <a:xfrm>
            <a:off x="9894849" y="6043961"/>
            <a:ext cx="2297151" cy="81403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03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3448"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3448"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3448"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3448"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3514725" y="409154"/>
            <a:ext cx="5534025" cy="1114846"/>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Đại</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từ</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là</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gì</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247775" y="2095500"/>
            <a:ext cx="9763125" cy="336434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Đại từ là từ dùng để thay thế như </a:t>
            </a:r>
            <a:r>
              <a:rPr lang="vi-VN" sz="3600" i="1" dirty="0">
                <a:solidFill>
                  <a:prstClr val="black"/>
                </a:solidFill>
                <a:latin typeface="Cambria" panose="02040503050406030204" pitchFamily="18" charset="0"/>
                <a:ea typeface="Cambria" panose="02040503050406030204" pitchFamily="18" charset="0"/>
              </a:rPr>
              <a:t>thế, vậy, đó, này</a:t>
            </a:r>
            <a:r>
              <a:rPr lang="vi-VN" sz="3600" dirty="0">
                <a:solidFill>
                  <a:prstClr val="black"/>
                </a:solidFill>
                <a:latin typeface="Cambria" panose="02040503050406030204" pitchFamily="18" charset="0"/>
                <a:ea typeface="Cambria" panose="02040503050406030204" pitchFamily="18" charset="0"/>
              </a:rPr>
              <a:t>,... (đại từ thay thế), để hỏi như </a:t>
            </a:r>
            <a:r>
              <a:rPr lang="vi-VN" sz="3600" i="1" dirty="0">
                <a:solidFill>
                  <a:prstClr val="black"/>
                </a:solidFill>
                <a:latin typeface="Cambria" panose="02040503050406030204" pitchFamily="18" charset="0"/>
                <a:ea typeface="Cambria" panose="02040503050406030204" pitchFamily="18" charset="0"/>
              </a:rPr>
              <a:t>ai, gì, nào, sao, bao nhiêu, đâu</a:t>
            </a:r>
            <a:r>
              <a:rPr lang="vi-VN" sz="3600" dirty="0">
                <a:solidFill>
                  <a:prstClr val="black"/>
                </a:solidFill>
                <a:latin typeface="Cambria" panose="02040503050406030204" pitchFamily="18" charset="0"/>
                <a:ea typeface="Cambria" panose="02040503050406030204" pitchFamily="18" charset="0"/>
              </a:rPr>
              <a:t>,... (đại từ nghi vấn) hoặc để xưng hô như </a:t>
            </a:r>
            <a:r>
              <a:rPr lang="vi-VN" sz="3600" i="1" dirty="0">
                <a:solidFill>
                  <a:prstClr val="black"/>
                </a:solidFill>
                <a:latin typeface="Cambria" panose="02040503050406030204" pitchFamily="18" charset="0"/>
                <a:ea typeface="Cambria" panose="02040503050406030204" pitchFamily="18" charset="0"/>
              </a:rPr>
              <a:t>tôi, tớ, chúng tôi, chúng tớ mày, chúng mày, chúng ta</a:t>
            </a:r>
            <a:r>
              <a:rPr lang="vi-VN" sz="3600" dirty="0">
                <a:solidFill>
                  <a:prstClr val="black"/>
                </a:solidFill>
                <a:latin typeface="Cambria" panose="02040503050406030204" pitchFamily="18" charset="0"/>
                <a:ea typeface="Cambria" panose="02040503050406030204" pitchFamily="18" charset="0"/>
              </a:rPr>
              <a:t>,... (đại từ xưng hô). </a:t>
            </a:r>
          </a:p>
        </p:txBody>
      </p:sp>
    </p:spTree>
    <p:extLst>
      <p:ext uri="{BB962C8B-B14F-4D97-AF65-F5344CB8AC3E}">
        <p14:creationId xmlns:p14="http://schemas.microsoft.com/office/powerpoint/2010/main" val="42569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2" name="Group 1"/>
          <p:cNvGrpSpPr/>
          <p:nvPr/>
        </p:nvGrpSpPr>
        <p:grpSpPr>
          <a:xfrm>
            <a:off x="-304800" y="-304801"/>
            <a:ext cx="12192000" cy="5591175"/>
            <a:chOff x="-304800" y="-304800"/>
            <a:chExt cx="12192000" cy="3352800"/>
          </a:xfrm>
        </p:grpSpPr>
        <p:pic>
          <p:nvPicPr>
            <p:cNvPr id="38" name="Picture 37" descr="112.png"/>
            <p:cNvPicPr>
              <a:picLocks noChangeAspect="1"/>
            </p:cNvPicPr>
            <p:nvPr/>
          </p:nvPicPr>
          <p:blipFill>
            <a:blip r:embed="rId6"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“Cho tôi đi làm mưa với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Chị gió ơi chị gió ơi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Tôi muốn cây được xanh lá</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Hoa lá được tốt tươi”</a:t>
              </a:r>
              <a:endParaRPr kumimoji="0" lang="en-US" sz="4400" b="1"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 name="Rounded Rectangle 39">
            <a:extLst>
              <a:ext uri="{FF2B5EF4-FFF2-40B4-BE49-F238E27FC236}">
                <a16:creationId xmlns:a16="http://schemas.microsoft.com/office/drawing/2014/main" id="{BD39EAFE-68DB-7697-6A93-C6C87884BC60}"/>
              </a:ext>
            </a:extLst>
          </p:cNvPr>
          <p:cNvSpPr/>
          <p:nvPr/>
        </p:nvSpPr>
        <p:spPr>
          <a:xfrm>
            <a:off x="4343401" y="464820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chị</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3" name="Group 2">
            <a:extLst>
              <a:ext uri="{FF2B5EF4-FFF2-40B4-BE49-F238E27FC236}">
                <a16:creationId xmlns:a16="http://schemas.microsoft.com/office/drawing/2014/main" id="{E03E7233-169A-4F79-4749-921A7ABEAF8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D7B4DF53-EE33-2C27-60F6-C9C2CD10A0BA}"/>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F5FF1B4A-29BC-7089-C8A6-565EAC30CFE0}"/>
                </a:ext>
              </a:extLst>
            </p:cNvPr>
            <p:cNvSpPr/>
            <p:nvPr/>
          </p:nvSpPr>
          <p:spPr>
            <a:xfrm>
              <a:off x="1524000" y="357764"/>
              <a:ext cx="8906540" cy="182191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 mà da cưng cứng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Xin thưa rằng quả trứng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thì nó làm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Không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người sẽ thêm cao”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a:t>
              </a:r>
              <a:r>
                <a:rPr lang="en-US" sz="2800" u="none" strike="noStrike" dirty="0">
                  <a:solidFill>
                    <a:srgbClr val="002060"/>
                  </a:solidFill>
                  <a:effectLst/>
                  <a:latin typeface="Cambria" panose="02040503050406030204" pitchFamily="18" charset="0"/>
                  <a:ea typeface="Cambria" panose="02040503050406030204" pitchFamily="18" charset="0"/>
                </a:rPr>
                <a:t>?)</a:t>
              </a:r>
              <a:endParaRPr lang="vi-VN" sz="2800" u="none" strike="noStrike" dirty="0">
                <a:solidFill>
                  <a:srgbClr val="002060"/>
                </a:solidFill>
                <a:effectLst/>
                <a:latin typeface="Cambria" panose="02040503050406030204" pitchFamily="18" charset="0"/>
                <a:ea typeface="Cambria" panose="02040503050406030204" pitchFamily="18" charset="0"/>
              </a:endParaRPr>
            </a:p>
          </p:txBody>
        </p:sp>
      </p:grpSp>
      <p:sp>
        <p:nvSpPr>
          <p:cNvPr id="22" name="Rounded Rectangle 39">
            <a:extLst>
              <a:ext uri="{FF2B5EF4-FFF2-40B4-BE49-F238E27FC236}">
                <a16:creationId xmlns:a16="http://schemas.microsoft.com/office/drawing/2014/main" id="{95E49345-871C-C653-8889-AF0F5D19E1C0}"/>
              </a:ext>
            </a:extLst>
          </p:cNvPr>
          <p:cNvSpPr/>
          <p:nvPr/>
        </p:nvSpPr>
        <p:spPr>
          <a:xfrm>
            <a:off x="4391026" y="504825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grpSp>
        <p:nvGrpSpPr>
          <p:cNvPr id="3" name="Group 2">
            <a:extLst>
              <a:ext uri="{FF2B5EF4-FFF2-40B4-BE49-F238E27FC236}">
                <a16:creationId xmlns:a16="http://schemas.microsoft.com/office/drawing/2014/main" id="{C2D7C262-4137-5CFF-003A-51ED5D5DEFA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170F6513-4416-EB57-2264-A2685C46AEA9}"/>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C0C1050F-26FE-7086-9523-0EB3ED9FEF00}"/>
                </a:ext>
              </a:extLst>
            </p:cNvPr>
            <p:cNvSpPr/>
            <p:nvPr/>
          </p:nvSpPr>
          <p:spPr>
            <a:xfrm>
              <a:off x="1524000" y="357764"/>
              <a:ext cx="8906540" cy="2159043"/>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defRPr/>
              </a:pPr>
              <a:r>
                <a:rPr lang="en-US" sz="2400" b="1" u="none" strike="noStrike" dirty="0" err="1">
                  <a:solidFill>
                    <a:srgbClr val="002060"/>
                  </a:solidFill>
                  <a:effectLst/>
                  <a:latin typeface="Cambria" panose="02040503050406030204" pitchFamily="18" charset="0"/>
                  <a:ea typeface="Cambria" panose="02040503050406030204" pitchFamily="18" charset="0"/>
                </a:rPr>
                <a:t>Tìm</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đại</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từ</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trong</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đoạn</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sau</a:t>
              </a:r>
              <a:r>
                <a:rPr lang="en-US" sz="2400" b="1" u="none" strike="noStrike" dirty="0">
                  <a:solidFill>
                    <a:srgbClr val="002060"/>
                  </a:solidFill>
                  <a:effectLst/>
                  <a:latin typeface="Cambria" panose="02040503050406030204" pitchFamily="18" charset="0"/>
                  <a:ea typeface="Cambria" panose="02040503050406030204" pitchFamily="18" charset="0"/>
                </a:rPr>
                <a:t>:</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2060"/>
                  </a:solidFill>
                  <a:effectLst/>
                  <a:latin typeface="Cambria" panose="02040503050406030204" pitchFamily="18" charset="0"/>
                  <a:ea typeface="Cambria" panose="02040503050406030204" pitchFamily="18" charset="0"/>
                </a:rPr>
                <a:t>T</a:t>
              </a:r>
              <a:r>
                <a:rPr lang="vi-VN" sz="2400" b="0" i="1" u="none" strike="noStrike" dirty="0">
                  <a:solidFill>
                    <a:srgbClr val="002060"/>
                  </a:solidFill>
                  <a:effectLst/>
                  <a:latin typeface="Cambria" panose="02040503050406030204" pitchFamily="18" charset="0"/>
                  <a:ea typeface="Cambria" panose="02040503050406030204" pitchFamily="18" charset="0"/>
                </a:rPr>
                <a:t>rái đất này là của chúng mình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Quả bóng xanh bay giữa trời xanh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Bồ câu ơi tiếng chim gù thương mến</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Hải âu ơi cánh chim vờn trên sóng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r>
                <a:rPr lang="en-US" sz="2400" b="0" i="1" u="none" strike="noStrike" dirty="0">
                  <a:solidFill>
                    <a:srgbClr val="002060"/>
                  </a:solidFill>
                  <a:effectLst/>
                  <a:latin typeface="Cambria" panose="02040503050406030204" pitchFamily="18" charset="0"/>
                  <a:ea typeface="Cambria" panose="02040503050406030204" pitchFamily="18" charset="0"/>
                </a:rPr>
                <a:t>.</a:t>
              </a:r>
              <a:endParaRPr lang="vi-VN" sz="3600" b="1" u="none" strike="noStrike" dirty="0">
                <a:solidFill>
                  <a:srgbClr val="002060"/>
                </a:solidFill>
                <a:effectLst/>
                <a:latin typeface="Cambria" panose="02040503050406030204" pitchFamily="18" charset="0"/>
                <a:ea typeface="Cambria" panose="02040503050406030204" pitchFamily="18" charset="0"/>
              </a:endParaRPr>
            </a:p>
          </p:txBody>
        </p:sp>
      </p:grpSp>
      <p:sp>
        <p:nvSpPr>
          <p:cNvPr id="6" name="Rounded Rectangle 39">
            <a:extLst>
              <a:ext uri="{FF2B5EF4-FFF2-40B4-BE49-F238E27FC236}">
                <a16:creationId xmlns:a16="http://schemas.microsoft.com/office/drawing/2014/main" id="{1B05C749-B88E-BF56-3604-6B12F60C9CDA}"/>
              </a:ext>
            </a:extLst>
          </p:cNvPr>
          <p:cNvSpPr/>
          <p:nvPr/>
        </p:nvSpPr>
        <p:spPr>
          <a:xfrm>
            <a:off x="3495675" y="5172076"/>
            <a:ext cx="523875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chúng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05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9" name="Picture 8">
            <a:extLst>
              <a:ext uri="{FF2B5EF4-FFF2-40B4-BE49-F238E27FC236}">
                <a16:creationId xmlns:a16="http://schemas.microsoft.com/office/drawing/2014/main" id="{9CF0D13A-84A9-56E4-DEC4-F27F4B3779C2}"/>
              </a:ext>
            </a:extLst>
          </p:cNvPr>
          <p:cNvPicPr>
            <a:picLocks noChangeAspect="1"/>
          </p:cNvPicPr>
          <p:nvPr/>
        </p:nvPicPr>
        <p:blipFill>
          <a:blip r:embed="rId8"/>
          <a:stretch>
            <a:fillRect/>
          </a:stretch>
        </p:blipFill>
        <p:spPr>
          <a:xfrm>
            <a:off x="3742227" y="1705183"/>
            <a:ext cx="7736495" cy="3981033"/>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BF8B6AB9-8827-2683-DB35-9DD4A5C80FEF}"/>
              </a:ext>
            </a:extLst>
          </p:cNvPr>
          <p:cNvPicPr>
            <a:picLocks noChangeAspect="1"/>
          </p:cNvPicPr>
          <p:nvPr/>
        </p:nvPicPr>
        <p:blipFill>
          <a:blip r:embed="rId6"/>
          <a:stretch>
            <a:fillRect/>
          </a:stretch>
        </p:blipFill>
        <p:spPr>
          <a:xfrm>
            <a:off x="1053395" y="1997851"/>
            <a:ext cx="9900762" cy="4432176"/>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TotalTime>
  <Words>1604</Words>
  <Application>Microsoft Office PowerPoint</Application>
  <PresentationFormat>Widescreen</PresentationFormat>
  <Paragraphs>164</Paragraphs>
  <Slides>29</Slides>
  <Notes>12</Notes>
  <HiddenSlides>0</HiddenSlides>
  <MMClips>5</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29</vt:i4>
      </vt:variant>
    </vt:vector>
  </HeadingPairs>
  <TitlesOfParts>
    <vt:vector size="49" baseType="lpstr">
      <vt:lpstr>宋体</vt:lpstr>
      <vt:lpstr>#9Slide07 Cadena</vt:lpstr>
      <vt:lpstr>Arial</vt:lpstr>
      <vt:lpstr>Calibri</vt:lpstr>
      <vt:lpstr>Calibri Light</vt:lpstr>
      <vt:lpstr>Cambria</vt:lpstr>
      <vt:lpstr>Coiny</vt:lpstr>
      <vt:lpstr>等线</vt:lpstr>
      <vt:lpstr>等线 Light</vt:lpstr>
      <vt:lpstr>DFPOP1-W9</vt:lpstr>
      <vt:lpstr>Times New Roman</vt:lpstr>
      <vt:lpstr>Vogue-ExtraBold</vt:lpstr>
      <vt:lpstr>Wingdings</vt:lpstr>
      <vt:lpstr>字魂59号-创粗黑</vt:lpstr>
      <vt:lpstr>思源黑体 CN Medium</vt:lpstr>
      <vt:lpstr>阿里妈妈刀隶体</vt:lpstr>
      <vt:lpstr>阿里巴巴普惠体</vt:lpstr>
      <vt:lpstr>Office 主题</vt:lpstr>
      <vt:lpstr>www.33ppt.com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DMIN</cp:lastModifiedBy>
  <cp:revision>48</cp:revision>
  <dcterms:created xsi:type="dcterms:W3CDTF">2024-06-20T12:25:34Z</dcterms:created>
  <dcterms:modified xsi:type="dcterms:W3CDTF">2024-09-09T23:15:27Z</dcterms:modified>
</cp:coreProperties>
</file>