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8" r:id="rId2"/>
    <p:sldId id="259" r:id="rId3"/>
    <p:sldId id="288" r:id="rId4"/>
    <p:sldId id="286" r:id="rId5"/>
    <p:sldId id="294" r:id="rId6"/>
    <p:sldId id="289" r:id="rId7"/>
    <p:sldId id="295" r:id="rId8"/>
    <p:sldId id="261" r:id="rId9"/>
    <p:sldId id="278" r:id="rId10"/>
    <p:sldId id="280" r:id="rId11"/>
    <p:sldId id="279" r:id="rId12"/>
    <p:sldId id="281" r:id="rId13"/>
    <p:sldId id="264" r:id="rId14"/>
    <p:sldId id="283" r:id="rId15"/>
    <p:sldId id="282" r:id="rId16"/>
    <p:sldId id="296" r:id="rId17"/>
    <p:sldId id="272" r:id="rId18"/>
    <p:sldId id="274" r:id="rId19"/>
    <p:sldId id="285" r:id="rId20"/>
    <p:sldId id="276" r:id="rId21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699" autoAdjust="0"/>
  </p:normalViewPr>
  <p:slideViewPr>
    <p:cSldViewPr>
      <p:cViewPr varScale="1">
        <p:scale>
          <a:sx n="68" d="100"/>
          <a:sy n="68" d="100"/>
        </p:scale>
        <p:origin x="1240" y="-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E54BD-3A6E-4B2E-B485-EF0E72A5434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7F91-D32D-487B-A2FD-F8B5DA814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5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752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Warm-up: Play a small game “ Sentence puzzle”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divides the class into 2 teams.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introduces the rule of game: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(Game: Sentence puzzle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calls SS to choose a number and reorder the words to make a full sentence.Who gets correct answers gets points in the box. Which team has more points will be a winner.)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repeat after checking.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để</a:t>
            </a:r>
            <a:r>
              <a:rPr lang="en-US" baseline="0"/>
              <a:t> hiện đáp án.</a:t>
            </a:r>
            <a:endParaRPr lang="en-US"/>
          </a:p>
          <a:p>
            <a:r>
              <a:rPr lang="en-US" dirty="0"/>
              <a:t>Nhấn</a:t>
            </a:r>
            <a:r>
              <a:rPr lang="en-US" baseline="0" dirty="0"/>
              <a:t> vào hộp quà để quay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57F91-D32D-487B-A2FD-F8B5DA8147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09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 7: Listen and repeat. Track 5.12. </a:t>
            </a:r>
          </a:p>
          <a:p>
            <a:r>
              <a:rPr lang="en-US" dirty="0"/>
              <a:t>- T asks SS to look at board and introduce 2 sounds in English.</a:t>
            </a:r>
          </a:p>
          <a:p>
            <a:r>
              <a:rPr lang="en-US" dirty="0"/>
              <a:t>- T guides SS to read these sounds.  </a:t>
            </a:r>
          </a:p>
          <a:p>
            <a:r>
              <a:rPr lang="en-US" dirty="0"/>
              <a:t>- T calls SS to repeat in the chorus.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57F91-D32D-487B-A2FD-F8B5DA8147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19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asks SS to look at 2 pictures and identify what they can see. </a:t>
            </a:r>
          </a:p>
          <a:p>
            <a:r>
              <a:rPr lang="en-US" dirty="0"/>
              <a:t>- T plays track 5.12 and asks SS to repeat in the chorus. </a:t>
            </a:r>
          </a:p>
          <a:p>
            <a:r>
              <a:rPr lang="en-US" dirty="0"/>
              <a:t>- T calls SS to present in front of the class.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57F91-D32D-487B-A2FD-F8B5DA8147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 8: Listen and chant. Track 5.13 </a:t>
            </a:r>
          </a:p>
          <a:p>
            <a:r>
              <a:rPr lang="en-US" dirty="0"/>
              <a:t>- Ask SS to look at the picture and identify what activity they can see in each picture. </a:t>
            </a:r>
          </a:p>
          <a:p>
            <a:r>
              <a:rPr lang="en-US" dirty="0"/>
              <a:t>-Ask SS to find the words with each sound they have introduced. </a:t>
            </a:r>
          </a:p>
          <a:p>
            <a:r>
              <a:rPr lang="en-US" dirty="0"/>
              <a:t>- Call SS to read aloud the words they have found. </a:t>
            </a:r>
          </a:p>
          <a:p>
            <a:r>
              <a:rPr lang="en-US" dirty="0"/>
              <a:t>- Play track 5.13 and ask Ss to repeat in chorus. </a:t>
            </a:r>
          </a:p>
          <a:p>
            <a:r>
              <a:rPr lang="en-US" dirty="0"/>
              <a:t>- Teach SS to chant each sentence. </a:t>
            </a:r>
          </a:p>
          <a:p>
            <a:r>
              <a:rPr lang="en-US" dirty="0"/>
              <a:t>- Ask SS to work in groups of 4 and chant, then present in front of the class. </a:t>
            </a:r>
          </a:p>
          <a:p>
            <a:r>
              <a:rPr lang="en-US" dirty="0"/>
              <a:t>- Give their feedback.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57F91-D32D-487B-A2FD-F8B5DA8147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43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 9: Say it!</a:t>
            </a:r>
          </a:p>
          <a:p>
            <a:r>
              <a:rPr lang="en-US" dirty="0"/>
              <a:t>- Ask SS to identify what they can see in each picture. </a:t>
            </a:r>
          </a:p>
          <a:p>
            <a:r>
              <a:rPr lang="en-US" dirty="0"/>
              <a:t>- Ask SS to listen and repeat each sentence. </a:t>
            </a:r>
          </a:p>
          <a:p>
            <a:r>
              <a:rPr lang="en-US" dirty="0"/>
              <a:t>- Ask SS to work in pairs to read again. </a:t>
            </a:r>
          </a:p>
          <a:p>
            <a:r>
              <a:rPr lang="en-US" dirty="0"/>
              <a:t>- Call some students to present in front of the class. </a:t>
            </a:r>
          </a:p>
          <a:p>
            <a:r>
              <a:rPr lang="en-US" dirty="0"/>
              <a:t>- Give their feedback.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57F91-D32D-487B-A2FD-F8B5DA8147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7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 9: Say it!</a:t>
            </a:r>
          </a:p>
          <a:p>
            <a:r>
              <a:rPr lang="en-US" dirty="0"/>
              <a:t>- Ask SS to identify what they can see in each picture. </a:t>
            </a:r>
          </a:p>
          <a:p>
            <a:r>
              <a:rPr lang="en-US" dirty="0"/>
              <a:t>- Ask SS to listen and repeat each sentence. </a:t>
            </a:r>
          </a:p>
          <a:p>
            <a:r>
              <a:rPr lang="en-US" dirty="0"/>
              <a:t>- Ask SS to work in pairs to read again. </a:t>
            </a:r>
          </a:p>
          <a:p>
            <a:r>
              <a:rPr lang="en-US" dirty="0"/>
              <a:t>- Call some students to present in front of the class. </a:t>
            </a:r>
          </a:p>
          <a:p>
            <a:r>
              <a:rPr lang="en-US" dirty="0"/>
              <a:t>- Give their feedback.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57F91-D32D-487B-A2FD-F8B5DA81473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72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49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8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7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63" y="4949818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94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138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49" y="3697906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63" y="4727293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21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6" y="4483827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2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6" y="3937677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9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1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72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60" y="1069627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38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33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49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308" y="3288570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70" y="3366514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76" y="718351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74" y="3454810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4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7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536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97" y="3624316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80" y="2284432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9" y="495728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80" y="5037282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9" y="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15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9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508" y="3456368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2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10" y="1098473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27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607" y="4209534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91" y="4209527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07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560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5" Type="http://schemas.microsoft.com/office/2007/relationships/hdphoto" Target="../media/hdphoto6.wdp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microsoft.com/office/2007/relationships/hdphoto" Target="../media/hdphoto14.wdp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media2.mp3"/><Relationship Id="rId11" Type="http://schemas.openxmlformats.org/officeDocument/2006/relationships/image" Target="../media/image30.png"/><Relationship Id="rId5" Type="http://schemas.microsoft.com/office/2007/relationships/media" Target="../media/media2.mp3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mp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2.tm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microsoft.com/office/2007/relationships/hdphoto" Target="../media/hdphoto3.wdp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11" Type="http://schemas.openxmlformats.org/officeDocument/2006/relationships/image" Target="../media/image37.png"/><Relationship Id="rId5" Type="http://schemas.openxmlformats.org/officeDocument/2006/relationships/audio" Target="../media/audio1.wav"/><Relationship Id="rId10" Type="http://schemas.openxmlformats.org/officeDocument/2006/relationships/image" Target="../media/image36.tm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42.gif"/><Relationship Id="rId4" Type="http://schemas.microsoft.com/office/2007/relationships/hdphoto" Target="../media/hdphoto3.wdp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42.gif"/><Relationship Id="rId4" Type="http://schemas.microsoft.com/office/2007/relationships/hdphoto" Target="../media/hdphoto3.wdp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7.wdp"/><Relationship Id="rId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17" Type="http://schemas.microsoft.com/office/2007/relationships/hdphoto" Target="../media/hdphoto10.wdp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10" Type="http://schemas.openxmlformats.org/officeDocument/2006/relationships/image" Target="../media/image14.png"/><Relationship Id="rId4" Type="http://schemas.openxmlformats.org/officeDocument/2006/relationships/slide" Target="slide4.xml"/><Relationship Id="rId9" Type="http://schemas.openxmlformats.org/officeDocument/2006/relationships/slide" Target="slide7.xml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20.tmp"/><Relationship Id="rId5" Type="http://schemas.openxmlformats.org/officeDocument/2006/relationships/image" Target="../media/image11.png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21.tmp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22.tmp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23.tmp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microsoft.com/office/2007/relationships/hdphoto" Target="../media/hdphoto13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0" Type="http://schemas.microsoft.com/office/2007/relationships/hdphoto" Target="../media/hdphoto12.wdp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" name="Google Shape;3286;p36"/>
          <p:cNvSpPr/>
          <p:nvPr/>
        </p:nvSpPr>
        <p:spPr>
          <a:xfrm>
            <a:off x="5064027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1" y="5814609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4" y="5724152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1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6" y="2023034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44" y="2396790"/>
            <a:ext cx="1268733" cy="138346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93" y="2301271"/>
            <a:ext cx="3101349" cy="2885587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" y="418547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23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96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2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14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73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49" y="418547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97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5: Leisure time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768073" cy="35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55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3: Task 7, 8, 9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90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9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74" y="3197335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41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402012" y="3481891"/>
            <a:ext cx="698392" cy="106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21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38743" y="434983"/>
            <a:ext cx="6781800" cy="816756"/>
            <a:chOff x="1238743" y="434983"/>
            <a:chExt cx="6781800" cy="816756"/>
          </a:xfrm>
        </p:grpSpPr>
        <p:pic>
          <p:nvPicPr>
            <p:cNvPr id="2051" name="Picture 3" descr="https://i.pinimg.com/564x/d7/47/04/d74704ddd30af10f9d689deff27a7277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78" b="26667" l="6389" r="93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7" t="7425" r="5657" b="72878"/>
            <a:stretch/>
          </p:blipFill>
          <p:spPr bwMode="auto">
            <a:xfrm>
              <a:off x="1238743" y="434983"/>
              <a:ext cx="6781800" cy="816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886200" y="488635"/>
              <a:ext cx="102303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4000" b="1" dirty="0">
                  <a:latin typeface="Comic Sans MS" panose="030F0702030302020204" pitchFamily="66" charset="0"/>
                </a:rPr>
                <a:t>/θ/</a:t>
              </a:r>
              <a:endParaRPr lang="en-US" sz="40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759418" y="2164771"/>
            <a:ext cx="3276600" cy="9144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Comic Sans MS" panose="030F0702030302020204" pitchFamily="66" charset="0"/>
              </a:rPr>
              <a:t>th</a:t>
            </a:r>
            <a:r>
              <a:rPr lang="en-US" sz="6600" dirty="0">
                <a:latin typeface="Comic Sans MS" panose="030F0702030302020204" pitchFamily="66" charset="0"/>
              </a:rPr>
              <a:t>ink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04" l="319" r="100000">
                        <a14:foregroundMark x1="25719" y1="16873" x2="5911" y2="41687"/>
                        <a14:foregroundMark x1="31150" y1="26799" x2="27636" y2="37469"/>
                        <a14:foregroundMark x1="26677" y1="38213" x2="12141" y2="45161"/>
                        <a14:foregroundMark x1="25559" y1="44169" x2="25559" y2="44169"/>
                        <a14:foregroundMark x1="29073" y1="46402" x2="29073" y2="46402"/>
                        <a14:foregroundMark x1="31949" y1="47643" x2="31949" y2="47643"/>
                        <a14:foregroundMark x1="30990" y1="46650" x2="30990" y2="46650"/>
                        <a14:foregroundMark x1="61182" y1="10918" x2="95367" y2="37221"/>
                        <a14:foregroundMark x1="64856" y1="38462" x2="64856" y2="38462"/>
                        <a14:foregroundMark x1="74121" y1="38213" x2="74121" y2="38213"/>
                        <a14:foregroundMark x1="70447" y1="44665" x2="70447" y2="44665"/>
                        <a14:foregroundMark x1="67412" y1="51365" x2="67412" y2="51365"/>
                        <a14:foregroundMark x1="65016" y1="55335" x2="65016" y2="55335"/>
                        <a14:foregroundMark x1="64696" y1="54342" x2="64696" y2="54342"/>
                        <a14:foregroundMark x1="14856" y1="70471" x2="20128" y2="88586"/>
                        <a14:foregroundMark x1="7508" y1="74442" x2="12460" y2="87593"/>
                        <a14:foregroundMark x1="86422" y1="74442" x2="85304" y2="89082"/>
                        <a14:foregroundMark x1="79393" y1="76675" x2="80032" y2="88834"/>
                        <a14:foregroundMark x1="74121" y1="76179" x2="76358" y2="89082"/>
                        <a14:backgroundMark x1="41054" y1="73697" x2="41054" y2="73697"/>
                        <a14:backgroundMark x1="54952" y1="71712" x2="54952" y2="71712"/>
                        <a14:backgroundMark x1="57668" y1="89826" x2="57668" y2="89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7" y="3259537"/>
            <a:ext cx="2524125" cy="162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6.2296" end="8768.49599999999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72600" y="1142566"/>
            <a:ext cx="609600" cy="609600"/>
          </a:xfrm>
          <a:prstGeom prst="rect">
            <a:avLst/>
          </a:prstGeom>
        </p:spPr>
      </p:pic>
      <p:pic>
        <p:nvPicPr>
          <p:cNvPr id="13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6.2296" end="8768.49599999999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88245" y="1792073"/>
            <a:ext cx="609600" cy="609600"/>
          </a:xfrm>
          <a:prstGeom prst="rect">
            <a:avLst/>
          </a:prstGeom>
        </p:spPr>
      </p:pic>
      <p:pic>
        <p:nvPicPr>
          <p:cNvPr id="14" name="θ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72600" y="2621971"/>
            <a:ext cx="609600" cy="609600"/>
          </a:xfrm>
          <a:prstGeom prst="rect">
            <a:avLst/>
          </a:prstGeom>
        </p:spPr>
      </p:pic>
      <p:pic>
        <p:nvPicPr>
          <p:cNvPr id="15" name="θ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72600" y="3431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07151" y="1469618"/>
            <a:ext cx="1280160" cy="7078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/dʒ/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31473" y="2658339"/>
            <a:ext cx="1724947" cy="73152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j</a:t>
            </a: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ump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56761" y="1469618"/>
            <a:ext cx="1280160" cy="7078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 algn="ctr"/>
            <a:r>
              <a:rPr lang="el-GR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/θ/</a:t>
            </a:r>
            <a:endParaRPr lang="en-US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67400" y="2677736"/>
            <a:ext cx="1684948" cy="73152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th</a:t>
            </a:r>
            <a:r>
              <a:rPr lang="en-US" sz="4000" dirty="0">
                <a:latin typeface="Comic Sans MS" panose="030F0702030302020204" pitchFamily="66" charset="0"/>
              </a:rPr>
              <a:t>ink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33400" y="2495550"/>
            <a:ext cx="802336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81200" y="1123950"/>
            <a:ext cx="0" cy="32004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2282" y="1823561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Sounds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8135" y="2947591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Words 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3470565" y="514350"/>
            <a:ext cx="2396835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Let’s listen.</a:t>
            </a:r>
          </a:p>
        </p:txBody>
      </p:sp>
      <p:pic>
        <p:nvPicPr>
          <p:cNvPr id="22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6.2296" end="8768.49599999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8245" y="1792073"/>
            <a:ext cx="609600" cy="609600"/>
          </a:xfrm>
          <a:prstGeom prst="rect">
            <a:avLst/>
          </a:prstGeom>
        </p:spPr>
      </p:pic>
      <p:pic>
        <p:nvPicPr>
          <p:cNvPr id="24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18.3776" end="11761.33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41177" y="1112956"/>
            <a:ext cx="609600" cy="609600"/>
          </a:xfrm>
          <a:prstGeom prst="rect">
            <a:avLst/>
          </a:prstGeom>
        </p:spPr>
      </p:pic>
      <p:pic>
        <p:nvPicPr>
          <p:cNvPr id="19" name="θ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84317" y="2658339"/>
            <a:ext cx="609600" cy="609600"/>
          </a:xfrm>
          <a:prstGeom prst="rect">
            <a:avLst/>
          </a:prstGeom>
        </p:spPr>
      </p:pic>
      <p:pic>
        <p:nvPicPr>
          <p:cNvPr id="26" name="dʒ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5302" y="493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1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1718" y="0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457200" y="438150"/>
            <a:ext cx="4682836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 Listen and repeat. TR: 5.12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23950"/>
            <a:ext cx="1540231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6" y="1123950"/>
            <a:ext cx="1518621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1014587" y="2299855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ump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4587" y="2860369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ink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4587" y="3468864"/>
            <a:ext cx="3015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She's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umping rope.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4587" y="4171950"/>
            <a:ext cx="4963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She's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inking 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bout her friends.</a:t>
            </a:r>
          </a:p>
        </p:txBody>
      </p:sp>
      <p:pic>
        <p:nvPicPr>
          <p:cNvPr id="14" name="audio toàn bộ" descr="ƯU ĐÃI HOT - GIÁ SỐC TẬN NÓC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0458" r="53704" b="12759"/>
          <a:stretch/>
        </p:blipFill>
        <p:spPr bwMode="auto">
          <a:xfrm>
            <a:off x="5301490" y="399783"/>
            <a:ext cx="504353" cy="5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014586" y="2299855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ump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14586" y="2860369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ink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4586" y="3468864"/>
            <a:ext cx="3015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She's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umping rope.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14586" y="4171950"/>
            <a:ext cx="4963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She's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inking 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bout her friends.</a:t>
            </a:r>
          </a:p>
        </p:txBody>
      </p:sp>
      <p:pic>
        <p:nvPicPr>
          <p:cNvPr id="20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75.8952" end="11813.842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0200" y="1331218"/>
            <a:ext cx="609600" cy="609600"/>
          </a:xfrm>
          <a:prstGeom prst="rect">
            <a:avLst/>
          </a:prstGeom>
        </p:spPr>
      </p:pic>
      <p:pic>
        <p:nvPicPr>
          <p:cNvPr id="21" name="track 5.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0200" y="549404"/>
            <a:ext cx="609600" cy="609600"/>
          </a:xfrm>
          <a:prstGeom prst="rect">
            <a:avLst/>
          </a:prstGeom>
        </p:spPr>
      </p:pic>
      <p:pic>
        <p:nvPicPr>
          <p:cNvPr id="22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03.58" end="9188.5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4064" y="1921087"/>
            <a:ext cx="609600" cy="609600"/>
          </a:xfrm>
          <a:prstGeom prst="rect">
            <a:avLst/>
          </a:prstGeom>
        </p:spPr>
      </p:pic>
      <p:pic>
        <p:nvPicPr>
          <p:cNvPr id="23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09.0704" end="5145.58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9304" y="2555569"/>
            <a:ext cx="609600" cy="609600"/>
          </a:xfrm>
          <a:prstGeom prst="rect">
            <a:avLst/>
          </a:prstGeom>
        </p:spPr>
      </p:pic>
      <p:pic>
        <p:nvPicPr>
          <p:cNvPr id="24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26.9696" end="682.57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6475" y="3302062"/>
            <a:ext cx="609600" cy="609600"/>
          </a:xfrm>
          <a:prstGeom prst="rect">
            <a:avLst/>
          </a:prstGeom>
        </p:spPr>
      </p:pic>
      <p:pic>
        <p:nvPicPr>
          <p:cNvPr id="25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75.8952" end="11813.842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13664" y="1291756"/>
            <a:ext cx="609600" cy="609600"/>
          </a:xfrm>
          <a:prstGeom prst="rect">
            <a:avLst/>
          </a:prstGeom>
        </p:spPr>
      </p:pic>
      <p:pic>
        <p:nvPicPr>
          <p:cNvPr id="26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03.58" end="9188.5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97528" y="1881625"/>
            <a:ext cx="609600" cy="609600"/>
          </a:xfrm>
          <a:prstGeom prst="rect">
            <a:avLst/>
          </a:prstGeom>
        </p:spPr>
      </p:pic>
      <p:pic>
        <p:nvPicPr>
          <p:cNvPr id="27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09.0704" end="5145.58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12768" y="2516107"/>
            <a:ext cx="609600" cy="609600"/>
          </a:xfrm>
          <a:prstGeom prst="rect">
            <a:avLst/>
          </a:prstGeom>
        </p:spPr>
      </p:pic>
      <p:pic>
        <p:nvPicPr>
          <p:cNvPr id="28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26.9696" end="682.57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19939" y="32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5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1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7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2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9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36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36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2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3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3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9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04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668" y="2988500"/>
            <a:ext cx="1734832" cy="184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437592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57200" y="438150"/>
            <a:ext cx="4682836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8 Listen and chant. TR: 5.13</a:t>
            </a:r>
          </a:p>
        </p:txBody>
      </p:sp>
      <p:pic>
        <p:nvPicPr>
          <p:cNvPr id="5" name="toàn bộ" descr="ƯU ĐÃI HOT - GIÁ SỐC TẬN NÓ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0458" r="53704" b="12759"/>
          <a:stretch/>
        </p:blipFill>
        <p:spPr bwMode="auto">
          <a:xfrm>
            <a:off x="5301490" y="399783"/>
            <a:ext cx="504353" cy="5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169332"/>
            <a:ext cx="2521019" cy="131935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845732"/>
            <a:ext cx="2521019" cy="1371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5358" y="4076005"/>
            <a:ext cx="357424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going to the the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tre.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792656" y="1085017"/>
            <a:ext cx="269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J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ck, J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ck, J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ck!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3829" y="1546682"/>
            <a:ext cx="2755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Jump, jump, jump!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0884" y="1998085"/>
            <a:ext cx="3150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J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ck's jumping rope.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2656" y="2724150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Think, think, think!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4560" y="3190364"/>
            <a:ext cx="4019049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The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tre, the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tre, the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tre!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1503" y="3652029"/>
            <a:ext cx="3190297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We’re thinking 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bout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820884" y="1504950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76400" y="1504950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31918" y="1510145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9934" y="2003152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95450" y="2003152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50968" y="2008347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05976" y="2456855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894842" y="2456855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9934" y="3105150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94842" y="3105150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798618" y="3093027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51003" y="3562350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09802" y="3562350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548238" y="3562350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917589" y="4019550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94084" y="4476750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194463" y="1370834"/>
            <a:ext cx="914400" cy="457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/dʒ/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67259" y="3241255"/>
            <a:ext cx="914400" cy="457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/θ/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" name="track 5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0200" y="443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2606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35" grpId="0" animBg="1"/>
      <p:bldP spid="35" grpId="1" animBg="1"/>
      <p:bldP spid="37" grpId="0" animBg="1"/>
      <p:bldP spid="3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57200" y="438150"/>
            <a:ext cx="1905000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9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Say it!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" y="1276350"/>
            <a:ext cx="3561042" cy="2271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59" y="1276350"/>
            <a:ext cx="3631841" cy="2271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491836" y="3867150"/>
            <a:ext cx="353013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C000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1. My sister is jumping rope.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33900" y="3867150"/>
            <a:ext cx="427713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C000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2. She’s thinking </a:t>
            </a:r>
            <a:r>
              <a:rPr lang="el-G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bout her f</a:t>
            </a:r>
            <a:r>
              <a:rPr lang="el-G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mily.</a:t>
            </a:r>
          </a:p>
        </p:txBody>
      </p:sp>
    </p:spTree>
    <p:extLst>
      <p:ext uri="{BB962C8B-B14F-4D97-AF65-F5344CB8AC3E}">
        <p14:creationId xmlns:p14="http://schemas.microsoft.com/office/powerpoint/2010/main" val="1097277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57200" y="438150"/>
            <a:ext cx="1905000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9 Say it!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0" y="1201189"/>
            <a:ext cx="3408640" cy="2362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99457"/>
            <a:ext cx="3373304" cy="2362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657880" y="3837505"/>
            <a:ext cx="346601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3. They're w</a:t>
            </a:r>
            <a:r>
              <a:rPr lang="el-G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tching </a:t>
            </a:r>
            <a:r>
              <a:rPr lang="el-G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α 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pl</a:t>
            </a:r>
            <a:r>
              <a:rPr lang="el-G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y</a:t>
            </a:r>
          </a:p>
          <a:p>
            <a:r>
              <a:rPr lang="el-G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t the the</a:t>
            </a:r>
            <a:r>
              <a:rPr lang="el-G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tre.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4864" y="3837505"/>
            <a:ext cx="3601904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4. They're drinking juice.</a:t>
            </a:r>
          </a:p>
          <a:p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06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668" y="2988500"/>
            <a:ext cx="1734832" cy="184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85192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668" y="2988500"/>
            <a:ext cx="1734832" cy="184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5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2199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57200" y="438150"/>
            <a:ext cx="2971800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10 Listen and tick.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3600" y="1336964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Jack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30136" y="2175164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jump 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600" y="2937164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jacket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3600" y="3699164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Jane 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0200" y="1352550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think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06736" y="2190750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theatre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10200" y="2952750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thin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10200" y="3714750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thank</a:t>
            </a:r>
          </a:p>
        </p:txBody>
      </p:sp>
      <p:sp>
        <p:nvSpPr>
          <p:cNvPr id="13" name="Oval 12"/>
          <p:cNvSpPr/>
          <p:nvPr/>
        </p:nvSpPr>
        <p:spPr>
          <a:xfrm>
            <a:off x="1427018" y="1390650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27018" y="2190750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27018" y="2937164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427018" y="3726873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00600" y="1390650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800600" y="2190750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800600" y="2937164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800600" y="3726873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445464" y="1390650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  <a:sym typeface="Wingdings 2"/>
              </a:rPr>
              <a:t></a:t>
            </a:r>
            <a:endParaRPr lang="en-US" sz="2400" b="1" dirty="0">
              <a:solidFill>
                <a:schemeClr val="bg1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27018" y="2932699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  <a:sym typeface="Wingdings 2"/>
              </a:rPr>
              <a:t></a:t>
            </a:r>
            <a:endParaRPr lang="en-US" sz="2400" b="1" dirty="0">
              <a:solidFill>
                <a:schemeClr val="bg1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13247" y="2177087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  <a:sym typeface="Wingdings 2"/>
              </a:rPr>
              <a:t></a:t>
            </a:r>
            <a:endParaRPr lang="en-US" sz="2400" b="1" dirty="0">
              <a:solidFill>
                <a:schemeClr val="bg1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19046" y="3724640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  <a:sym typeface="Wingdings 2"/>
              </a:rPr>
              <a:t></a:t>
            </a:r>
            <a:endParaRPr lang="en-US" sz="2400" b="1" dirty="0">
              <a:solidFill>
                <a:schemeClr val="bg1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5" name="10 listen and ti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7855" y="742950"/>
            <a:ext cx="609600" cy="609600"/>
          </a:xfrm>
          <a:prstGeom prst="rect">
            <a:avLst/>
          </a:prstGeom>
        </p:spPr>
      </p:pic>
      <p:pic>
        <p:nvPicPr>
          <p:cNvPr id="26" name="toàn bộ" descr="ƯU ĐÃI HOT - GIÁ SỐC TẬN NÓ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0458" r="53704" b="12759"/>
          <a:stretch/>
        </p:blipFill>
        <p:spPr bwMode="auto">
          <a:xfrm>
            <a:off x="3657600" y="405856"/>
            <a:ext cx="504353" cy="5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31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49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3" y="1188222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  <p:sp>
        <p:nvSpPr>
          <p:cNvPr id="221" name="Google Shape;158;p24"/>
          <p:cNvSpPr txBox="1">
            <a:spLocks/>
          </p:cNvSpPr>
          <p:nvPr/>
        </p:nvSpPr>
        <p:spPr>
          <a:xfrm>
            <a:off x="2171269" y="2086756"/>
            <a:ext cx="6808833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Sentence puzzle</a:t>
            </a:r>
          </a:p>
        </p:txBody>
      </p:sp>
    </p:spTree>
    <p:extLst>
      <p:ext uri="{BB962C8B-B14F-4D97-AF65-F5344CB8AC3E}">
        <p14:creationId xmlns:p14="http://schemas.microsoft.com/office/powerpoint/2010/main" val="425120626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622348" y="2369191"/>
            <a:ext cx="8034503" cy="2589416"/>
            <a:chOff x="305707" y="2732798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buClr>
                  <a:srgbClr val="000000"/>
                </a:buClr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20598" y="2912301"/>
              <a:ext cx="3320253" cy="105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5">
                <a:buClr>
                  <a:srgbClr val="F7AE54"/>
                </a:buClr>
                <a:buSzPts val="3000"/>
              </a:pPr>
              <a:r>
                <a:rPr lang="en-US" sz="2800" kern="0" spc="30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Pronunciation</a:t>
              </a:r>
              <a:endParaRPr lang="x-none" sz="28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622341" y="676545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x-none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UNIT </a:t>
            </a:r>
            <a:r>
              <a:rPr lang="en-US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5: LEISURE TIME</a:t>
            </a:r>
            <a:endParaRPr lang="x-none" sz="4400" kern="0" spc="300" dirty="0">
              <a:solidFill>
                <a:srgbClr val="F7AE5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708005" y="1465670"/>
            <a:ext cx="3523713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 – PERIOD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endParaRPr lang="x-none" sz="2400" kern="0" dirty="0">
              <a:solidFill>
                <a:srgbClr val="F7AE54">
                  <a:lumMod val="50000"/>
                </a:srgb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479779" y="1907527"/>
            <a:ext cx="4075151" cy="46166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3718545" y="2694405"/>
            <a:ext cx="4648200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ump</a:t>
            </a:r>
          </a:p>
          <a:p>
            <a:pPr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ink</a:t>
            </a:r>
          </a:p>
          <a:p>
            <a:pPr defTabSz="914355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● She’s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umping rope.</a:t>
            </a:r>
          </a:p>
          <a:p>
            <a:pPr defTabSz="914355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● She’s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inking about her friends.</a:t>
            </a:r>
          </a:p>
        </p:txBody>
      </p:sp>
    </p:spTree>
    <p:extLst>
      <p:ext uri="{BB962C8B-B14F-4D97-AF65-F5344CB8AC3E}">
        <p14:creationId xmlns:p14="http://schemas.microsoft.com/office/powerpoint/2010/main" val="3141285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48491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050" name="Picture 2" descr="123 Numbers Song | 1234 Number Names | 1 To 10 Counting for Kids | 12345  Cartoon Video - YouTube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28" b="50000" l="2891" r="29219">
                        <a14:foregroundMark x1="17500" y1="15139" x2="16563" y2="3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673" r="70277" b="50000"/>
          <a:stretch/>
        </p:blipFill>
        <p:spPr bwMode="auto">
          <a:xfrm>
            <a:off x="2286000" y="752302"/>
            <a:ext cx="1735289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23 Numbers Song | 1234 Number Names | 1 To 10 Counting for Kids | 12345  Cartoon Video - YouTub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28" b="48194" l="37031" r="63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79" t="3215" r="36809" b="50000"/>
          <a:stretch/>
        </p:blipFill>
        <p:spPr bwMode="auto">
          <a:xfrm>
            <a:off x="4658061" y="746414"/>
            <a:ext cx="172385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23 Numbers Song | 1234 Number Names | 1 To 10 Counting for Kids | 12345  Cartoon Video - YouTub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50694" l="69922" r="95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07" t="3050" r="3746" b="50757"/>
          <a:stretch/>
        </p:blipFill>
        <p:spPr bwMode="auto">
          <a:xfrm>
            <a:off x="2362200" y="2724150"/>
            <a:ext cx="1748285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23 Numbers Song | 1234 Number Names | 1 To 10 Counting for Kids | 12345  Cartoon Video - YouTube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89" b="96528" l="3438" r="2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0000" r="70524" b="3041"/>
          <a:stretch/>
        </p:blipFill>
        <p:spPr bwMode="auto">
          <a:xfrm>
            <a:off x="4612849" y="2661110"/>
            <a:ext cx="1762136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37/da/f8/37daf8c02732d8f622b808f4aa4171e6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89" b="90000" l="9929" r="92553">
                        <a14:foregroundMark x1="25177" y1="44253" x2="25177" y2="44253"/>
                        <a14:foregroundMark x1="26596" y1="45172" x2="26596" y2="45172"/>
                        <a14:foregroundMark x1="23582" y1="41379" x2="23582" y2="41379"/>
                        <a14:foregroundMark x1="22163" y1="39195" x2="22163" y2="39195"/>
                        <a14:foregroundMark x1="21099" y1="37011" x2="21099" y2="37011"/>
                        <a14:foregroundMark x1="21099" y1="36322" x2="21099" y2="36322"/>
                        <a14:foregroundMark x1="20745" y1="35057" x2="20745" y2="35057"/>
                        <a14:foregroundMark x1="55496" y1="71494" x2="57447" y2="77241"/>
                        <a14:foregroundMark x1="50000" y1="73103" x2="50000" y2="77931"/>
                        <a14:foregroundMark x1="23050" y1="42989" x2="23050" y2="42989"/>
                        <a14:foregroundMark x1="21631" y1="40805" x2="21631" y2="40805"/>
                        <a14:foregroundMark x1="20745" y1="39540" x2="20745" y2="39540"/>
                        <a14:foregroundMark x1="19149" y1="37931" x2="19149" y2="37931"/>
                        <a14:foregroundMark x1="19149" y1="37931" x2="19149" y2="37931"/>
                        <a14:backgroundMark x1="54965" y1="79425" x2="54965" y2="79425"/>
                        <a14:backgroundMark x1="53014" y1="75632" x2="53014" y2="75632"/>
                        <a14:backgroundMark x1="52482" y1="73793" x2="52482" y2="73793"/>
                        <a14:backgroundMark x1="53546" y1="72759" x2="53546" y2="7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99" t="4630" r="24031" b="10064"/>
          <a:stretch/>
        </p:blipFill>
        <p:spPr bwMode="auto">
          <a:xfrm>
            <a:off x="6388839" y="1862744"/>
            <a:ext cx="1278081" cy="27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omic speech bubbles with text set, colorful cartoon sound effects vector  illustrations in pop art style. Comic speech | CanStock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04" b="89804" l="10000" r="96250">
                        <a14:foregroundMark x1="53750" y1="55686" x2="89250" y2="37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3" t="21765" r="4928" b="35026"/>
          <a:stretch/>
        </p:blipFill>
        <p:spPr bwMode="auto">
          <a:xfrm>
            <a:off x="7666920" y="4084144"/>
            <a:ext cx="1020351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361387" y="-424946"/>
            <a:ext cx="2892775" cy="3920434"/>
          </a:xfrm>
          <a:prstGeom prst="rect">
            <a:avLst/>
          </a:prstGeom>
        </p:spPr>
      </p:pic>
      <p:sp>
        <p:nvSpPr>
          <p:cNvPr id="16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674317" y="3369619"/>
            <a:ext cx="7245145" cy="1545863"/>
          </a:xfrm>
          <a:prstGeom prst="horizontalScroll">
            <a:avLst/>
          </a:prstGeom>
          <a:solidFill>
            <a:srgbClr val="FFFFFF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____ _______ _____.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239648" y="868138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They’re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3882129" y="1535271"/>
            <a:ext cx="1047056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rope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347142" y="1872641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jumping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567342" y="5619750"/>
            <a:ext cx="606449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50334D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They’re jumping rope</a:t>
            </a:r>
          </a:p>
        </p:txBody>
      </p:sp>
      <p:sp>
        <p:nvSpPr>
          <p:cNvPr id="25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680459" y="3037066"/>
            <a:ext cx="895964" cy="806700"/>
          </a:xfrm>
          <a:prstGeom prst="star10">
            <a:avLst/>
          </a:prstGeom>
          <a:solidFill>
            <a:srgbClr val="5CC957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+3</a:t>
            </a:r>
          </a:p>
        </p:txBody>
      </p:sp>
      <p:pic>
        <p:nvPicPr>
          <p:cNvPr id="26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447" y="3597042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7" y="458012"/>
            <a:ext cx="2304859" cy="226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2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0371 L -0.01389 -0.369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361387" y="-424946"/>
            <a:ext cx="2892775" cy="3920434"/>
          </a:xfrm>
          <a:prstGeom prst="rect">
            <a:avLst/>
          </a:prstGeom>
        </p:spPr>
      </p:pic>
      <p:sp>
        <p:nvSpPr>
          <p:cNvPr id="16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674317" y="3369619"/>
            <a:ext cx="7245145" cy="1545863"/>
          </a:xfrm>
          <a:prstGeom prst="horizontalScroll">
            <a:avLst/>
          </a:prstGeom>
          <a:solidFill>
            <a:srgbClr val="FFFFFF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sym typeface="Arial"/>
              </a:rPr>
              <a:t>____ _______ ___ _____.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239648" y="868138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They’re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3882129" y="1535271"/>
            <a:ext cx="1047056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and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347142" y="1872641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dancing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209800" y="5456753"/>
            <a:ext cx="606449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50334D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They’re singing and dancing</a:t>
            </a:r>
          </a:p>
        </p:txBody>
      </p:sp>
      <p:sp>
        <p:nvSpPr>
          <p:cNvPr id="25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680459" y="3037066"/>
            <a:ext cx="895964" cy="806700"/>
          </a:xfrm>
          <a:prstGeom prst="star10">
            <a:avLst/>
          </a:prstGeom>
          <a:solidFill>
            <a:srgbClr val="5CC957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+5</a:t>
            </a:r>
          </a:p>
        </p:txBody>
      </p:sp>
      <p:pic>
        <p:nvPicPr>
          <p:cNvPr id="26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447" y="3597042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7" y="386718"/>
            <a:ext cx="2309340" cy="23374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3660029" y="742950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singing</a:t>
            </a:r>
          </a:p>
        </p:txBody>
      </p:sp>
    </p:spTree>
    <p:extLst>
      <p:ext uri="{BB962C8B-B14F-4D97-AF65-F5344CB8AC3E}">
        <p14:creationId xmlns:p14="http://schemas.microsoft.com/office/powerpoint/2010/main" val="79798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0371 L -0.01389 -0.369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1219201" y="0"/>
            <a:ext cx="2411314" cy="3267934"/>
          </a:xfrm>
          <a:prstGeom prst="rect">
            <a:avLst/>
          </a:prstGeom>
        </p:spPr>
      </p:pic>
      <p:sp>
        <p:nvSpPr>
          <p:cNvPr id="7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___ _______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__ _____.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535626" y="1076328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He’s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6593261" y="2049574"/>
            <a:ext cx="1047056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4067898" y="478947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watching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695902" y="5389418"/>
            <a:ext cx="328038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50334D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  He’s  watching a film</a:t>
            </a:r>
          </a:p>
        </p:txBody>
      </p:sp>
      <p:sp>
        <p:nvSpPr>
          <p:cNvPr id="1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+4</a:t>
            </a:r>
          </a:p>
        </p:txBody>
      </p:sp>
      <p:pic>
        <p:nvPicPr>
          <p:cNvPr id="1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703183"/>
            <a:ext cx="1986706" cy="19187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4134951" y="1597227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10017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0.00087 -0.323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1219201" y="0"/>
            <a:ext cx="2411314" cy="3267934"/>
          </a:xfrm>
          <a:prstGeom prst="rect">
            <a:avLst/>
          </a:prstGeom>
        </p:spPr>
      </p:pic>
      <p:sp>
        <p:nvSpPr>
          <p:cNvPr id="7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sym typeface="Arial"/>
              </a:rPr>
              <a:t>  ___ _____ ____ ____ __ __ ___ _____.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5400536" y="2681685"/>
            <a:ext cx="1457464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They’re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6240740" y="1962341"/>
            <a:ext cx="170152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playing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4067898" y="478947"/>
            <a:ext cx="118990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living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1265113" y="5389418"/>
            <a:ext cx="6826228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50334D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They’re playing board games in the living room </a:t>
            </a:r>
          </a:p>
        </p:txBody>
      </p:sp>
      <p:sp>
        <p:nvSpPr>
          <p:cNvPr id="1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+6</a:t>
            </a:r>
          </a:p>
        </p:txBody>
      </p:sp>
      <p:pic>
        <p:nvPicPr>
          <p:cNvPr id="1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4134951" y="1597227"/>
            <a:ext cx="1122849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board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63" y="739867"/>
            <a:ext cx="1995337" cy="18959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4249251" y="2548591"/>
            <a:ext cx="855481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in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240740" y="446741"/>
            <a:ext cx="1234520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games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963033" y="1246151"/>
            <a:ext cx="1200017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the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5491643" y="1246150"/>
            <a:ext cx="1275249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room</a:t>
            </a:r>
          </a:p>
        </p:txBody>
      </p:sp>
    </p:spTree>
    <p:extLst>
      <p:ext uri="{BB962C8B-B14F-4D97-AF65-F5344CB8AC3E}">
        <p14:creationId xmlns:p14="http://schemas.microsoft.com/office/powerpoint/2010/main" val="240842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0.00087 -0.323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5975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24000" y="539334"/>
            <a:ext cx="6194568" cy="808063"/>
            <a:chOff x="784368" y="514080"/>
            <a:chExt cx="7772400" cy="808063"/>
          </a:xfrm>
        </p:grpSpPr>
        <p:pic>
          <p:nvPicPr>
            <p:cNvPr id="1031" name="Picture 7" descr="https://i.pinimg.com/564x/d7/47/04/d74704ddd30af10f9d689deff27a7277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444" b="48889" l="6667" r="94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5" t="29005" r="5555" b="49480"/>
            <a:stretch/>
          </p:blipFill>
          <p:spPr bwMode="auto">
            <a:xfrm>
              <a:off x="784368" y="514080"/>
              <a:ext cx="7772400" cy="808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810000" y="564168"/>
              <a:ext cx="12394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latin typeface="Comic Sans MS" panose="030F0702030302020204" pitchFamily="66" charset="0"/>
                </a:rPr>
                <a:t>/dʒ/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713209" y="2056966"/>
            <a:ext cx="3641382" cy="113001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Comic Sans MS" panose="030F0702030302020204" pitchFamily="66" charset="0"/>
              </a:rPr>
              <a:t>j</a:t>
            </a:r>
            <a:r>
              <a:rPr lang="en-US" sz="6600" dirty="0">
                <a:solidFill>
                  <a:schemeClr val="bg1"/>
                </a:solidFill>
                <a:latin typeface="Comic Sans MS" panose="030F0702030302020204" pitchFamily="66" charset="0"/>
              </a:rPr>
              <a:t>ump</a:t>
            </a:r>
          </a:p>
        </p:txBody>
      </p:sp>
      <p:pic>
        <p:nvPicPr>
          <p:cNvPr id="1035" name="Picture 11" descr="Smiling boy makes a jump 2561579 Vector Art at Vecteezy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94" b="90000" l="9994" r="91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3" t="4099" r="12884" b="20170"/>
          <a:stretch/>
        </p:blipFill>
        <p:spPr bwMode="auto">
          <a:xfrm>
            <a:off x="3935415" y="3638550"/>
            <a:ext cx="945573" cy="116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18.3776" end="11761.33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20200" y="1752166"/>
            <a:ext cx="609600" cy="609600"/>
          </a:xfrm>
          <a:prstGeom prst="rect">
            <a:avLst/>
          </a:prstGeom>
        </p:spPr>
      </p:pic>
      <p:pic>
        <p:nvPicPr>
          <p:cNvPr id="18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18.3776" end="11761.33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1652" y="2312026"/>
            <a:ext cx="609600" cy="609600"/>
          </a:xfrm>
          <a:prstGeom prst="rect">
            <a:avLst/>
          </a:prstGeom>
        </p:spPr>
      </p:pic>
      <p:pic>
        <p:nvPicPr>
          <p:cNvPr id="19" name="dʒ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20200" y="234534"/>
            <a:ext cx="609600" cy="609600"/>
          </a:xfrm>
          <a:prstGeom prst="rect">
            <a:avLst/>
          </a:prstGeom>
        </p:spPr>
      </p:pic>
      <p:pic>
        <p:nvPicPr>
          <p:cNvPr id="20" name="dʒ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3" y="775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1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9.87654E-7 L 0.00121 -0.08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4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4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 - &amp;quot;1&amp;quot;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88&quot;/&gt;&lt;/object&gt;&lt;object type=&quot;3&quot; unique_id=&quot;10007&quot;&gt;&lt;property id=&quot;20148&quot; value=&quot;5&quot;/&gt;&lt;property id=&quot;20300&quot; value=&quot;Slide 5&quot;/&gt;&lt;property id=&quot;20307&quot; value=&quot;286&quot;/&gt;&lt;/object&gt;&lt;object type=&quot;3&quot; unique_id=&quot;10008&quot;&gt;&lt;property id=&quot;20148&quot; value=&quot;5&quot;/&gt;&lt;property id=&quot;20300&quot; value=&quot;Slide 6&quot;/&gt;&lt;property id=&quot;20307&quot; value=&quot;294&quot;/&gt;&lt;/object&gt;&lt;object type=&quot;3&quot; unique_id=&quot;10009&quot;&gt;&lt;property id=&quot;20148&quot; value=&quot;5&quot;/&gt;&lt;property id=&quot;20300&quot; value=&quot;Slide 7&quot;/&gt;&lt;property id=&quot;20307&quot; value=&quot;289&quot;/&gt;&lt;/object&gt;&lt;object type=&quot;3&quot; unique_id=&quot;10010&quot;&gt;&lt;property id=&quot;20148&quot; value=&quot;5&quot;/&gt;&lt;property id=&quot;20300&quot; value=&quot;Slide 8&quot;/&gt;&lt;property id=&quot;20307&quot; value=&quot;295&quot;/&gt;&lt;/object&gt;&lt;object type=&quot;3&quot; unique_id=&quot;10011&quot;&gt;&lt;property id=&quot;20148&quot; value=&quot;5&quot;/&gt;&lt;property id=&quot;20300&quot; value=&quot;Slide 9 - &amp;quot;2&amp;quot;&quot;/&gt;&lt;property id=&quot;20307&quot; value=&quot;261&quot;/&gt;&lt;/object&gt;&lt;object type=&quot;3&quot; unique_id=&quot;10012&quot;&gt;&lt;property id=&quot;20148&quot; value=&quot;5&quot;/&gt;&lt;property id=&quot;20300&quot; value=&quot;Slide 10&quot;/&gt;&lt;property id=&quot;20307&quot; value=&quot;278&quot;/&gt;&lt;/object&gt;&lt;object type=&quot;3&quot; unique_id=&quot;10013&quot;&gt;&lt;property id=&quot;20148&quot; value=&quot;5&quot;/&gt;&lt;property id=&quot;20300&quot; value=&quot;Slide 11&quot;/&gt;&lt;property id=&quot;20307&quot; value=&quot;280&quot;/&gt;&lt;/object&gt;&lt;object type=&quot;3&quot; unique_id=&quot;10014&quot;&gt;&lt;property id=&quot;20148&quot; value=&quot;5&quot;/&gt;&lt;property id=&quot;20300&quot; value=&quot;Slide 12&quot;/&gt;&lt;property id=&quot;20307&quot; value=&quot;279&quot;/&gt;&lt;/object&gt;&lt;object type=&quot;3&quot; unique_id=&quot;10015&quot;&gt;&lt;property id=&quot;20148&quot; value=&quot;5&quot;/&gt;&lt;property id=&quot;20300&quot; value=&quot;Slide 13&quot;/&gt;&lt;property id=&quot;20307&quot; value=&quot;281&quot;/&gt;&lt;/object&gt;&lt;object type=&quot;3&quot; unique_id=&quot;10016&quot;&gt;&lt;property id=&quot;20148&quot; value=&quot;5&quot;/&gt;&lt;property id=&quot;20300&quot; value=&quot;Slide 14 - &amp;quot;3&amp;quot;&quot;/&gt;&lt;property id=&quot;20307&quot; value=&quot;264&quot;/&gt;&lt;/object&gt;&lt;object type=&quot;3&quot; unique_id=&quot;10017&quot;&gt;&lt;property id=&quot;20148&quot; value=&quot;5&quot;/&gt;&lt;property id=&quot;20300&quot; value=&quot;Slide 15&quot;/&gt;&lt;property id=&quot;20307&quot; value=&quot;283&quot;/&gt;&lt;/object&gt;&lt;object type=&quot;3&quot; unique_id=&quot;10018&quot;&gt;&lt;property id=&quot;20148&quot; value=&quot;5&quot;/&gt;&lt;property id=&quot;20300&quot; value=&quot;Slide 16&quot;/&gt;&lt;property id=&quot;20307&quot; value=&quot;282&quot;/&gt;&lt;/object&gt;&lt;object type=&quot;3&quot; unique_id=&quot;10019&quot;&gt;&lt;property id=&quot;20148&quot; value=&quot;5&quot;/&gt;&lt;property id=&quot;20300&quot; value=&quot;Slide 17&quot;/&gt;&lt;property id=&quot;20307&quot; value=&quot;296&quot;/&gt;&lt;/object&gt;&lt;object type=&quot;3&quot; unique_id=&quot;10020&quot;&gt;&lt;property id=&quot;20148&quot; value=&quot;5&quot;/&gt;&lt;property id=&quot;20300&quot; value=&quot;Slide 18 - &amp;quot;4&amp;quot;&quot;/&gt;&lt;property id=&quot;20307&quot; value=&quot;272&quot;/&gt;&lt;/object&gt;&lt;object type=&quot;3&quot; unique_id=&quot;10021&quot;&gt;&lt;property id=&quot;20148&quot; value=&quot;5&quot;/&gt;&lt;property id=&quot;20300&quot; value=&quot;Slide 19&quot;/&gt;&lt;property id=&quot;20307&quot; value=&quot;284&quot;/&gt;&lt;/object&gt;&lt;object type=&quot;3&quot; unique_id=&quot;10022&quot;&gt;&lt;property id=&quot;20148&quot; value=&quot;5&quot;/&gt;&lt;property id=&quot;20300&quot; value=&quot;Slide 20 - &amp;quot;5&amp;quot;&quot;/&gt;&lt;property id=&quot;20307&quot; value=&quot;274&quot;/&gt;&lt;/object&gt;&lt;object type=&quot;3&quot; unique_id=&quot;10023&quot;&gt;&lt;property id=&quot;20148&quot; value=&quot;5&quot;/&gt;&lt;property id=&quot;20300&quot; value=&quot;Slide 21&quot;/&gt;&lt;property id=&quot;20307&quot; value=&quot;285&quot;/&gt;&lt;/object&gt;&lt;object type=&quot;3&quot; unique_id=&quot;10024&quot;&gt;&lt;property id=&quot;20148&quot; value=&quot;5&quot;/&gt;&lt;property id=&quot;20300&quot; value=&quot;Slide 22&quot;/&gt;&lt;property id=&quot;20307&quot; value=&quot;276&quot;/&gt;&lt;/object&gt;&lt;object type=&quot;3&quot; unique_id=&quot;10025&quot;&gt;&lt;property id=&quot;20148&quot; value=&quot;5&quot;/&gt;&lt;property id=&quot;20300&quot; value=&quot;Slide 23&quot;/&gt;&lt;property id=&quot;20307&quot; value=&quot;277&quot;/&gt;&lt;/object&gt;&lt;object type=&quot;3&quot; unique_id=&quot;15870&quot;&gt;&lt;property id=&quot;20148&quot; value=&quot;5&quot;/&gt;&lt;property id=&quot;20300&quot; value=&quot;Slide 1&quot;/&gt;&lt;property id=&quot;20307&quot; value=&quot;298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708</Words>
  <Application>Microsoft Office PowerPoint</Application>
  <PresentationFormat>On-screen Show (16:9)</PresentationFormat>
  <Paragraphs>144</Paragraphs>
  <Slides>20</Slides>
  <Notes>9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Catamaran</vt:lpstr>
      <vt:lpstr>Changa One</vt:lpstr>
      <vt:lpstr>Comic Sans MS</vt:lpstr>
      <vt:lpstr>Montserrat</vt:lpstr>
      <vt:lpstr>Roboto</vt:lpstr>
      <vt:lpstr>It's Springtime! MK Plan by Slidesgo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4</vt:lpstr>
      <vt:lpstr>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57</cp:revision>
  <dcterms:created xsi:type="dcterms:W3CDTF">2023-03-31T02:14:44Z</dcterms:created>
  <dcterms:modified xsi:type="dcterms:W3CDTF">2025-12-15T05:20:16Z</dcterms:modified>
</cp:coreProperties>
</file>