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8" r:id="rId2"/>
    <p:sldId id="259" r:id="rId3"/>
    <p:sldId id="283" r:id="rId4"/>
    <p:sldId id="281" r:id="rId5"/>
    <p:sldId id="285" r:id="rId6"/>
    <p:sldId id="286" r:id="rId7"/>
    <p:sldId id="289" r:id="rId8"/>
    <p:sldId id="291" r:id="rId9"/>
    <p:sldId id="290" r:id="rId10"/>
    <p:sldId id="275" r:id="rId11"/>
    <p:sldId id="293" r:id="rId12"/>
    <p:sldId id="287" r:id="rId13"/>
    <p:sldId id="277" r:id="rId14"/>
    <p:sldId id="295" r:id="rId15"/>
    <p:sldId id="279" r:id="rId16"/>
  </p:sldIdLst>
  <p:sldSz cx="9144000" cy="5143500" type="screen16x9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72"/>
    <a:srgbClr val="DFE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433" autoAdjust="0"/>
  </p:normalViewPr>
  <p:slideViewPr>
    <p:cSldViewPr>
      <p:cViewPr varScale="1">
        <p:scale>
          <a:sx n="74" d="100"/>
          <a:sy n="74" d="100"/>
        </p:scale>
        <p:origin x="106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A7124-83BE-4E95-921A-FD07425A917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CE4EA-29C1-48DB-9AB2-86DE9527E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62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1584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Warm-up: Play a small game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Slap the board”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divides the class into 2 teams.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introduces the rule of game: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(Game: Slap the board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calls 2 Ss to come to the board.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Ss on the board have a quick look at the activities on the board.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When the teacher says the sentences, who get the pictures of those sentences first will get the points for their team. Which team has more points will be a winner.)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repeat after each word which is found.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7: Listen and match. Track 5.8.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read the information of each question. Then listen and match.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calls SS to answer each question.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Give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feedack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SS to repeat after each question.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CE4EA-29C1-48DB-9AB2-86DE9527E8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9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 8: Look and say. </a:t>
            </a:r>
          </a:p>
          <a:p>
            <a:r>
              <a:rPr lang="en-US" dirty="0"/>
              <a:t>- T asks SS to identify each picture what they can see. </a:t>
            </a:r>
          </a:p>
          <a:p>
            <a:r>
              <a:rPr lang="en-US" dirty="0"/>
              <a:t>- T makes the question and calls SS to answer as an example.</a:t>
            </a:r>
          </a:p>
          <a:p>
            <a:r>
              <a:rPr lang="en-US" dirty="0"/>
              <a:t>- T asks SS to work in groups of 4 and do the task 8 in the textbook.</a:t>
            </a:r>
          </a:p>
          <a:p>
            <a:r>
              <a:rPr lang="en-US" dirty="0"/>
              <a:t>- T asks SS to play “ Lucky numbers” game and introduces the rule of game: </a:t>
            </a:r>
          </a:p>
          <a:p>
            <a:r>
              <a:rPr lang="en-US" dirty="0"/>
              <a:t>(T divides the class into 2 teams. </a:t>
            </a:r>
          </a:p>
          <a:p>
            <a:r>
              <a:rPr lang="en-US" dirty="0"/>
              <a:t>There are 4 sunflowers and SS choose a flower to ask and answer the question in each picture as the example. Then choose a number to get points for their team. Which team has more points will be a winner. Each number can be chosen more than once.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CE4EA-29C1-48DB-9AB2-86DE9527E8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8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9: Let’s talk.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SS to look αround your clα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ssroom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identify some activities in the classroom.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SS to work in pairs in 3 min and ask their friends αbout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αt people αre doing in the classroom.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pairs to present in front of the class.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Check and give feedback.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CE4EA-29C1-48DB-9AB2-86DE9527E8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88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6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7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61" y="4949816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92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8975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4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61" y="4727291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9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7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7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7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70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8" y="1069627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545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31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306" y="3288568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6" y="3366514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74" y="718351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72" y="3454810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7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6184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95" y="3624315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8" y="228443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8" y="495728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8" y="503728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8" y="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1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7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506" y="3456366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132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8" y="1098471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26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605" y="4209532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7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177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5754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5" Type="http://schemas.openxmlformats.org/officeDocument/2006/relationships/image" Target="../media/image7.png"/><Relationship Id="rId28" Type="http://schemas.openxmlformats.org/officeDocument/2006/relationships/audio" Target="../media/audio10.wav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tmp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11.jpe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6.gif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0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0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7.wdp"/><Relationship Id="rId5" Type="http://schemas.microsoft.com/office/2007/relationships/hdphoto" Target="../media/hdphoto3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12" Type="http://schemas.openxmlformats.org/officeDocument/2006/relationships/audio" Target="../media/audio10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jpeg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tmp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jpe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audio" Target="../media/audio10.wav"/><Relationship Id="rId5" Type="http://schemas.openxmlformats.org/officeDocument/2006/relationships/image" Target="../media/image16.tmp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slide" Target="slide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mp"/><Relationship Id="rId3" Type="http://schemas.openxmlformats.org/officeDocument/2006/relationships/image" Target="../media/image11.jpeg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audio" Target="../media/audio10.wav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mp"/><Relationship Id="rId3" Type="http://schemas.openxmlformats.org/officeDocument/2006/relationships/image" Target="../media/image11.jpeg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audio" Target="../media/audio10.wav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mp"/><Relationship Id="rId3" Type="http://schemas.openxmlformats.org/officeDocument/2006/relationships/image" Target="../media/image11.jpeg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audio" Target="../media/audio10.wav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6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4" y="5724152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31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41" y="2396790"/>
            <a:ext cx="1268733" cy="138346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89" y="2301268"/>
            <a:ext cx="3101349" cy="2885587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9" y="4185475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19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92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23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8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72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46" y="4185475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94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5: Leisure time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6" y="1456101"/>
            <a:ext cx="3706273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2: Task 7, 8, 9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9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71" y="3197335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8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402010" y="3481891"/>
            <a:ext cx="698392" cy="106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6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7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28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701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7" y="1188219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6668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d/dc/ac/2ddcacd6f89941216755bbaa90b4065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6" r="2045" b="1818"/>
          <a:stretch/>
        </p:blipFill>
        <p:spPr bwMode="auto">
          <a:xfrm>
            <a:off x="-76200" y="0"/>
            <a:ext cx="922019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8450" y="834969"/>
            <a:ext cx="7671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Look </a:t>
            </a:r>
            <a:r>
              <a:rPr lang="el-GR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round your cl</a:t>
            </a:r>
            <a:r>
              <a:rPr lang="el-GR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ssroom. </a:t>
            </a:r>
            <a:r>
              <a:rPr lang="el-GR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sk your friends </a:t>
            </a:r>
            <a:r>
              <a:rPr lang="el-GR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bout wh</a:t>
            </a:r>
            <a:r>
              <a:rPr lang="el-GR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 people </a:t>
            </a:r>
            <a:r>
              <a:rPr lang="el-GR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re doing.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3402" y="373303"/>
            <a:ext cx="2552701" cy="461666"/>
            <a:chOff x="533402" y="373303"/>
            <a:chExt cx="2552701" cy="461666"/>
          </a:xfrm>
        </p:grpSpPr>
        <p:sp>
          <p:nvSpPr>
            <p:cNvPr id="8" name="Rounded Rectangle 7"/>
            <p:cNvSpPr/>
            <p:nvPr/>
          </p:nvSpPr>
          <p:spPr>
            <a:xfrm>
              <a:off x="533402" y="373304"/>
              <a:ext cx="2552701" cy="461665"/>
            </a:xfrm>
            <a:prstGeom prst="roundRect">
              <a:avLst/>
            </a:prstGeom>
            <a:solidFill>
              <a:srgbClr val="F0F07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8451" y="373303"/>
              <a:ext cx="2527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9. Let’s talk.</a:t>
              </a:r>
            </a:p>
          </p:txBody>
        </p:sp>
      </p:grp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431613"/>
            <a:ext cx="1753763" cy="231976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10339" y="1481299"/>
            <a:ext cx="2527652" cy="1138077"/>
            <a:chOff x="90929" y="1063786"/>
            <a:chExt cx="1578691" cy="532235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152401" y="1063786"/>
              <a:ext cx="1455747" cy="532235"/>
            </a:xfrm>
            <a:prstGeom prst="wedgeRoundRectCallout">
              <a:avLst>
                <a:gd name="adj1" fmla="val 68823"/>
                <a:gd name="adj2" fmla="val 42621"/>
                <a:gd name="adj3" fmla="val 16667"/>
              </a:avLst>
            </a:prstGeom>
            <a:solidFill>
              <a:srgbClr val="FFFF00"/>
            </a:solidFill>
            <a:ln w="28575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0929" y="1133606"/>
              <a:ext cx="1578691" cy="388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  <a:latin typeface="Comic Sans MS" panose="030F0702030302020204" pitchFamily="66" charset="0"/>
                </a:rPr>
                <a:t>Wh</a:t>
              </a:r>
              <a:r>
                <a:rPr lang="el-GR" sz="2400" dirty="0">
                  <a:solidFill>
                    <a:srgbClr val="7030A0"/>
                  </a:solidFill>
                  <a:latin typeface="Comic Sans MS" panose="030F0702030302020204" pitchFamily="66" charset="0"/>
                </a:rPr>
                <a:t>α</a:t>
              </a:r>
              <a:r>
                <a:rPr lang="en-US" sz="2400" dirty="0">
                  <a:solidFill>
                    <a:srgbClr val="7030A0"/>
                  </a:solidFill>
                  <a:latin typeface="Comic Sans MS" panose="030F0702030302020204" pitchFamily="66" charset="0"/>
                </a:rPr>
                <a:t>t is 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the teacher</a:t>
              </a:r>
              <a:r>
                <a:rPr lang="en-US" sz="2400" dirty="0">
                  <a:solidFill>
                    <a:srgbClr val="7030A0"/>
                  </a:solidFill>
                  <a:latin typeface="Comic Sans MS" panose="030F0702030302020204" pitchFamily="66" charset="0"/>
                </a:rPr>
                <a:t> doing?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34000" y="1537226"/>
            <a:ext cx="2527652" cy="1138077"/>
            <a:chOff x="90929" y="1063786"/>
            <a:chExt cx="1578691" cy="532235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152401" y="1063786"/>
              <a:ext cx="1455747" cy="532235"/>
            </a:xfrm>
            <a:prstGeom prst="wedgeRoundRectCallout">
              <a:avLst>
                <a:gd name="adj1" fmla="val -58101"/>
                <a:gd name="adj2" fmla="val 68143"/>
                <a:gd name="adj3" fmla="val 16667"/>
              </a:avLst>
            </a:prstGeom>
            <a:solidFill>
              <a:srgbClr val="FFFF00"/>
            </a:solidFill>
            <a:ln w="28575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0929" y="1133606"/>
              <a:ext cx="1578691" cy="388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She</a:t>
              </a:r>
              <a:r>
                <a:rPr lang="en-US" sz="2400" dirty="0">
                  <a:solidFill>
                    <a:srgbClr val="7030A0"/>
                  </a:solidFill>
                  <a:latin typeface="Comic Sans MS" panose="030F0702030302020204" pitchFamily="66" charset="0"/>
                </a:rPr>
                <a:t>’s 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writing</a:t>
              </a:r>
            </a:p>
            <a:p>
              <a:pPr algn="ctr"/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on the bo</a:t>
              </a:r>
              <a:r>
                <a:rPr lang="el-GR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α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rd.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850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d/dc/ac/2ddcacd6f89941216755bbaa90b4065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6" r="2045" b="1818"/>
          <a:stretch/>
        </p:blipFill>
        <p:spPr bwMode="auto">
          <a:xfrm>
            <a:off x="-76200" y="0"/>
            <a:ext cx="922019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4949" y="604136"/>
            <a:ext cx="4257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Activities in the classroom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514600" y="1205345"/>
            <a:ext cx="3886198" cy="494183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study 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493817" y="1851928"/>
            <a:ext cx="3906981" cy="494183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read books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514600" y="2619375"/>
            <a:ext cx="3886200" cy="494183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write on the notebook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83426" y="3333750"/>
            <a:ext cx="3917373" cy="494183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raise the hands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476498" y="4019550"/>
            <a:ext cx="3924301" cy="494183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do homework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https://i.pinimg.com/564x/20/63/c8/2063c8a2065a0bf15f2a9a3e4df680e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348" y1="32647" x2="38652" y2="36912"/>
                        <a14:foregroundMark x1="49291" y1="30441" x2="51064" y2="33824"/>
                        <a14:foregroundMark x1="38121" y1="82206" x2="35284" y2="86912"/>
                        <a14:foregroundMark x1="46277" y1="83824" x2="46809" y2="84706"/>
                        <a14:foregroundMark x1="47340" y1="83088" x2="47340" y2="83088"/>
                        <a14:foregroundMark x1="45745" y1="83088" x2="45390" y2="84559"/>
                        <a14:foregroundMark x1="49645" y1="87794" x2="49645" y2="87794"/>
                        <a14:foregroundMark x1="53191" y1="87500" x2="53191" y2="87500"/>
                        <a14:foregroundMark x1="79610" y1="16324" x2="75709" y2="22794"/>
                        <a14:backgroundMark x1="42021" y1="87941" x2="42021" y2="8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15007" r="29966" b="10881"/>
          <a:stretch/>
        </p:blipFill>
        <p:spPr bwMode="auto">
          <a:xfrm>
            <a:off x="471055" y="965181"/>
            <a:ext cx="1772047" cy="330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Clip Art Group Work, Transparent PNG Clipart Images Free Download -  ClipartMax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724692"/>
            <a:ext cx="1460498" cy="108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04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7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28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1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7" y="1188219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4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2712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d/dc/ac/2ddcacd6f89941216755bbaa90b4065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6" r="2045" b="1818"/>
          <a:stretch/>
        </p:blipFill>
        <p:spPr bwMode="auto">
          <a:xfrm>
            <a:off x="-76200" y="0"/>
            <a:ext cx="922019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sp>
        <p:nvSpPr>
          <p:cNvPr id="3" name="AutoShape 4" descr="Clip Art Group Work, Transparent PNG Clipart Images Free Download -  ClipartMax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22192" y="409672"/>
            <a:ext cx="3276597" cy="461666"/>
            <a:chOff x="533402" y="373303"/>
            <a:chExt cx="2744153" cy="461666"/>
          </a:xfrm>
        </p:grpSpPr>
        <p:sp>
          <p:nvSpPr>
            <p:cNvPr id="14" name="Rounded Rectangle 13"/>
            <p:cNvSpPr/>
            <p:nvPr/>
          </p:nvSpPr>
          <p:spPr>
            <a:xfrm>
              <a:off x="533402" y="373304"/>
              <a:ext cx="2552701" cy="461665"/>
            </a:xfrm>
            <a:prstGeom prst="roundRect">
              <a:avLst/>
            </a:prstGeom>
            <a:solidFill>
              <a:srgbClr val="F0F07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8450" y="373303"/>
              <a:ext cx="27191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Order and write.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8507" y="1108829"/>
            <a:ext cx="807304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your te</a:t>
            </a:r>
            <a:r>
              <a:rPr lang="el-GR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cher /is /Wh</a:t>
            </a:r>
            <a:r>
              <a:rPr lang="el-GR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t /doing /?/</a:t>
            </a:r>
          </a:p>
          <a:p>
            <a:endParaRPr lang="en-US" sz="2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2. hide-</a:t>
            </a:r>
            <a:r>
              <a:rPr lang="el-GR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nd-seek /pl</a:t>
            </a:r>
            <a:r>
              <a:rPr lang="el-GR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ying /the / They’re/ pl</a:t>
            </a:r>
            <a:r>
              <a:rPr lang="el-GR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yground /in /./</a:t>
            </a:r>
          </a:p>
          <a:p>
            <a:endParaRPr lang="en-US" sz="2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3. on/ pl</a:t>
            </a:r>
            <a:r>
              <a:rPr lang="el-GR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ying/ seesaw/ the/ brother/ his/ He’s/ with /./</a:t>
            </a:r>
          </a:p>
          <a:p>
            <a:endParaRPr lang="en-US" sz="2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4. cooking/ My/ in/ brother ‘s/ the/ kitchen.</a:t>
            </a:r>
          </a:p>
          <a:p>
            <a:endParaRPr lang="en-US" sz="2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5. they/ </a:t>
            </a:r>
            <a:r>
              <a:rPr lang="el-GR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re/ swimming/ sea/ the/ in?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9576" y="1455063"/>
            <a:ext cx="40062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What is your teacher doing?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9575" y="2140863"/>
            <a:ext cx="6513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They’re playing hide-and-seek in the playground.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9576" y="2800350"/>
            <a:ext cx="5957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He’s playing on the seesaw with his brother.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9576" y="3436263"/>
            <a:ext cx="50081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My brother’s cooking in the kitchen.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9576" y="4177156"/>
            <a:ext cx="41873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Are they swimming in the sea?</a:t>
            </a:r>
          </a:p>
        </p:txBody>
      </p:sp>
    </p:spTree>
    <p:extLst>
      <p:ext uri="{BB962C8B-B14F-4D97-AF65-F5344CB8AC3E}">
        <p14:creationId xmlns:p14="http://schemas.microsoft.com/office/powerpoint/2010/main" val="290643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228600" y="2582603"/>
            <a:ext cx="8428245" cy="2375999"/>
            <a:chOff x="-117475" y="2732798"/>
            <a:chExt cx="9058423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-117475" y="2732798"/>
              <a:ext cx="9058423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x-none" sz="1400" kern="0">
                <a:solidFill>
                  <a:srgbClr val="261D2A"/>
                </a:solidFill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46028" y="2794470"/>
              <a:ext cx="2702907" cy="399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7AE54"/>
                </a:buClr>
                <a:buSzPts val="3000"/>
                <a:buFont typeface="Arial"/>
                <a:buNone/>
              </a:pPr>
              <a:r>
                <a:rPr lang="en-US" sz="2800" kern="0" spc="30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Review vocaburary and structure </a:t>
              </a:r>
              <a:endParaRPr lang="x-none" sz="28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622334" y="676541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x-none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UNIT </a:t>
            </a:r>
            <a:r>
              <a:rPr lang="en-US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5: LEISURE TIME</a:t>
            </a:r>
            <a:endParaRPr lang="x-none" sz="4400" kern="0" spc="300" dirty="0">
              <a:solidFill>
                <a:srgbClr val="F7AE5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708005" y="1465666"/>
            <a:ext cx="3523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lang="en-US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 – PERIOD </a:t>
            </a:r>
            <a:r>
              <a:rPr lang="en-US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endParaRPr lang="x-none" sz="2400" kern="0" dirty="0">
              <a:solidFill>
                <a:srgbClr val="F7AE54">
                  <a:lumMod val="50000"/>
                </a:srgb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479773" y="1907522"/>
            <a:ext cx="407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2759960" y="2672278"/>
            <a:ext cx="59142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jump rope, play hide-and-seek, play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on the seesaw, ride a horse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What is she doing?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She’s jumping rope.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they doing?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- They’re playing basketball.</a:t>
            </a:r>
          </a:p>
        </p:txBody>
      </p:sp>
    </p:spTree>
    <p:extLst>
      <p:ext uri="{BB962C8B-B14F-4D97-AF65-F5344CB8AC3E}">
        <p14:creationId xmlns:p14="http://schemas.microsoft.com/office/powerpoint/2010/main" val="28660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7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28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701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7" y="1188219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1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  <p:sp>
        <p:nvSpPr>
          <p:cNvPr id="221" name="Google Shape;158;p24"/>
          <p:cNvSpPr txBox="1">
            <a:spLocks/>
          </p:cNvSpPr>
          <p:nvPr/>
        </p:nvSpPr>
        <p:spPr>
          <a:xfrm>
            <a:off x="2716167" y="2039451"/>
            <a:ext cx="5304362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Slap the board</a:t>
            </a:r>
          </a:p>
        </p:txBody>
      </p:sp>
    </p:spTree>
    <p:extLst>
      <p:ext uri="{BB962C8B-B14F-4D97-AF65-F5344CB8AC3E}">
        <p14:creationId xmlns:p14="http://schemas.microsoft.com/office/powerpoint/2010/main" val="3217866635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7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28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701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7" y="1188219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740372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d/dc/ac/2ddcacd6f89941216755bbaa90b4065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6" r="2045" b="1818"/>
          <a:stretch/>
        </p:blipFill>
        <p:spPr bwMode="auto">
          <a:xfrm>
            <a:off x="-76200" y="0"/>
            <a:ext cx="922019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33400" y="373304"/>
            <a:ext cx="5105400" cy="461665"/>
          </a:xfrm>
          <a:prstGeom prst="roundRect">
            <a:avLst/>
          </a:prstGeom>
          <a:solidFill>
            <a:srgbClr val="F0F07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86931" y="2000792"/>
            <a:ext cx="2544401" cy="523014"/>
          </a:xfrm>
          <a:prstGeom prst="roundRect">
            <a:avLst/>
          </a:prstGeom>
          <a:solidFill>
            <a:schemeClr val="bg1">
              <a:lumMod val="10000"/>
              <a:lumOff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66149" y="2797980"/>
            <a:ext cx="2544401" cy="523014"/>
          </a:xfrm>
          <a:prstGeom prst="roundRect">
            <a:avLst/>
          </a:prstGeom>
          <a:solidFill>
            <a:schemeClr val="bg1">
              <a:lumMod val="10000"/>
              <a:lumOff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87051" y="3680116"/>
            <a:ext cx="2544401" cy="523014"/>
          </a:xfrm>
          <a:prstGeom prst="roundRect">
            <a:avLst/>
          </a:prstGeom>
          <a:solidFill>
            <a:schemeClr val="bg1">
              <a:lumMod val="10000"/>
              <a:lumOff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223165" y="2031466"/>
            <a:ext cx="3333597" cy="523014"/>
          </a:xfrm>
          <a:prstGeom prst="roundRect">
            <a:avLst/>
          </a:prstGeom>
          <a:solidFill>
            <a:schemeClr val="bg1">
              <a:lumMod val="10000"/>
              <a:lumOff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202383" y="2828654"/>
            <a:ext cx="3333597" cy="523014"/>
          </a:xfrm>
          <a:prstGeom prst="roundRect">
            <a:avLst/>
          </a:prstGeom>
          <a:solidFill>
            <a:schemeClr val="bg1">
              <a:lumMod val="10000"/>
              <a:lumOff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5223285" y="3710790"/>
            <a:ext cx="3333597" cy="523014"/>
          </a:xfrm>
          <a:prstGeom prst="roundRect">
            <a:avLst/>
          </a:prstGeom>
          <a:solidFill>
            <a:schemeClr val="bg1">
              <a:lumMod val="10000"/>
              <a:lumOff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198236" y="1307024"/>
            <a:ext cx="3333597" cy="523014"/>
          </a:xfrm>
          <a:prstGeom prst="roundRect">
            <a:avLst/>
          </a:prstGeom>
          <a:solidFill>
            <a:schemeClr val="bg1">
              <a:lumMod val="10000"/>
              <a:lumOff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58452" y="335435"/>
            <a:ext cx="4851749" cy="499533"/>
            <a:chOff x="553012" y="335434"/>
            <a:chExt cx="3433991" cy="499533"/>
          </a:xfrm>
        </p:grpSpPr>
        <p:sp>
          <p:nvSpPr>
            <p:cNvPr id="6" name="TextBox 5"/>
            <p:cNvSpPr txBox="1"/>
            <p:nvPr/>
          </p:nvSpPr>
          <p:spPr>
            <a:xfrm>
              <a:off x="553012" y="373302"/>
              <a:ext cx="33809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7. Listen and match. TR. 5.8  </a:t>
              </a:r>
            </a:p>
          </p:txBody>
        </p:sp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6000" l="0" r="100000">
                          <a14:foregroundMark x1="23457" y1="60000" x2="23457" y2="60000"/>
                          <a14:foregroundMark x1="41975" y1="40000" x2="9877" y2="74000"/>
                          <a14:foregroundMark x1="17284" y1="76000" x2="17284" y2="76000"/>
                          <a14:foregroundMark x1="7407" y1="82000" x2="7407" y2="82000"/>
                          <a14:foregroundMark x1="32099" y1="44000" x2="32099" y2="44000"/>
                          <a14:foregroundMark x1="27160" y1="50000" x2="27160" y2="5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9109" y="335434"/>
              <a:ext cx="547894" cy="438083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838200" y="3715986"/>
            <a:ext cx="2247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4.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My brother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01009" y="3714751"/>
            <a:ext cx="3561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d.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re doing homework.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62002" y="1276350"/>
            <a:ext cx="2544401" cy="523014"/>
          </a:xfrm>
          <a:prstGeom prst="roundRect">
            <a:avLst/>
          </a:prstGeom>
          <a:solidFill>
            <a:schemeClr val="bg1">
              <a:lumMod val="10000"/>
              <a:lumOff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8200" y="1323478"/>
            <a:ext cx="2484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1.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Tom </a:t>
            </a:r>
            <a:r>
              <a:rPr lang="el-GR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nd J</a:t>
            </a:r>
            <a:r>
              <a:rPr lang="el-GR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8202" y="2062142"/>
            <a:ext cx="1042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2.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Lily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8201" y="2797981"/>
            <a:ext cx="2468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3.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Mum </a:t>
            </a:r>
            <a:r>
              <a:rPr lang="el-GR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nd D</a:t>
            </a:r>
            <a:r>
              <a:rPr lang="el-GR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3165" y="1337700"/>
            <a:ext cx="2218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a.</a:t>
            </a:r>
            <a:r>
              <a:rPr lang="el-GR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re cooking.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16238" y="2062142"/>
            <a:ext cx="3031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b.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is re</a:t>
            </a:r>
            <a:r>
              <a:rPr lang="el-GR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ding </a:t>
            </a:r>
            <a:r>
              <a:rPr lang="el-GR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α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book.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01007" y="2797981"/>
            <a:ext cx="2981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c.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is pl</a:t>
            </a:r>
            <a:r>
              <a:rPr lang="el-GR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ying </a:t>
            </a:r>
            <a:r>
              <a:rPr lang="el-GR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α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</a:t>
            </a:r>
            <a:r>
              <a:rPr lang="el-GR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me.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331450" y="1568531"/>
            <a:ext cx="1891835" cy="21115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52" name="Picture 4" descr="Loa – Pag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9" t="16550" r="17770" b="16515"/>
          <a:stretch/>
        </p:blipFill>
        <p:spPr bwMode="auto">
          <a:xfrm>
            <a:off x="5787709" y="377365"/>
            <a:ext cx="689291" cy="75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track 5.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0200" y="523493"/>
            <a:ext cx="609600" cy="609600"/>
          </a:xfrm>
          <a:prstGeom prst="rect">
            <a:avLst/>
          </a:prstGeom>
        </p:spPr>
      </p:pic>
      <p:cxnSp>
        <p:nvCxnSpPr>
          <p:cNvPr id="32" name="Straight Arrow Connector 31"/>
          <p:cNvCxnSpPr>
            <a:stCxn id="20" idx="3"/>
          </p:cNvCxnSpPr>
          <p:nvPr/>
        </p:nvCxnSpPr>
        <p:spPr>
          <a:xfrm>
            <a:off x="3331332" y="2262299"/>
            <a:ext cx="1866904" cy="7971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1" idx="3"/>
            <a:endCxn id="26" idx="1"/>
          </p:cNvCxnSpPr>
          <p:nvPr/>
        </p:nvCxnSpPr>
        <p:spPr>
          <a:xfrm flipV="1">
            <a:off x="3310550" y="1568531"/>
            <a:ext cx="1887686" cy="1490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2" idx="3"/>
            <a:endCxn id="16" idx="1"/>
          </p:cNvCxnSpPr>
          <p:nvPr/>
        </p:nvCxnSpPr>
        <p:spPr>
          <a:xfrm flipV="1">
            <a:off x="3331452" y="2292975"/>
            <a:ext cx="1884786" cy="16486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3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d/dc/ac/2ddcacd6f89941216755bbaa90b4065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6" r="2045" b="1818"/>
          <a:stretch/>
        </p:blipFill>
        <p:spPr bwMode="auto">
          <a:xfrm>
            <a:off x="-76200" y="0"/>
            <a:ext cx="922019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3402" y="373303"/>
            <a:ext cx="2552701" cy="461666"/>
            <a:chOff x="533402" y="373303"/>
            <a:chExt cx="2552701" cy="461666"/>
          </a:xfrm>
        </p:grpSpPr>
        <p:sp>
          <p:nvSpPr>
            <p:cNvPr id="7" name="Rounded Rectangle 6"/>
            <p:cNvSpPr/>
            <p:nvPr/>
          </p:nvSpPr>
          <p:spPr>
            <a:xfrm>
              <a:off x="533402" y="373304"/>
              <a:ext cx="2552701" cy="461665"/>
            </a:xfrm>
            <a:prstGeom prst="roundRect">
              <a:avLst/>
            </a:prstGeom>
            <a:solidFill>
              <a:srgbClr val="F0F07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8451" y="373303"/>
              <a:ext cx="2527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8. Look and say.</a:t>
              </a:r>
            </a:p>
          </p:txBody>
        </p:sp>
      </p:grp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2" y="834968"/>
            <a:ext cx="7182335" cy="402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4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d/dc/ac/2ddcacd6f89941216755bbaa90b4065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6" r="2045" b="1818"/>
          <a:stretch/>
        </p:blipFill>
        <p:spPr bwMode="auto">
          <a:xfrm>
            <a:off x="-76200" y="0"/>
            <a:ext cx="922019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36" y="338367"/>
            <a:ext cx="3200400" cy="2453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Hình ảnh 16" descr="Ảnh có chứa đồ chơi&#10;&#10;Mô tả được tạo tự động">
            <a:extLst>
              <a:ext uri="{FF2B5EF4-FFF2-40B4-BE49-F238E27FC236}">
                <a16:creationId xmlns:a16="http://schemas.microsoft.com/office/drawing/2014/main" id="{23BC13AD-24DB-4133-874B-A7F88C265B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8" t="4167" r="35936" b="7405"/>
          <a:stretch/>
        </p:blipFill>
        <p:spPr>
          <a:xfrm>
            <a:off x="7315200" y="2419351"/>
            <a:ext cx="1000368" cy="2468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 descr="https://i.pinimg.com/564x/2c/bc/48/2cbc4879a9fd9d6dab1bd871d743516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4182" y1="47764" x2="55280" y2="57029"/>
                        <a14:foregroundMark x1="58592" y1="46006" x2="61905" y2="54952"/>
                        <a14:foregroundMark x1="69565" y1="49042" x2="54865" y2="53514"/>
                        <a14:foregroundMark x1="61491" y1="47764" x2="59834" y2="51597"/>
                        <a14:foregroundMark x1="60248" y1="46486" x2="65631" y2="49361"/>
                        <a14:foregroundMark x1="67495" y1="48083" x2="67495" y2="48083"/>
                        <a14:foregroundMark x1="64803" y1="46965" x2="64803" y2="46965"/>
                        <a14:foregroundMark x1="59213" y1="51118" x2="59213" y2="51118"/>
                        <a14:foregroundMark x1="56522" y1="52396" x2="56522" y2="52396"/>
                        <a14:foregroundMark x1="55487" y1="53994" x2="55487" y2="53994"/>
                        <a14:foregroundMark x1="55280" y1="53994" x2="55280" y2="53994"/>
                        <a14:foregroundMark x1="54865" y1="53195" x2="54865" y2="53195"/>
                        <a14:foregroundMark x1="60248" y1="54313" x2="60248" y2="54313"/>
                        <a14:foregroundMark x1="62112" y1="55591" x2="62112" y2="55591"/>
                        <a14:foregroundMark x1="52588" y1="32907" x2="51967" y2="34665"/>
                        <a14:foregroundMark x1="41822" y1="33706" x2="40166" y2="35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7" t="17453" r="28122" b="17710"/>
          <a:stretch/>
        </p:blipFill>
        <p:spPr bwMode="auto">
          <a:xfrm>
            <a:off x="1121571" y="3028950"/>
            <a:ext cx="989763" cy="17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2438399" y="3002974"/>
            <a:ext cx="3974056" cy="988367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climb the tree (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)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/ pl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y under the tree (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✓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438399" y="2798118"/>
            <a:ext cx="4191000" cy="461665"/>
            <a:chOff x="2272145" y="3171928"/>
            <a:chExt cx="4191000" cy="461665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272145" y="3171928"/>
              <a:ext cx="4128655" cy="461665"/>
            </a:xfrm>
            <a:prstGeom prst="wedgeRoundRectCallout">
              <a:avLst>
                <a:gd name="adj1" fmla="val 51650"/>
                <a:gd name="adj2" fmla="val 82757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272145" y="3171928"/>
              <a:ext cx="4191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Α</a:t>
              </a:r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re they 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climbing the tree</a:t>
              </a:r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?</a:t>
              </a:r>
              <a:r>
                <a:rPr lang="en-US" sz="24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324101" y="3790951"/>
            <a:ext cx="4838701" cy="830997"/>
            <a:chOff x="2247899" y="3486150"/>
            <a:chExt cx="4838701" cy="830997"/>
          </a:xfrm>
        </p:grpSpPr>
        <p:sp>
          <p:nvSpPr>
            <p:cNvPr id="33" name="Rounded Rectangular Callout 32"/>
            <p:cNvSpPr/>
            <p:nvPr/>
          </p:nvSpPr>
          <p:spPr>
            <a:xfrm>
              <a:off x="2247899" y="3486150"/>
              <a:ext cx="4762501" cy="830997"/>
            </a:xfrm>
            <a:prstGeom prst="wedgeRoundRectCallout">
              <a:avLst>
                <a:gd name="adj1" fmla="val -55002"/>
                <a:gd name="adj2" fmla="val -49787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47899" y="3486150"/>
              <a:ext cx="483870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No, they </a:t>
              </a:r>
              <a:r>
                <a:rPr lang="el-GR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α</a:t>
              </a:r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ren't. They're 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pl</a:t>
              </a:r>
              <a:r>
                <a:rPr lang="el-GR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α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ying under the tree. </a:t>
              </a:r>
            </a:p>
          </p:txBody>
        </p:sp>
      </p:grpSp>
      <p:pic>
        <p:nvPicPr>
          <p:cNvPr id="36" name="Picture 3" descr="Back Button Clip Art at Clker.com - vector clip art online, royalty free &amp;  public domai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65478" y="4206449"/>
            <a:ext cx="782567" cy="7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04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d/dc/ac/2ddcacd6f89941216755bbaa90b4065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6" r="2045" b="1818"/>
          <a:stretch/>
        </p:blipFill>
        <p:spPr bwMode="auto">
          <a:xfrm>
            <a:off x="-76200" y="0"/>
            <a:ext cx="922019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28" name="Hình ảnh 16" descr="Ảnh có chứa đồ chơi&#10;&#10;Mô tả được tạo tự động">
            <a:extLst>
              <a:ext uri="{FF2B5EF4-FFF2-40B4-BE49-F238E27FC236}">
                <a16:creationId xmlns:a16="http://schemas.microsoft.com/office/drawing/2014/main" id="{23BC13AD-24DB-4133-874B-A7F88C265B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8" t="4167" r="35936" b="7405"/>
          <a:stretch/>
        </p:blipFill>
        <p:spPr>
          <a:xfrm>
            <a:off x="7315200" y="2419351"/>
            <a:ext cx="1000368" cy="2468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ounded Rectangle 5"/>
          <p:cNvSpPr/>
          <p:nvPr/>
        </p:nvSpPr>
        <p:spPr>
          <a:xfrm>
            <a:off x="2731545" y="2937778"/>
            <a:ext cx="3451268" cy="988367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study (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)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/ sing 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nd d</a:t>
            </a:r>
            <a:r>
              <a:rPr lang="el-G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nce (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✓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5122" name="Picture 2" descr="https://i.pinimg.com/564x/2c/bc/48/2cbc4879a9fd9d6dab1bd871d743516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4182" y1="47764" x2="55280" y2="57029"/>
                        <a14:foregroundMark x1="58592" y1="46006" x2="61905" y2="54952"/>
                        <a14:foregroundMark x1="69565" y1="49042" x2="54865" y2="53514"/>
                        <a14:foregroundMark x1="61491" y1="47764" x2="59834" y2="51597"/>
                        <a14:foregroundMark x1="60248" y1="46486" x2="65631" y2="49361"/>
                        <a14:foregroundMark x1="67495" y1="48083" x2="67495" y2="48083"/>
                        <a14:foregroundMark x1="64803" y1="46965" x2="64803" y2="46965"/>
                        <a14:foregroundMark x1="59213" y1="51118" x2="59213" y2="51118"/>
                        <a14:foregroundMark x1="56522" y1="52396" x2="56522" y2="52396"/>
                        <a14:foregroundMark x1="55487" y1="53994" x2="55487" y2="53994"/>
                        <a14:foregroundMark x1="55280" y1="53994" x2="55280" y2="53994"/>
                        <a14:foregroundMark x1="54865" y1="53195" x2="54865" y2="53195"/>
                        <a14:foregroundMark x1="60248" y1="54313" x2="60248" y2="54313"/>
                        <a14:foregroundMark x1="62112" y1="55591" x2="62112" y2="55591"/>
                        <a14:foregroundMark x1="52588" y1="32907" x2="51967" y2="34665"/>
                        <a14:foregroundMark x1="41822" y1="33706" x2="40166" y2="35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7" t="17453" r="28122" b="17710"/>
          <a:stretch/>
        </p:blipFill>
        <p:spPr bwMode="auto">
          <a:xfrm>
            <a:off x="1121571" y="3028950"/>
            <a:ext cx="989763" cy="17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2438399" y="2798118"/>
            <a:ext cx="4191000" cy="461665"/>
            <a:chOff x="2272145" y="3171928"/>
            <a:chExt cx="4191000" cy="461665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272145" y="3171928"/>
              <a:ext cx="4128655" cy="461665"/>
            </a:xfrm>
            <a:prstGeom prst="wedgeRoundRectCallout">
              <a:avLst>
                <a:gd name="adj1" fmla="val 51650"/>
                <a:gd name="adj2" fmla="val 82757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272145" y="3171928"/>
              <a:ext cx="4191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Α</a:t>
              </a:r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re they 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studying</a:t>
              </a:r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?</a:t>
              </a:r>
              <a:r>
                <a:rPr lang="en-US" sz="24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324101" y="3790951"/>
            <a:ext cx="4838701" cy="830997"/>
            <a:chOff x="2247899" y="3486150"/>
            <a:chExt cx="4838701" cy="830997"/>
          </a:xfrm>
        </p:grpSpPr>
        <p:sp>
          <p:nvSpPr>
            <p:cNvPr id="33" name="Rounded Rectangular Callout 32"/>
            <p:cNvSpPr/>
            <p:nvPr/>
          </p:nvSpPr>
          <p:spPr>
            <a:xfrm>
              <a:off x="2247899" y="3486150"/>
              <a:ext cx="4762501" cy="830997"/>
            </a:xfrm>
            <a:prstGeom prst="wedgeRoundRectCallout">
              <a:avLst>
                <a:gd name="adj1" fmla="val -55002"/>
                <a:gd name="adj2" fmla="val -49787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47899" y="3486150"/>
              <a:ext cx="483870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4597CE"/>
                  </a:solidFill>
                  <a:latin typeface="Comic Sans MS" panose="030F0702030302020204" pitchFamily="66" charset="0"/>
                </a:rPr>
                <a:t>No, they </a:t>
              </a:r>
              <a:r>
                <a:rPr lang="el-GR" sz="2400" dirty="0">
                  <a:solidFill>
                    <a:srgbClr val="4597CE"/>
                  </a:solidFill>
                  <a:latin typeface="Comic Sans MS" panose="030F0702030302020204" pitchFamily="66" charset="0"/>
                </a:rPr>
                <a:t>α</a:t>
              </a:r>
              <a:r>
                <a:rPr lang="en-US" sz="2400" dirty="0">
                  <a:solidFill>
                    <a:srgbClr val="4597CE"/>
                  </a:solidFill>
                  <a:latin typeface="Comic Sans MS" panose="030F0702030302020204" pitchFamily="66" charset="0"/>
                </a:rPr>
                <a:t>ren't. They're 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singing and dancing.</a:t>
              </a:r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45" y="326737"/>
            <a:ext cx="3703684" cy="239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3" descr="Back Button Clip Art at Clker.com - vector clip art online, royalty free &amp;  public domai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20537" y="4163887"/>
            <a:ext cx="782567" cy="7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38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d/dc/ac/2ddcacd6f89941216755bbaa90b4065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6" r="2045" b="1818"/>
          <a:stretch/>
        </p:blipFill>
        <p:spPr bwMode="auto">
          <a:xfrm>
            <a:off x="-76200" y="0"/>
            <a:ext cx="922019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28" name="Hình ảnh 16" descr="Ảnh có chứa đồ chơi&#10;&#10;Mô tả được tạo tự động">
            <a:extLst>
              <a:ext uri="{FF2B5EF4-FFF2-40B4-BE49-F238E27FC236}">
                <a16:creationId xmlns:a16="http://schemas.microsoft.com/office/drawing/2014/main" id="{23BC13AD-24DB-4133-874B-A7F88C265B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8" t="4167" r="35936" b="7405"/>
          <a:stretch/>
        </p:blipFill>
        <p:spPr>
          <a:xfrm>
            <a:off x="7315200" y="2419351"/>
            <a:ext cx="1000368" cy="2468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 descr="https://i.pinimg.com/564x/2c/bc/48/2cbc4879a9fd9d6dab1bd871d743516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4182" y1="47764" x2="55280" y2="57029"/>
                        <a14:foregroundMark x1="58592" y1="46006" x2="61905" y2="54952"/>
                        <a14:foregroundMark x1="69565" y1="49042" x2="54865" y2="53514"/>
                        <a14:foregroundMark x1="61491" y1="47764" x2="59834" y2="51597"/>
                        <a14:foregroundMark x1="60248" y1="46486" x2="65631" y2="49361"/>
                        <a14:foregroundMark x1="67495" y1="48083" x2="67495" y2="48083"/>
                        <a14:foregroundMark x1="64803" y1="46965" x2="64803" y2="46965"/>
                        <a14:foregroundMark x1="59213" y1="51118" x2="59213" y2="51118"/>
                        <a14:foregroundMark x1="56522" y1="52396" x2="56522" y2="52396"/>
                        <a14:foregroundMark x1="55487" y1="53994" x2="55487" y2="53994"/>
                        <a14:foregroundMark x1="55280" y1="53994" x2="55280" y2="53994"/>
                        <a14:foregroundMark x1="54865" y1="53195" x2="54865" y2="53195"/>
                        <a14:foregroundMark x1="60248" y1="54313" x2="60248" y2="54313"/>
                        <a14:foregroundMark x1="62112" y1="55591" x2="62112" y2="55591"/>
                        <a14:foregroundMark x1="52588" y1="32907" x2="51967" y2="34665"/>
                        <a14:foregroundMark x1="41822" y1="33706" x2="40166" y2="35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7" t="17453" r="28122" b="17710"/>
          <a:stretch/>
        </p:blipFill>
        <p:spPr bwMode="auto">
          <a:xfrm>
            <a:off x="1121571" y="3028950"/>
            <a:ext cx="989763" cy="17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438399" y="3002974"/>
            <a:ext cx="3974056" cy="988367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400" dirty="0">
                <a:latin typeface="Comic Sans MS" panose="030F0702030302020204" pitchFamily="66" charset="0"/>
              </a:rPr>
              <a:t> pl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en-US" sz="2400" dirty="0">
                <a:latin typeface="Comic Sans MS" panose="030F0702030302020204" pitchFamily="66" charset="0"/>
              </a:rPr>
              <a:t>y in the p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en-US" sz="2400" dirty="0">
                <a:latin typeface="Comic Sans MS" panose="030F0702030302020204" pitchFamily="66" charset="0"/>
              </a:rPr>
              <a:t>rk (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400" dirty="0">
                <a:latin typeface="Comic Sans MS" panose="030F0702030302020204" pitchFamily="66" charset="0"/>
              </a:rPr>
              <a:t> )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/ cook in the kitchen (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✓</a:t>
            </a:r>
            <a:r>
              <a:rPr lang="en-US" sz="2400" dirty="0">
                <a:latin typeface="Comic Sans MS" panose="030F0702030302020204" pitchFamily="66" charset="0"/>
              </a:rPr>
              <a:t>) 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438400" y="2798116"/>
            <a:ext cx="4495801" cy="461665"/>
            <a:chOff x="2272145" y="3171928"/>
            <a:chExt cx="4191000" cy="461665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272145" y="3171928"/>
              <a:ext cx="4128655" cy="461665"/>
            </a:xfrm>
            <a:prstGeom prst="wedgeRoundRectCallout">
              <a:avLst>
                <a:gd name="adj1" fmla="val 51650"/>
                <a:gd name="adj2" fmla="val 82757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272145" y="3171928"/>
              <a:ext cx="4191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Α</a:t>
              </a:r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re they 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playing in the park</a:t>
              </a:r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?</a:t>
              </a:r>
              <a:r>
                <a:rPr lang="en-US" sz="24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324101" y="3790951"/>
            <a:ext cx="4991101" cy="830997"/>
            <a:chOff x="2247899" y="3486150"/>
            <a:chExt cx="4991101" cy="830997"/>
          </a:xfrm>
        </p:grpSpPr>
        <p:sp>
          <p:nvSpPr>
            <p:cNvPr id="33" name="Rounded Rectangular Callout 32"/>
            <p:cNvSpPr/>
            <p:nvPr/>
          </p:nvSpPr>
          <p:spPr>
            <a:xfrm>
              <a:off x="2247899" y="3486150"/>
              <a:ext cx="4762501" cy="830997"/>
            </a:xfrm>
            <a:prstGeom prst="wedgeRoundRectCallout">
              <a:avLst>
                <a:gd name="adj1" fmla="val -55002"/>
                <a:gd name="adj2" fmla="val -49787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47900" y="3486150"/>
              <a:ext cx="49911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4597CE"/>
                  </a:solidFill>
                  <a:latin typeface="Comic Sans MS" panose="030F0702030302020204" pitchFamily="66" charset="0"/>
                </a:rPr>
                <a:t>No, they </a:t>
              </a:r>
              <a:r>
                <a:rPr lang="el-GR" sz="2400" dirty="0">
                  <a:solidFill>
                    <a:srgbClr val="4597CE"/>
                  </a:solidFill>
                  <a:latin typeface="Comic Sans MS" panose="030F0702030302020204" pitchFamily="66" charset="0"/>
                </a:rPr>
                <a:t>α</a:t>
              </a:r>
              <a:r>
                <a:rPr lang="en-US" sz="2400" dirty="0">
                  <a:solidFill>
                    <a:srgbClr val="4597CE"/>
                  </a:solidFill>
                  <a:latin typeface="Comic Sans MS" panose="030F0702030302020204" pitchFamily="66" charset="0"/>
                </a:rPr>
                <a:t>ren't. They're 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cooking in the kitchen.</a:t>
              </a:r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08" y="226196"/>
            <a:ext cx="3437237" cy="2497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3" descr="Back Button Clip Art at Clker.com - vector clip art online, royalty free &amp;  public domai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87926" y="4157447"/>
            <a:ext cx="782567" cy="7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38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d/dc/ac/2ddcacd6f89941216755bbaa90b4065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6" r="2045" b="1818"/>
          <a:stretch/>
        </p:blipFill>
        <p:spPr bwMode="auto">
          <a:xfrm>
            <a:off x="-76200" y="0"/>
            <a:ext cx="922019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28" name="Hình ảnh 16" descr="Ảnh có chứa đồ chơi&#10;&#10;Mô tả được tạo tự động">
            <a:extLst>
              <a:ext uri="{FF2B5EF4-FFF2-40B4-BE49-F238E27FC236}">
                <a16:creationId xmlns:a16="http://schemas.microsoft.com/office/drawing/2014/main" id="{23BC13AD-24DB-4133-874B-A7F88C265B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8" t="4167" r="35936" b="7405"/>
          <a:stretch/>
        </p:blipFill>
        <p:spPr>
          <a:xfrm>
            <a:off x="7315200" y="2419351"/>
            <a:ext cx="1000368" cy="2468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 descr="https://i.pinimg.com/564x/2c/bc/48/2cbc4879a9fd9d6dab1bd871d743516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4182" y1="47764" x2="55280" y2="57029"/>
                        <a14:foregroundMark x1="58592" y1="46006" x2="61905" y2="54952"/>
                        <a14:foregroundMark x1="69565" y1="49042" x2="54865" y2="53514"/>
                        <a14:foregroundMark x1="61491" y1="47764" x2="59834" y2="51597"/>
                        <a14:foregroundMark x1="60248" y1="46486" x2="65631" y2="49361"/>
                        <a14:foregroundMark x1="67495" y1="48083" x2="67495" y2="48083"/>
                        <a14:foregroundMark x1="64803" y1="46965" x2="64803" y2="46965"/>
                        <a14:foregroundMark x1="59213" y1="51118" x2="59213" y2="51118"/>
                        <a14:foregroundMark x1="56522" y1="52396" x2="56522" y2="52396"/>
                        <a14:foregroundMark x1="55487" y1="53994" x2="55487" y2="53994"/>
                        <a14:foregroundMark x1="55280" y1="53994" x2="55280" y2="53994"/>
                        <a14:foregroundMark x1="54865" y1="53195" x2="54865" y2="53195"/>
                        <a14:foregroundMark x1="60248" y1="54313" x2="60248" y2="54313"/>
                        <a14:foregroundMark x1="62112" y1="55591" x2="62112" y2="55591"/>
                        <a14:foregroundMark x1="52588" y1="32907" x2="51967" y2="34665"/>
                        <a14:foregroundMark x1="41822" y1="33706" x2="40166" y2="35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7" t="17453" r="28122" b="17710"/>
          <a:stretch/>
        </p:blipFill>
        <p:spPr bwMode="auto">
          <a:xfrm>
            <a:off x="1121571" y="3028950"/>
            <a:ext cx="989763" cy="17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438399" y="3002974"/>
            <a:ext cx="3974056" cy="988367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2400" dirty="0">
                <a:latin typeface="Comic Sans MS" panose="030F0702030302020204" pitchFamily="66" charset="0"/>
              </a:rPr>
              <a:t> swim in the se</a:t>
            </a:r>
            <a:r>
              <a:rPr lang="el-GR" sz="2400" dirty="0">
                <a:latin typeface="Comic Sans MS" panose="030F0702030302020204" pitchFamily="66" charset="0"/>
              </a:rPr>
              <a:t>α (</a:t>
            </a:r>
            <a:r>
              <a:rPr lang="el-G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l-GR" sz="2400" dirty="0">
                <a:latin typeface="Comic Sans MS" panose="030F0702030302020204" pitchFamily="66" charset="0"/>
              </a:rPr>
              <a:t> )</a:t>
            </a:r>
            <a:br>
              <a:rPr lang="el-GR" sz="2400" dirty="0">
                <a:latin typeface="Comic Sans MS" panose="030F0702030302020204" pitchFamily="66" charset="0"/>
              </a:rPr>
            </a:br>
            <a:r>
              <a:rPr lang="el-GR" sz="2400" dirty="0">
                <a:latin typeface="Comic Sans MS" panose="030F0702030302020204" pitchFamily="66" charset="0"/>
              </a:rPr>
              <a:t>/ </a:t>
            </a:r>
            <a:r>
              <a:rPr lang="en-US" sz="2400" dirty="0">
                <a:latin typeface="Comic Sans MS" panose="030F0702030302020204" pitchFamily="66" charset="0"/>
              </a:rPr>
              <a:t>swim in the pool (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✓</a:t>
            </a:r>
            <a:r>
              <a:rPr lang="en-US" sz="2400" dirty="0">
                <a:latin typeface="Comic Sans MS" panose="030F0702030302020204" pitchFamily="66" charset="0"/>
              </a:rPr>
              <a:t>) 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438398" y="2798118"/>
            <a:ext cx="4724402" cy="461665"/>
            <a:chOff x="2272144" y="3171928"/>
            <a:chExt cx="4724402" cy="461665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272145" y="3171928"/>
              <a:ext cx="4495801" cy="461665"/>
            </a:xfrm>
            <a:prstGeom prst="wedgeRoundRectCallout">
              <a:avLst>
                <a:gd name="adj1" fmla="val 51650"/>
                <a:gd name="adj2" fmla="val 82757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272144" y="3171928"/>
              <a:ext cx="472440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Α</a:t>
              </a:r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re they 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swimming in the sea</a:t>
              </a:r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?</a:t>
              </a:r>
              <a:r>
                <a:rPr lang="en-US" sz="24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324101" y="3790951"/>
            <a:ext cx="5372101" cy="830997"/>
            <a:chOff x="2247899" y="3486150"/>
            <a:chExt cx="4838701" cy="830997"/>
          </a:xfrm>
        </p:grpSpPr>
        <p:sp>
          <p:nvSpPr>
            <p:cNvPr id="33" name="Rounded Rectangular Callout 32"/>
            <p:cNvSpPr/>
            <p:nvPr/>
          </p:nvSpPr>
          <p:spPr>
            <a:xfrm>
              <a:off x="2247899" y="3486150"/>
              <a:ext cx="4543208" cy="830997"/>
            </a:xfrm>
            <a:prstGeom prst="wedgeRoundRectCallout">
              <a:avLst>
                <a:gd name="adj1" fmla="val -55002"/>
                <a:gd name="adj2" fmla="val -49787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47899" y="3486150"/>
              <a:ext cx="483870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4597CE"/>
                  </a:solidFill>
                  <a:latin typeface="Comic Sans MS" panose="030F0702030302020204" pitchFamily="66" charset="0"/>
                </a:rPr>
                <a:t>No, they </a:t>
              </a:r>
              <a:r>
                <a:rPr lang="el-GR" sz="2400" dirty="0">
                  <a:solidFill>
                    <a:srgbClr val="4597CE"/>
                  </a:solidFill>
                  <a:latin typeface="Comic Sans MS" panose="030F0702030302020204" pitchFamily="66" charset="0"/>
                </a:rPr>
                <a:t>α</a:t>
              </a:r>
              <a:r>
                <a:rPr lang="en-US" sz="2400" dirty="0">
                  <a:solidFill>
                    <a:srgbClr val="4597CE"/>
                  </a:solidFill>
                  <a:latin typeface="Comic Sans MS" panose="030F0702030302020204" pitchFamily="66" charset="0"/>
                </a:rPr>
                <a:t>ren't. They're 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swimming in the pool.</a:t>
              </a:r>
            </a:p>
          </p:txBody>
        </p:sp>
      </p:grp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27" y="213835"/>
            <a:ext cx="3429000" cy="2510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3" descr="Back Button Clip Art at Clker.com - vector clip art online, royalty free &amp;  public domai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65478" y="4162879"/>
            <a:ext cx="782567" cy="7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38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 - &amp;quot;1&amp;quot;&quot;/&gt;&lt;property id=&quot;20307&quot; value=&quot;259&quot;/&gt;&lt;/object&gt;&lt;object type=&quot;3&quot; unique_id=&quot;10006&quot;&gt;&lt;property id=&quot;20148&quot; value=&quot;5&quot;/&gt;&lt;property id=&quot;20300&quot; value=&quot;Slide 4 - &amp;quot;  Game time&amp;quot;&quot;/&gt;&lt;property id=&quot;20307&quot; value=&quot;282&quot;/&gt;&lt;/object&gt;&lt;object type=&quot;3&quot; unique_id=&quot;10007&quot;&gt;&lt;property id=&quot;20148&quot; value=&quot;5&quot;/&gt;&lt;property id=&quot;20300&quot; value=&quot;Slide 5 - &amp;quot;2&amp;quot;&quot;/&gt;&lt;property id=&quot;20307&quot; value=&quot;283&quot;/&gt;&lt;/object&gt;&lt;object type=&quot;3&quot; unique_id=&quot;10008&quot;&gt;&lt;property id=&quot;20148&quot; value=&quot;5&quot;/&gt;&lt;property id=&quot;20300&quot; value=&quot;Slide 6&quot;/&gt;&lt;property id=&quot;20307&quot; value=&quot;281&quot;/&gt;&lt;/object&gt;&lt;object type=&quot;3&quot; unique_id=&quot;10009&quot;&gt;&lt;property id=&quot;20148&quot; value=&quot;5&quot;/&gt;&lt;property id=&quot;20300&quot; value=&quot;Slide 7&quot;/&gt;&lt;property id=&quot;20307&quot; value=&quot;285&quot;/&gt;&lt;/object&gt;&lt;object type=&quot;3&quot; unique_id=&quot;10010&quot;&gt;&lt;property id=&quot;20148&quot; value=&quot;5&quot;/&gt;&lt;property id=&quot;20300&quot; value=&quot;Slide 8&quot;/&gt;&lt;property id=&quot;20307&quot; value=&quot;294&quot;/&gt;&lt;/object&gt;&lt;object type=&quot;3&quot; unique_id=&quot;10011&quot;&gt;&lt;property id=&quot;20148&quot; value=&quot;5&quot;/&gt;&lt;property id=&quot;20300&quot; value=&quot;Slide 9&quot;/&gt;&lt;property id=&quot;20307&quot; value=&quot;286&quot;/&gt;&lt;/object&gt;&lt;object type=&quot;3&quot; unique_id=&quot;10012&quot;&gt;&lt;property id=&quot;20148&quot; value=&quot;5&quot;/&gt;&lt;property id=&quot;20300&quot; value=&quot;Slide 10&quot;/&gt;&lt;property id=&quot;20307&quot; value=&quot;289&quot;/&gt;&lt;/object&gt;&lt;object type=&quot;3&quot; unique_id=&quot;10013&quot;&gt;&lt;property id=&quot;20148&quot; value=&quot;5&quot;/&gt;&lt;property id=&quot;20300&quot; value=&quot;Slide 11&quot;/&gt;&lt;property id=&quot;20307&quot; value=&quot;291&quot;/&gt;&lt;/object&gt;&lt;object type=&quot;3&quot; unique_id=&quot;10014&quot;&gt;&lt;property id=&quot;20148&quot; value=&quot;5&quot;/&gt;&lt;property id=&quot;20300&quot; value=&quot;Slide 12&quot;/&gt;&lt;property id=&quot;20307&quot; value=&quot;290&quot;/&gt;&lt;/object&gt;&lt;object type=&quot;3&quot; unique_id=&quot;10015&quot;&gt;&lt;property id=&quot;20148&quot; value=&quot;5&quot;/&gt;&lt;property id=&quot;20300&quot; value=&quot;Slide 13&quot;/&gt;&lt;property id=&quot;20307&quot; value=&quot;288&quot;/&gt;&lt;/object&gt;&lt;object type=&quot;3&quot; unique_id=&quot;10016&quot;&gt;&lt;property id=&quot;20148&quot; value=&quot;5&quot;/&gt;&lt;property id=&quot;20300&quot; value=&quot;Slide 14 - &amp;quot;3&amp;quot;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93&quot;/&gt;&lt;/object&gt;&lt;object type=&quot;3&quot; unique_id=&quot;10018&quot;&gt;&lt;property id=&quot;20148&quot; value=&quot;5&quot;/&gt;&lt;property id=&quot;20300&quot; value=&quot;Slide 16&quot;/&gt;&lt;property id=&quot;20307&quot; value=&quot;287&quot;/&gt;&lt;/object&gt;&lt;object type=&quot;3&quot; unique_id=&quot;10019&quot;&gt;&lt;property id=&quot;20148&quot; value=&quot;5&quot;/&gt;&lt;property id=&quot;20300&quot; value=&quot;Slide 17 - &amp;quot;4&amp;quot;&quot;/&gt;&lt;property id=&quot;20307&quot; value=&quot;277&quot;/&gt;&lt;/object&gt;&lt;object type=&quot;3&quot; unique_id=&quot;10020&quot;&gt;&lt;property id=&quot;20148&quot; value=&quot;5&quot;/&gt;&lt;property id=&quot;20300&quot; value=&quot;Slide 18&quot;/&gt;&lt;property id=&quot;20307&quot; value=&quot;295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80&quot;/&gt;&lt;/object&gt;&lt;object type=&quot;3&quot; unique_id=&quot;14173&quot;&gt;&lt;property id=&quot;20148&quot; value=&quot;5&quot;/&gt;&lt;property id=&quot;20300&quot; value=&quot;Slide 1&quot;/&gt;&lt;property id=&quot;20307&quot; value=&quot;296&quot;/&gt;&lt;/object&gt;&lt;/object&gt;&lt;object type=&quot;8&quot; unique_id=&quot;1004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834</Words>
  <Application>Microsoft Office PowerPoint</Application>
  <PresentationFormat>On-screen Show (16:9)</PresentationFormat>
  <Paragraphs>100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Catamaran</vt:lpstr>
      <vt:lpstr>Changa One</vt:lpstr>
      <vt:lpstr>Comic Sans MS</vt:lpstr>
      <vt:lpstr>Montserrat</vt:lpstr>
      <vt:lpstr>Roboto</vt:lpstr>
      <vt:lpstr>It's Springtime! MK Plan by Slidesgo</vt:lpstr>
      <vt:lpstr>PowerPoint Presentation</vt:lpstr>
      <vt:lpstr>1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PowerPoint Presentation</vt:lpstr>
      <vt:lpstr>4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48</cp:revision>
  <dcterms:created xsi:type="dcterms:W3CDTF">2023-03-19T00:41:11Z</dcterms:created>
  <dcterms:modified xsi:type="dcterms:W3CDTF">2025-12-15T05:23:14Z</dcterms:modified>
</cp:coreProperties>
</file>