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0" r:id="rId21"/>
    <p:sldId id="278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mbria Bold" panose="02040803050406030204" pitchFamily="18" charset="0"/>
      <p:regular r:id="rId31"/>
      <p:bold r:id="rId32"/>
    </p:embeddedFont>
    <p:embeddedFont>
      <p:font typeface="#9Slide07 HoneyCream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B17"/>
    <a:srgbClr val="2A5E3B"/>
    <a:srgbClr val="DCE34A"/>
    <a:srgbClr val="3092B9"/>
    <a:srgbClr val="FFA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83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image" Target="../media/image8.sv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5" Type="http://schemas.openxmlformats.org/officeDocument/2006/relationships/image" Target="../media/image19.svg"/><Relationship Id="rId10" Type="http://schemas.openxmlformats.org/officeDocument/2006/relationships/image" Target="../media/image15.sv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e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7.svg"/><Relationship Id="rId5" Type="http://schemas.openxmlformats.org/officeDocument/2006/relationships/image" Target="../media/image2.sv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2.sv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5.png"/><Relationship Id="rId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48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2.svg"/><Relationship Id="rId5" Type="http://schemas.openxmlformats.org/officeDocument/2006/relationships/image" Target="../media/image21.sv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5" Type="http://schemas.openxmlformats.org/officeDocument/2006/relationships/image" Target="../media/image19.svg"/><Relationship Id="rId10" Type="http://schemas.openxmlformats.org/officeDocument/2006/relationships/image" Target="../media/image15.sv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4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715726" y="4996174"/>
            <a:ext cx="5233489" cy="5069942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80198" y="9198357"/>
            <a:ext cx="8160467" cy="693640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87120" y="8323245"/>
            <a:ext cx="3388610" cy="1996456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15021" y="5266632"/>
            <a:ext cx="2186738" cy="2275794"/>
          </a:xfrm>
          <a:custGeom>
            <a:avLst/>
            <a:gdLst/>
            <a:ahLst/>
            <a:cxnLst/>
            <a:rect l="l" t="t" r="r" b="b"/>
            <a:pathLst>
              <a:path w="2307605" h="2458168">
                <a:moveTo>
                  <a:pt x="0" y="0"/>
                </a:moveTo>
                <a:lnTo>
                  <a:pt x="2307605" y="0"/>
                </a:lnTo>
                <a:lnTo>
                  <a:pt x="2307605" y="2458167"/>
                </a:lnTo>
                <a:lnTo>
                  <a:pt x="0" y="24581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13561904" y="4900087"/>
            <a:ext cx="3838408" cy="4957994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4" y="228855"/>
            <a:ext cx="2316681" cy="2316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5621" y="2247900"/>
            <a:ext cx="12717358" cy="36944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20355" y="952500"/>
            <a:ext cx="15067961" cy="2153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338985"/>
            <a:ext cx="4871126" cy="3456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57101" y="7598327"/>
            <a:ext cx="6480610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85800" y="27813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5022484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75057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6"/>
          <p:cNvSpPr/>
          <p:nvPr/>
        </p:nvSpPr>
        <p:spPr>
          <a:xfrm>
            <a:off x="527945" y="474369"/>
            <a:ext cx="5377555" cy="1958087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68" t="-3540" r="-191857" b="-231768"/>
            </a:stretch>
          </a:blipFill>
        </p:spPr>
      </p:sp>
      <p:sp>
        <p:nvSpPr>
          <p:cNvPr id="13" name="Freeform 6"/>
          <p:cNvSpPr/>
          <p:nvPr/>
        </p:nvSpPr>
        <p:spPr>
          <a:xfrm>
            <a:off x="11876291" y="414622"/>
            <a:ext cx="4659109" cy="215643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6861" t="-3215" r="-1349" b="-201253"/>
            </a:stretch>
          </a:blipFill>
        </p:spPr>
      </p:sp>
      <p:sp>
        <p:nvSpPr>
          <p:cNvPr id="14" name="Freeform 6"/>
          <p:cNvSpPr/>
          <p:nvPr/>
        </p:nvSpPr>
        <p:spPr>
          <a:xfrm>
            <a:off x="6260545" y="414622"/>
            <a:ext cx="5486400" cy="2359269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99161" t="-2938" r="-88052" b="-175352"/>
            </a:stretch>
          </a:blipFill>
        </p:spPr>
      </p:sp>
      <p:sp>
        <p:nvSpPr>
          <p:cNvPr id="15" name="Freeform 6"/>
          <p:cNvSpPr/>
          <p:nvPr/>
        </p:nvSpPr>
        <p:spPr>
          <a:xfrm>
            <a:off x="2209800" y="2781300"/>
            <a:ext cx="5638801" cy="2286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4088" t="-93686" r="-155362" b="-93526"/>
            </a:stretch>
          </a:blipFill>
        </p:spPr>
      </p:sp>
      <p:sp>
        <p:nvSpPr>
          <p:cNvPr id="16" name="Freeform 6"/>
          <p:cNvSpPr/>
          <p:nvPr/>
        </p:nvSpPr>
        <p:spPr>
          <a:xfrm>
            <a:off x="10644945" y="2938580"/>
            <a:ext cx="5257800" cy="19812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85462" t="-120955" r="-14238" b="-110440"/>
            </a:stretch>
          </a:blipFill>
        </p:spPr>
      </p:sp>
      <p:sp>
        <p:nvSpPr>
          <p:cNvPr id="17" name="Freeform 6"/>
          <p:cNvSpPr/>
          <p:nvPr/>
        </p:nvSpPr>
        <p:spPr>
          <a:xfrm>
            <a:off x="311136" y="5273171"/>
            <a:ext cx="5105399" cy="21133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230" t="-205058" r="-207416" b="-5616"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5813859" y="5311271"/>
            <a:ext cx="4724400" cy="20371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08704" t="-216470" r="-124833" b="-5826"/>
            </a:stretch>
          </a:blipFill>
        </p:spPr>
      </p:sp>
      <p:sp>
        <p:nvSpPr>
          <p:cNvPr id="19" name="Freeform 6"/>
          <p:cNvSpPr/>
          <p:nvPr/>
        </p:nvSpPr>
        <p:spPr>
          <a:xfrm>
            <a:off x="10972800" y="5338349"/>
            <a:ext cx="5562600" cy="1905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75885" t="-231487" r="-7393" b="-13167"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042757" y="6007716"/>
            <a:ext cx="4062235" cy="4215030"/>
          </a:xfrm>
          <a:custGeom>
            <a:avLst/>
            <a:gdLst/>
            <a:ahLst/>
            <a:cxnLst/>
            <a:rect l="l" t="t" r="r" b="b"/>
            <a:pathLst>
              <a:path w="4062235" h="4215030">
                <a:moveTo>
                  <a:pt x="0" y="0"/>
                </a:moveTo>
                <a:lnTo>
                  <a:pt x="4062235" y="0"/>
                </a:lnTo>
                <a:lnTo>
                  <a:pt x="4062235" y="4215031"/>
                </a:lnTo>
                <a:lnTo>
                  <a:pt x="0" y="4215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8"/>
          <p:cNvSpPr txBox="1"/>
          <p:nvPr/>
        </p:nvSpPr>
        <p:spPr>
          <a:xfrm>
            <a:off x="685800" y="6463676"/>
            <a:ext cx="12316348" cy="3575447"/>
          </a:xfrm>
          <a:prstGeom prst="wedgeRoundRectCallout">
            <a:avLst>
              <a:gd name="adj1" fmla="val 60391"/>
              <a:gd name="adj2" fmla="val -26820"/>
              <a:gd name="adj3" fmla="val 16667"/>
            </a:avLst>
          </a:prstGeom>
          <a:solidFill>
            <a:srgbClr val="DCE34A"/>
          </a:solidFill>
          <a:ln>
            <a:solidFill>
              <a:srgbClr val="2A5E3B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vận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dụng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 smtClean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6000" dirty="0" smtClean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6000" dirty="0" smtClean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để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tìm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kết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nhau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vậy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7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85800" y="27813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5022484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75057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6"/>
          <p:cNvSpPr/>
          <p:nvPr/>
        </p:nvSpPr>
        <p:spPr>
          <a:xfrm>
            <a:off x="527945" y="474369"/>
            <a:ext cx="5377555" cy="1958087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68" t="-3540" r="-191857" b="-231768"/>
            </a:stretch>
          </a:blipFill>
        </p:spPr>
      </p:sp>
      <p:sp>
        <p:nvSpPr>
          <p:cNvPr id="13" name="Freeform 6"/>
          <p:cNvSpPr/>
          <p:nvPr/>
        </p:nvSpPr>
        <p:spPr>
          <a:xfrm>
            <a:off x="907010" y="2634378"/>
            <a:ext cx="4659109" cy="215643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6861" t="-3215" r="-1349" b="-201253"/>
            </a:stretch>
          </a:blipFill>
        </p:spPr>
      </p:sp>
      <p:sp>
        <p:nvSpPr>
          <p:cNvPr id="14" name="Freeform 6"/>
          <p:cNvSpPr/>
          <p:nvPr/>
        </p:nvSpPr>
        <p:spPr>
          <a:xfrm>
            <a:off x="4267200" y="7519122"/>
            <a:ext cx="5486400" cy="2359269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99161" t="-2938" r="-88052" b="-175352"/>
            </a:stretch>
          </a:blipFill>
        </p:spPr>
      </p:sp>
      <p:sp>
        <p:nvSpPr>
          <p:cNvPr id="15" name="Freeform 6"/>
          <p:cNvSpPr/>
          <p:nvPr/>
        </p:nvSpPr>
        <p:spPr>
          <a:xfrm>
            <a:off x="11315700" y="5129287"/>
            <a:ext cx="5638801" cy="2286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4088" t="-93686" r="-155362" b="-93526"/>
            </a:stretch>
          </a:blipFill>
        </p:spPr>
      </p:sp>
      <p:sp>
        <p:nvSpPr>
          <p:cNvPr id="16" name="Freeform 6"/>
          <p:cNvSpPr/>
          <p:nvPr/>
        </p:nvSpPr>
        <p:spPr>
          <a:xfrm>
            <a:off x="6515100" y="2889551"/>
            <a:ext cx="5257800" cy="19812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85462" t="-120955" r="-14238" b="-110440"/>
            </a:stretch>
          </a:blipFill>
        </p:spPr>
      </p:sp>
      <p:sp>
        <p:nvSpPr>
          <p:cNvPr id="17" name="Freeform 6"/>
          <p:cNvSpPr/>
          <p:nvPr/>
        </p:nvSpPr>
        <p:spPr>
          <a:xfrm>
            <a:off x="311136" y="5273171"/>
            <a:ext cx="5105399" cy="21133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230" t="-205058" r="-207416" b="-5616"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6591300" y="597228"/>
            <a:ext cx="4724400" cy="20371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08704" t="-216470" r="-124833" b="-5826"/>
            </a:stretch>
          </a:blipFill>
        </p:spPr>
      </p:sp>
      <p:sp>
        <p:nvSpPr>
          <p:cNvPr id="19" name="Freeform 6"/>
          <p:cNvSpPr/>
          <p:nvPr/>
        </p:nvSpPr>
        <p:spPr>
          <a:xfrm>
            <a:off x="10577144" y="7881134"/>
            <a:ext cx="5562600" cy="1905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75885" t="-231487" r="-7393" b="-13167"/>
            </a:stretch>
          </a:blipFill>
        </p:spPr>
      </p:sp>
      <p:sp>
        <p:nvSpPr>
          <p:cNvPr id="24" name="TextBox 8"/>
          <p:cNvSpPr txBox="1"/>
          <p:nvPr/>
        </p:nvSpPr>
        <p:spPr>
          <a:xfrm>
            <a:off x="12842846" y="2104191"/>
            <a:ext cx="3235230" cy="1354217"/>
          </a:xfrm>
          <a:prstGeom prst="rect">
            <a:avLst/>
          </a:prstGeom>
          <a:solidFill>
            <a:srgbClr val="FFAC0A"/>
          </a:solidFill>
          <a:ln>
            <a:solidFill>
              <a:srgbClr val="2A5E3B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4400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4400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giao</a:t>
            </a:r>
            <a:r>
              <a:rPr lang="en-US" sz="4400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hoán</a:t>
            </a:r>
            <a:endParaRPr lang="en-US" sz="4400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6816470" y="5481086"/>
            <a:ext cx="3235230" cy="1354217"/>
          </a:xfrm>
          <a:prstGeom prst="rect">
            <a:avLst/>
          </a:prstGeom>
          <a:solidFill>
            <a:srgbClr val="FFAC0A"/>
          </a:solidFill>
          <a:ln>
            <a:solidFill>
              <a:srgbClr val="2A5E3B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4400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4400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phân</a:t>
            </a:r>
            <a:r>
              <a:rPr lang="en-US" sz="4400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phối</a:t>
            </a:r>
            <a:endParaRPr lang="en-US" sz="4400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788324" y="8008034"/>
            <a:ext cx="3235230" cy="1354217"/>
          </a:xfrm>
          <a:prstGeom prst="rect">
            <a:avLst/>
          </a:prstGeom>
          <a:solidFill>
            <a:srgbClr val="FFAC0A"/>
          </a:solidFill>
          <a:ln>
            <a:solidFill>
              <a:srgbClr val="2A5E3B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4400" b="1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4400" b="1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kết</a:t>
            </a:r>
            <a:r>
              <a:rPr lang="en-US" sz="4400" b="1" dirty="0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hợp</a:t>
            </a:r>
            <a:endParaRPr lang="en-US" sz="4400" b="1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  <p:extLst>
      <p:ext uri="{BB962C8B-B14F-4D97-AF65-F5344CB8AC3E}">
        <p14:creationId xmlns:p14="http://schemas.microsoft.com/office/powerpoint/2010/main" val="13960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1501" y="1424930"/>
            <a:ext cx="5435310" cy="7437140"/>
          </a:xfrm>
          <a:custGeom>
            <a:avLst/>
            <a:gdLst/>
            <a:ahLst/>
            <a:cxnLst/>
            <a:rect l="l" t="t" r="r" b="b"/>
            <a:pathLst>
              <a:path w="5435310" h="7437140">
                <a:moveTo>
                  <a:pt x="0" y="0"/>
                </a:moveTo>
                <a:lnTo>
                  <a:pt x="5435310" y="0"/>
                </a:lnTo>
                <a:lnTo>
                  <a:pt x="5435310" y="7437140"/>
                </a:lnTo>
                <a:lnTo>
                  <a:pt x="0" y="743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64665" y="1015003"/>
            <a:ext cx="11276580" cy="270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5"/>
              </a:lnSpc>
            </a:pP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phát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dấu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chân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thứ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hai</a:t>
            </a:r>
            <a:endParaRPr lang="en-US" sz="7725" dirty="0">
              <a:solidFill>
                <a:srgbClr val="009142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894640" y="4351180"/>
            <a:ext cx="5134627" cy="4242485"/>
          </a:xfrm>
          <a:custGeom>
            <a:avLst/>
            <a:gdLst/>
            <a:ahLst/>
            <a:cxnLst/>
            <a:rect l="l" t="t" r="r" b="b"/>
            <a:pathLst>
              <a:path w="5134627" h="4242485">
                <a:moveTo>
                  <a:pt x="0" y="0"/>
                </a:moveTo>
                <a:lnTo>
                  <a:pt x="5134627" y="0"/>
                </a:lnTo>
                <a:lnTo>
                  <a:pt x="5134627" y="4242485"/>
                </a:lnTo>
                <a:lnTo>
                  <a:pt x="0" y="424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90520" y="904572"/>
            <a:ext cx="4611642" cy="4467528"/>
          </a:xfrm>
          <a:custGeom>
            <a:avLst/>
            <a:gdLst/>
            <a:ahLst/>
            <a:cxnLst/>
            <a:rect l="l" t="t" r="r" b="b"/>
            <a:pathLst>
              <a:path w="4611642" h="4467528">
                <a:moveTo>
                  <a:pt x="4611642" y="0"/>
                </a:moveTo>
                <a:lnTo>
                  <a:pt x="0" y="0"/>
                </a:lnTo>
                <a:lnTo>
                  <a:pt x="0" y="4467528"/>
                </a:lnTo>
                <a:lnTo>
                  <a:pt x="4611642" y="4467528"/>
                </a:lnTo>
                <a:lnTo>
                  <a:pt x="46116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3877" y="3729713"/>
            <a:ext cx="2399639" cy="1413787"/>
          </a:xfrm>
          <a:custGeom>
            <a:avLst/>
            <a:gdLst/>
            <a:ahLst/>
            <a:cxnLst/>
            <a:rect l="l" t="t" r="r" b="b"/>
            <a:pathLst>
              <a:path w="2399639" h="1413787">
                <a:moveTo>
                  <a:pt x="0" y="0"/>
                </a:moveTo>
                <a:lnTo>
                  <a:pt x="2399639" y="0"/>
                </a:lnTo>
                <a:lnTo>
                  <a:pt x="2399639" y="1413787"/>
                </a:lnTo>
                <a:lnTo>
                  <a:pt x="0" y="1413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02162" y="1205783"/>
            <a:ext cx="2014925" cy="3407906"/>
          </a:xfrm>
          <a:custGeom>
            <a:avLst/>
            <a:gdLst/>
            <a:ahLst/>
            <a:cxnLst/>
            <a:rect l="l" t="t" r="r" b="b"/>
            <a:pathLst>
              <a:path w="2014925" h="3407906">
                <a:moveTo>
                  <a:pt x="0" y="0"/>
                </a:moveTo>
                <a:lnTo>
                  <a:pt x="2014925" y="0"/>
                </a:lnTo>
                <a:lnTo>
                  <a:pt x="2014925" y="3407906"/>
                </a:lnTo>
                <a:lnTo>
                  <a:pt x="0" y="3407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57393" y="1144910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717428" y="2538140"/>
            <a:ext cx="4711301" cy="132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5"/>
              </a:lnSpc>
            </a:pP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Bài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toán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33599" y="5536731"/>
            <a:ext cx="11620500" cy="993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2425" y="6583765"/>
            <a:ext cx="4976755" cy="993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9874568" y="6583765"/>
            <a:ext cx="7392407" cy="993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782189" y="7674122"/>
            <a:ext cx="16210411" cy="993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782188" y="8756930"/>
            <a:ext cx="11486011" cy="993381"/>
          </a:xfrm>
          <a:prstGeom prst="roundRect">
            <a:avLst/>
          </a:prstGeom>
          <a:solidFill>
            <a:srgbClr val="FFFF00"/>
          </a:solidFill>
          <a:ln>
            <a:solidFill>
              <a:srgbClr val="B3BB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923499" y="5577272"/>
            <a:ext cx="16230600" cy="423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600" dirty="0" smtClean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     Mai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mua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hai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hết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18 000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đó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cua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hơn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mực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4 000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mỗi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Mai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mua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0134600" y="596012"/>
            <a:ext cx="3266586" cy="1780872"/>
          </a:xfrm>
          <a:prstGeom prst="wedgeRoundRectCallout">
            <a:avLst>
              <a:gd name="adj1" fmla="val 70892"/>
              <a:gd name="adj2" fmla="val 33816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0600" y="2450287"/>
            <a:ext cx="166878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</a:t>
            </a:r>
            <a:r>
              <a:rPr lang="en-US" sz="6000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cua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  <a:p>
            <a:pPr>
              <a:lnSpc>
                <a:spcPts val="8400"/>
              </a:lnSpc>
            </a:pP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(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18 000 + 4 000) : 2 = 11 000 (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)</a:t>
            </a:r>
          </a:p>
          <a:p>
            <a:pPr>
              <a:lnSpc>
                <a:spcPts val="8400"/>
              </a:lnSpc>
            </a:pP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</a:t>
            </a:r>
            <a:r>
              <a:rPr lang="en-US" sz="6000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mực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  <a:p>
            <a:pPr>
              <a:lnSpc>
                <a:spcPts val="8400"/>
              </a:lnSpc>
            </a:pP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11 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000 – 4 000 = 7 000 (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)</a:t>
            </a:r>
          </a:p>
          <a:p>
            <a:pPr>
              <a:lnSpc>
                <a:spcPts val="8400"/>
              </a:lnSpc>
            </a:pP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	</a:t>
            </a:r>
            <a:r>
              <a:rPr lang="en-US" sz="6000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Đáp</a:t>
            </a: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cua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 11 000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;</a:t>
            </a:r>
          </a:p>
          <a:p>
            <a:pPr>
              <a:lnSpc>
                <a:spcPts val="8400"/>
              </a:lnSpc>
            </a:pP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				</a:t>
            </a:r>
            <a:r>
              <a:rPr lang="en-US" sz="6000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mực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 7 000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endParaRPr lang="en-US" sz="6000" dirty="0">
              <a:solidFill>
                <a:srgbClr val="009142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62807" y="1159106"/>
            <a:ext cx="356238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Bài</a:t>
            </a:r>
            <a:r>
              <a:rPr lang="en-US" sz="6000" u="sng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u="sng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giải</a:t>
            </a:r>
            <a:r>
              <a:rPr lang="en-US" sz="6000" u="sng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02900" y="1548754"/>
            <a:ext cx="11276580" cy="270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5"/>
              </a:lnSpc>
            </a:pP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phát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dấu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chân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thứ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679700" y="1398575"/>
            <a:ext cx="4123200" cy="6973699"/>
          </a:xfrm>
          <a:custGeom>
            <a:avLst/>
            <a:gdLst/>
            <a:ahLst/>
            <a:cxnLst/>
            <a:rect l="l" t="t" r="r" b="b"/>
            <a:pathLst>
              <a:path w="4123200" h="6973699">
                <a:moveTo>
                  <a:pt x="0" y="0"/>
                </a:moveTo>
                <a:lnTo>
                  <a:pt x="4123200" y="0"/>
                </a:lnTo>
                <a:lnTo>
                  <a:pt x="4123200" y="6973699"/>
                </a:lnTo>
                <a:lnTo>
                  <a:pt x="0" y="6973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08949" y="4339671"/>
            <a:ext cx="5099436" cy="4710604"/>
          </a:xfrm>
          <a:custGeom>
            <a:avLst/>
            <a:gdLst/>
            <a:ahLst/>
            <a:cxnLst/>
            <a:rect l="l" t="t" r="r" b="b"/>
            <a:pathLst>
              <a:path w="5099436" h="4710604">
                <a:moveTo>
                  <a:pt x="0" y="0"/>
                </a:moveTo>
                <a:lnTo>
                  <a:pt x="5099435" y="0"/>
                </a:lnTo>
                <a:lnTo>
                  <a:pt x="5099435" y="4710603"/>
                </a:lnTo>
                <a:lnTo>
                  <a:pt x="0" y="4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37779" y="5854160"/>
            <a:ext cx="4611642" cy="4467528"/>
            <a:chOff x="613877" y="904572"/>
            <a:chExt cx="4611642" cy="4467528"/>
          </a:xfrm>
        </p:grpSpPr>
        <p:sp>
          <p:nvSpPr>
            <p:cNvPr id="6" name="Freeform 6"/>
            <p:cNvSpPr/>
            <p:nvPr/>
          </p:nvSpPr>
          <p:spPr>
            <a:xfrm flipH="1">
              <a:off x="613877" y="9045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7156806" y="3563003"/>
            <a:ext cx="9415628" cy="6348564"/>
          </a:xfrm>
          <a:custGeom>
            <a:avLst/>
            <a:gdLst/>
            <a:ahLst/>
            <a:cxnLst/>
            <a:rect l="l" t="t" r="r" b="b"/>
            <a:pathLst>
              <a:path w="9415628" h="6348564">
                <a:moveTo>
                  <a:pt x="0" y="0"/>
                </a:moveTo>
                <a:lnTo>
                  <a:pt x="9415628" y="0"/>
                </a:lnTo>
                <a:lnTo>
                  <a:pt x="9415628" y="6348564"/>
                </a:lnTo>
                <a:lnTo>
                  <a:pt x="0" y="634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68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62923" y="723900"/>
            <a:ext cx="2642157" cy="3990672"/>
          </a:xfrm>
          <a:custGeom>
            <a:avLst/>
            <a:gdLst/>
            <a:ahLst/>
            <a:cxnLst/>
            <a:rect l="l" t="t" r="r" b="b"/>
            <a:pathLst>
              <a:path w="2642157" h="3990672">
                <a:moveTo>
                  <a:pt x="0" y="0"/>
                </a:moveTo>
                <a:lnTo>
                  <a:pt x="2642157" y="0"/>
                </a:lnTo>
                <a:lnTo>
                  <a:pt x="2642157" y="3990672"/>
                </a:lnTo>
                <a:lnTo>
                  <a:pt x="0" y="3990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373194" y="876953"/>
            <a:ext cx="9290105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9"/>
              </a:lnSpc>
            </a:pP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tổng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tất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cả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bên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cách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thuận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tiện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27449" y="2751649"/>
            <a:ext cx="5675630" cy="2819400"/>
          </a:xfrm>
          <a:prstGeom prst="wedgeRoundRectCallout">
            <a:avLst>
              <a:gd name="adj1" fmla="val 1066"/>
              <a:gd name="adj2" fmla="val 67824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8289" y="2144282"/>
            <a:ext cx="4487045" cy="3743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852" y="3770434"/>
            <a:ext cx="16762295" cy="57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400 + 500 + 300 + 600 + 280 + 510 + 100 + 500 + 490 + 900 + 720 + 700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= (400 + 600) + (500 + 500) + (300 + 700) + (280 + 720) + (510 + 490) + (100 + 900)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= 1 000 + 1 000 + 1 000 + 1 000 + 1 000 + 1 000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= 6 000</a:t>
            </a:r>
          </a:p>
        </p:txBody>
      </p:sp>
      <p:sp>
        <p:nvSpPr>
          <p:cNvPr id="7" name="Freeform 7"/>
          <p:cNvSpPr/>
          <p:nvPr/>
        </p:nvSpPr>
        <p:spPr>
          <a:xfrm>
            <a:off x="11389000" y="908696"/>
            <a:ext cx="4399669" cy="2966513"/>
          </a:xfrm>
          <a:custGeom>
            <a:avLst/>
            <a:gdLst/>
            <a:ahLst/>
            <a:cxnLst/>
            <a:rect l="l" t="t" r="r" b="b"/>
            <a:pathLst>
              <a:path w="4399669" h="2966513">
                <a:moveTo>
                  <a:pt x="0" y="0"/>
                </a:moveTo>
                <a:lnTo>
                  <a:pt x="4399670" y="0"/>
                </a:lnTo>
                <a:lnTo>
                  <a:pt x="4399670" y="2966513"/>
                </a:lnTo>
                <a:lnTo>
                  <a:pt x="0" y="296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68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0701" y="1381630"/>
            <a:ext cx="11287677" cy="195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tổng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tất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cả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bên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cách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thuận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tiện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5456578" y="1101122"/>
            <a:ext cx="2621535" cy="2779013"/>
          </a:xfrm>
          <a:custGeom>
            <a:avLst/>
            <a:gdLst/>
            <a:ahLst/>
            <a:cxnLst/>
            <a:rect l="l" t="t" r="r" b="b"/>
            <a:pathLst>
              <a:path w="2621535" h="2779013">
                <a:moveTo>
                  <a:pt x="0" y="0"/>
                </a:moveTo>
                <a:lnTo>
                  <a:pt x="2621535" y="0"/>
                </a:lnTo>
                <a:lnTo>
                  <a:pt x="2621535" y="2779013"/>
                </a:lnTo>
                <a:lnTo>
                  <a:pt x="0" y="2779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06361" y="1292409"/>
            <a:ext cx="10782638" cy="249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2"/>
              </a:lnSpc>
            </a:pP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phát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dấu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chân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cuối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cùng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!   </a:t>
            </a:r>
          </a:p>
        </p:txBody>
      </p:sp>
      <p:sp>
        <p:nvSpPr>
          <p:cNvPr id="7" name="Freeform 7"/>
          <p:cNvSpPr/>
          <p:nvPr/>
        </p:nvSpPr>
        <p:spPr>
          <a:xfrm>
            <a:off x="1430997" y="1028700"/>
            <a:ext cx="5157216" cy="7789376"/>
          </a:xfrm>
          <a:custGeom>
            <a:avLst/>
            <a:gdLst/>
            <a:ahLst/>
            <a:cxnLst/>
            <a:rect l="l" t="t" r="r" b="b"/>
            <a:pathLst>
              <a:path w="5157216" h="7789376">
                <a:moveTo>
                  <a:pt x="0" y="0"/>
                </a:moveTo>
                <a:lnTo>
                  <a:pt x="5157216" y="0"/>
                </a:lnTo>
                <a:lnTo>
                  <a:pt x="5157216" y="7789376"/>
                </a:lnTo>
                <a:lnTo>
                  <a:pt x="0" y="7789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31838" y="4488109"/>
            <a:ext cx="5778345" cy="4329967"/>
          </a:xfrm>
          <a:custGeom>
            <a:avLst/>
            <a:gdLst/>
            <a:ahLst/>
            <a:cxnLst/>
            <a:rect l="l" t="t" r="r" b="b"/>
            <a:pathLst>
              <a:path w="5778345" h="4329967">
                <a:moveTo>
                  <a:pt x="0" y="0"/>
                </a:moveTo>
                <a:lnTo>
                  <a:pt x="5778345" y="0"/>
                </a:lnTo>
                <a:lnTo>
                  <a:pt x="5778345" y="4329967"/>
                </a:lnTo>
                <a:lnTo>
                  <a:pt x="0" y="43299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5" r="-6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3031" y="2252377"/>
            <a:ext cx="4325121" cy="5815288"/>
          </a:xfrm>
          <a:custGeom>
            <a:avLst/>
            <a:gdLst/>
            <a:ahLst/>
            <a:cxnLst/>
            <a:rect l="l" t="t" r="r" b="b"/>
            <a:pathLst>
              <a:path w="4325121" h="5815288">
                <a:moveTo>
                  <a:pt x="0" y="0"/>
                </a:moveTo>
                <a:lnTo>
                  <a:pt x="4325120" y="0"/>
                </a:lnTo>
                <a:lnTo>
                  <a:pt x="4325120" y="5815288"/>
                </a:lnTo>
                <a:lnTo>
                  <a:pt x="0" y="5815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30561" y="2252377"/>
            <a:ext cx="6896116" cy="7230528"/>
          </a:xfrm>
          <a:custGeom>
            <a:avLst/>
            <a:gdLst/>
            <a:ahLst/>
            <a:cxnLst/>
            <a:rect l="l" t="t" r="r" b="b"/>
            <a:pathLst>
              <a:path w="6896116" h="7230528">
                <a:moveTo>
                  <a:pt x="0" y="0"/>
                </a:moveTo>
                <a:lnTo>
                  <a:pt x="6896116" y="0"/>
                </a:lnTo>
                <a:lnTo>
                  <a:pt x="6896116" y="7230527"/>
                </a:lnTo>
                <a:lnTo>
                  <a:pt x="0" y="7230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8212">
            <a:off x="6209923" y="6437894"/>
            <a:ext cx="7591763" cy="3226499"/>
          </a:xfrm>
          <a:custGeom>
            <a:avLst/>
            <a:gdLst/>
            <a:ahLst/>
            <a:cxnLst/>
            <a:rect l="l" t="t" r="r" b="b"/>
            <a:pathLst>
              <a:path w="7591763" h="3226499">
                <a:moveTo>
                  <a:pt x="0" y="0"/>
                </a:moveTo>
                <a:lnTo>
                  <a:pt x="7591763" y="0"/>
                </a:lnTo>
                <a:lnTo>
                  <a:pt x="7591763" y="3226499"/>
                </a:lnTo>
                <a:lnTo>
                  <a:pt x="0" y="32264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198979" y="3447328"/>
            <a:ext cx="4584572" cy="4996808"/>
          </a:xfrm>
          <a:custGeom>
            <a:avLst/>
            <a:gdLst/>
            <a:ahLst/>
            <a:cxnLst/>
            <a:rect l="l" t="t" r="r" b="b"/>
            <a:pathLst>
              <a:path w="4584572" h="4996808">
                <a:moveTo>
                  <a:pt x="4584572" y="0"/>
                </a:moveTo>
                <a:lnTo>
                  <a:pt x="0" y="0"/>
                </a:lnTo>
                <a:lnTo>
                  <a:pt x="0" y="4996808"/>
                </a:lnTo>
                <a:lnTo>
                  <a:pt x="4584572" y="4996808"/>
                </a:lnTo>
                <a:lnTo>
                  <a:pt x="458457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109276" y="5515446"/>
            <a:ext cx="4951000" cy="4486844"/>
          </a:xfrm>
          <a:custGeom>
            <a:avLst/>
            <a:gdLst/>
            <a:ahLst/>
            <a:cxnLst/>
            <a:rect l="l" t="t" r="r" b="b"/>
            <a:pathLst>
              <a:path w="4951000" h="4486844">
                <a:moveTo>
                  <a:pt x="4951000" y="0"/>
                </a:moveTo>
                <a:lnTo>
                  <a:pt x="0" y="0"/>
                </a:lnTo>
                <a:lnTo>
                  <a:pt x="0" y="4486844"/>
                </a:lnTo>
                <a:lnTo>
                  <a:pt x="4951000" y="4486844"/>
                </a:lnTo>
                <a:lnTo>
                  <a:pt x="49510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Rounded Rectangular Callout 8"/>
          <p:cNvSpPr/>
          <p:nvPr/>
        </p:nvSpPr>
        <p:spPr>
          <a:xfrm>
            <a:off x="3433457" y="266700"/>
            <a:ext cx="5212452" cy="1985677"/>
          </a:xfrm>
          <a:prstGeom prst="wedgeRoundRectCallout">
            <a:avLst>
              <a:gd name="adj1" fmla="val 53050"/>
              <a:gd name="adj2" fmla="val 126374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Triceratop</a:t>
            </a:r>
            <a:r>
              <a:rPr lang="en-US" sz="4800" b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! </a:t>
            </a:r>
            <a:r>
              <a:rPr lang="en-US" sz="4800" b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Chúng</a:t>
            </a:r>
            <a:r>
              <a:rPr lang="en-US" sz="4800" b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tớ</a:t>
            </a:r>
            <a:r>
              <a:rPr lang="en-US" sz="4800" b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đây</a:t>
            </a:r>
            <a:r>
              <a:rPr lang="en-US" sz="4800" b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nè</a:t>
            </a:r>
            <a:r>
              <a:rPr lang="en-US" sz="4800" b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!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62800" y="1488193"/>
            <a:ext cx="9993055" cy="2060116"/>
          </a:xfrm>
          <a:prstGeom prst="wedgeRectCallout">
            <a:avLst>
              <a:gd name="adj1" fmla="val -55467"/>
              <a:gd name="adj2" fmla="val 95194"/>
            </a:avLst>
          </a:prstGeom>
          <a:solidFill>
            <a:srgbClr val="DCE34A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Nêu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bước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đặt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cộng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hoặc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trừ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511673" y="3332383"/>
            <a:ext cx="6512252" cy="6308744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74642" y="5372100"/>
            <a:ext cx="9526619" cy="2154436"/>
          </a:xfrm>
          <a:prstGeom prst="wedgeRectCallout">
            <a:avLst>
              <a:gd name="adj1" fmla="val -62682"/>
              <a:gd name="adj2" fmla="val -43490"/>
            </a:avLst>
          </a:prstGeom>
          <a:solidFill>
            <a:srgbClr val="DCE34A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Nêu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một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học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37779" y="5854160"/>
            <a:ext cx="4611642" cy="4467528"/>
            <a:chOff x="613877" y="904572"/>
            <a:chExt cx="4611642" cy="4467528"/>
          </a:xfrm>
        </p:grpSpPr>
        <p:sp>
          <p:nvSpPr>
            <p:cNvPr id="6" name="Freeform 6"/>
            <p:cNvSpPr/>
            <p:nvPr/>
          </p:nvSpPr>
          <p:spPr>
            <a:xfrm flipH="1">
              <a:off x="613877" y="9045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5391">
            <a:off x="295699" y="2267670"/>
            <a:ext cx="6047756" cy="38103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15" y="2182103"/>
            <a:ext cx="10551372" cy="75885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01458" y="597793"/>
            <a:ext cx="11936865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9"/>
              </a:lnSpc>
            </a:pP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Tổng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khối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lượng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loại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rau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mà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cửa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hàng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899" dirty="0" smtClean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……kg</a:t>
            </a:r>
            <a:endParaRPr lang="en-US" sz="5899" dirty="0">
              <a:solidFill>
                <a:srgbClr val="009142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772" y="7868326"/>
            <a:ext cx="10028789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715726" y="4996174"/>
            <a:ext cx="5233489" cy="5069942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80198" y="9198357"/>
            <a:ext cx="8160467" cy="693640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87120" y="8323245"/>
            <a:ext cx="3388610" cy="1996456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13561904" y="4900087"/>
            <a:ext cx="3838408" cy="4957994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4" y="228855"/>
            <a:ext cx="2316681" cy="23166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257800" y="2021055"/>
            <a:ext cx="9426118" cy="3472939"/>
          </a:xfrm>
          <a:prstGeom prst="roundRect">
            <a:avLst/>
          </a:prstGeom>
          <a:solidFill>
            <a:srgbClr val="2A5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10) </a:t>
            </a:r>
            <a:r>
              <a:rPr lang="en-US" sz="4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1354" y="421667"/>
            <a:ext cx="9905705" cy="9166259"/>
            <a:chOff x="0" y="0"/>
            <a:chExt cx="2608910" cy="24141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8910" cy="2414159"/>
            </a:xfrm>
            <a:custGeom>
              <a:avLst/>
              <a:gdLst/>
              <a:ahLst/>
              <a:cxnLst/>
              <a:rect l="l" t="t" r="r" b="b"/>
              <a:pathLst>
                <a:path w="2608910" h="2414159">
                  <a:moveTo>
                    <a:pt x="39860" y="0"/>
                  </a:moveTo>
                  <a:lnTo>
                    <a:pt x="2569051" y="0"/>
                  </a:lnTo>
                  <a:cubicBezTo>
                    <a:pt x="2591064" y="0"/>
                    <a:pt x="2608910" y="17846"/>
                    <a:pt x="2608910" y="39860"/>
                  </a:cubicBezTo>
                  <a:lnTo>
                    <a:pt x="2608910" y="2374299"/>
                  </a:lnTo>
                  <a:cubicBezTo>
                    <a:pt x="2608910" y="2396313"/>
                    <a:pt x="2591064" y="2414159"/>
                    <a:pt x="2569051" y="2414159"/>
                  </a:cubicBezTo>
                  <a:lnTo>
                    <a:pt x="39860" y="2414159"/>
                  </a:lnTo>
                  <a:cubicBezTo>
                    <a:pt x="17846" y="2414159"/>
                    <a:pt x="0" y="2396313"/>
                    <a:pt x="0" y="2374299"/>
                  </a:cubicBezTo>
                  <a:lnTo>
                    <a:pt x="0" y="39860"/>
                  </a:lnTo>
                  <a:cubicBezTo>
                    <a:pt x="0" y="17846"/>
                    <a:pt x="17846" y="0"/>
                    <a:pt x="398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608910" cy="2461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66013" y="5143500"/>
            <a:ext cx="4078835" cy="4791583"/>
          </a:xfrm>
          <a:custGeom>
            <a:avLst/>
            <a:gdLst/>
            <a:ahLst/>
            <a:cxnLst/>
            <a:rect l="l" t="t" r="r" b="b"/>
            <a:pathLst>
              <a:path w="4078835" h="4791583">
                <a:moveTo>
                  <a:pt x="0" y="0"/>
                </a:moveTo>
                <a:lnTo>
                  <a:pt x="4078835" y="0"/>
                </a:lnTo>
                <a:lnTo>
                  <a:pt x="4078835" y="4791583"/>
                </a:lnTo>
                <a:lnTo>
                  <a:pt x="0" y="4791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305300"/>
            <a:ext cx="3800683" cy="5110162"/>
          </a:xfrm>
          <a:custGeom>
            <a:avLst/>
            <a:gdLst/>
            <a:ahLst/>
            <a:cxnLst/>
            <a:rect l="l" t="t" r="r" b="b"/>
            <a:pathLst>
              <a:path w="3800683" h="5110162">
                <a:moveTo>
                  <a:pt x="0" y="0"/>
                </a:moveTo>
                <a:lnTo>
                  <a:pt x="3800683" y="0"/>
                </a:lnTo>
                <a:lnTo>
                  <a:pt x="3800683" y="5110162"/>
                </a:lnTo>
                <a:lnTo>
                  <a:pt x="0" y="5110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23973" y="3314700"/>
            <a:ext cx="9380466" cy="529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lúc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mải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chơi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hủng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long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Triceratop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5000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ý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lạc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mất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người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mình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hãy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giúp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ấy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bè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mình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hoàn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nhiệm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vụ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nhé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942" y="794825"/>
            <a:ext cx="7260965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055165" y="3565440"/>
            <a:ext cx="2326701" cy="2854848"/>
          </a:xfrm>
          <a:custGeom>
            <a:avLst/>
            <a:gdLst/>
            <a:ahLst/>
            <a:cxnLst/>
            <a:rect l="l" t="t" r="r" b="b"/>
            <a:pathLst>
              <a:path w="2326701" h="2854848">
                <a:moveTo>
                  <a:pt x="0" y="0"/>
                </a:moveTo>
                <a:lnTo>
                  <a:pt x="2326701" y="0"/>
                </a:lnTo>
                <a:lnTo>
                  <a:pt x="2326701" y="2854847"/>
                </a:lnTo>
                <a:lnTo>
                  <a:pt x="0" y="28548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88822" y="4532501"/>
            <a:ext cx="9472935" cy="147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2"/>
              </a:lnSpc>
            </a:pP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Đặt</a:t>
            </a:r>
            <a:r>
              <a:rPr lang="en-US" sz="858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858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rồi</a:t>
            </a:r>
            <a:r>
              <a:rPr lang="en-US" sz="858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endParaRPr lang="en-US" sz="8580" dirty="0">
              <a:solidFill>
                <a:srgbClr val="E63B2A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7695" y="6420288"/>
            <a:ext cx="1687261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a) 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7 318 + 3 191   </a:t>
            </a:r>
            <a:r>
              <a:rPr lang="en-US" sz="5799" dirty="0">
                <a:solidFill>
                  <a:srgbClr val="FA643F"/>
                </a:solidFill>
                <a:latin typeface="Cambria Bold"/>
                <a:ea typeface="Cambria Bold"/>
                <a:cs typeface="Cambria Bold"/>
                <a:sym typeface="Cambria Bold"/>
              </a:rPr>
              <a:t>83 500 – 28 150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en-US" sz="5799" dirty="0">
                <a:solidFill>
                  <a:srgbClr val="1E7D9F"/>
                </a:solidFill>
                <a:latin typeface="Cambria Bold"/>
                <a:ea typeface="Cambria Bold"/>
                <a:cs typeface="Cambria Bold"/>
                <a:sym typeface="Cambria Bold"/>
              </a:rPr>
              <a:t>681 + 14 609</a:t>
            </a:r>
          </a:p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b)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799" dirty="0">
                <a:solidFill>
                  <a:srgbClr val="FE9327"/>
                </a:solidFill>
                <a:latin typeface="Cambria Bold"/>
                <a:ea typeface="Cambria Bold"/>
                <a:cs typeface="Cambria Bold"/>
                <a:sym typeface="Cambria Bold"/>
              </a:rPr>
              <a:t>172 × 4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            </a:t>
            </a: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307 × 15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en-US" sz="5799" dirty="0">
                <a:solidFill>
                  <a:srgbClr val="B3BB1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        4 488 : </a:t>
            </a:r>
            <a:r>
              <a:rPr lang="en-US" sz="5799" dirty="0" smtClean="0">
                <a:solidFill>
                  <a:srgbClr val="B3BB17"/>
                </a:solidFill>
                <a:latin typeface="Cambria Bold"/>
                <a:ea typeface="Cambria Bold"/>
                <a:cs typeface="Cambria Bold"/>
                <a:sym typeface="Cambria Bold"/>
              </a:rPr>
              <a:t>34</a:t>
            </a:r>
            <a:endParaRPr lang="en-US" sz="5799" dirty="0">
              <a:solidFill>
                <a:srgbClr val="B3BB1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028700" y="675972"/>
            <a:ext cx="4611642" cy="4467528"/>
          </a:xfrm>
          <a:custGeom>
            <a:avLst/>
            <a:gdLst/>
            <a:ahLst/>
            <a:cxnLst/>
            <a:rect l="l" t="t" r="r" b="b"/>
            <a:pathLst>
              <a:path w="4611642" h="4467528">
                <a:moveTo>
                  <a:pt x="4611642" y="0"/>
                </a:moveTo>
                <a:lnTo>
                  <a:pt x="0" y="0"/>
                </a:lnTo>
                <a:lnTo>
                  <a:pt x="0" y="4467528"/>
                </a:lnTo>
                <a:lnTo>
                  <a:pt x="4611642" y="4467528"/>
                </a:lnTo>
                <a:lnTo>
                  <a:pt x="46116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3877" y="3729713"/>
            <a:ext cx="2399639" cy="1413787"/>
          </a:xfrm>
          <a:custGeom>
            <a:avLst/>
            <a:gdLst/>
            <a:ahLst/>
            <a:cxnLst/>
            <a:rect l="l" t="t" r="r" b="b"/>
            <a:pathLst>
              <a:path w="2399639" h="1413787">
                <a:moveTo>
                  <a:pt x="0" y="0"/>
                </a:moveTo>
                <a:lnTo>
                  <a:pt x="2399639" y="0"/>
                </a:lnTo>
                <a:lnTo>
                  <a:pt x="2399639" y="1413787"/>
                </a:lnTo>
                <a:lnTo>
                  <a:pt x="0" y="1413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ular Callout 10"/>
          <p:cNvSpPr/>
          <p:nvPr/>
        </p:nvSpPr>
        <p:spPr>
          <a:xfrm>
            <a:off x="6306185" y="952500"/>
            <a:ext cx="5675630" cy="1780872"/>
          </a:xfrm>
          <a:prstGeom prst="wedgeRoundRectCallout">
            <a:avLst>
              <a:gd name="adj1" fmla="val -68909"/>
              <a:gd name="adj2" fmla="val 21554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7695" y="2754249"/>
            <a:ext cx="1687261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a) 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7 318 + 3 191   </a:t>
            </a:r>
            <a:r>
              <a:rPr lang="en-US" sz="5799" dirty="0">
                <a:solidFill>
                  <a:srgbClr val="FA643F"/>
                </a:solidFill>
                <a:latin typeface="Cambria Bold"/>
                <a:ea typeface="Cambria Bold"/>
                <a:cs typeface="Cambria Bold"/>
                <a:sym typeface="Cambria Bold"/>
              </a:rPr>
              <a:t>83 500 – 28 150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en-US" sz="5799" dirty="0">
                <a:solidFill>
                  <a:srgbClr val="1E7D9F"/>
                </a:solidFill>
                <a:latin typeface="Cambria Bold"/>
                <a:ea typeface="Cambria Bold"/>
                <a:cs typeface="Cambria Bold"/>
                <a:sym typeface="Cambria Bold"/>
              </a:rPr>
              <a:t>681 + 14 609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08015" y="4259793"/>
            <a:ext cx="3180054" cy="2915286"/>
            <a:chOff x="2208015" y="4259793"/>
            <a:chExt cx="3180054" cy="2915286"/>
          </a:xfrm>
        </p:grpSpPr>
        <p:sp>
          <p:nvSpPr>
            <p:cNvPr id="7" name="TextBox 7"/>
            <p:cNvSpPr txBox="1"/>
            <p:nvPr/>
          </p:nvSpPr>
          <p:spPr>
            <a:xfrm>
              <a:off x="2546300" y="4259793"/>
              <a:ext cx="2239436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19"/>
                </a:lnSpc>
              </a:pPr>
              <a:r>
                <a:rPr lang="en-US" sz="5799" dirty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7 318</a:t>
              </a:r>
            </a:p>
            <a:p>
              <a:pPr algn="l">
                <a:lnSpc>
                  <a:spcPts val="8119"/>
                </a:lnSpc>
              </a:pPr>
              <a:r>
                <a:rPr lang="en-US" sz="5799" u="sng" dirty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3 191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432000" y="6169874"/>
              <a:ext cx="2956069" cy="100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10 509</a:t>
              </a: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2208015" y="4585465"/>
              <a:ext cx="676562" cy="10387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 smtClean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+</a:t>
              </a:r>
              <a:endParaRPr lang="en-US" sz="57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0746" y="4259793"/>
            <a:ext cx="3532908" cy="2915286"/>
            <a:chOff x="7370746" y="4259793"/>
            <a:chExt cx="3532908" cy="2915286"/>
          </a:xfrm>
        </p:grpSpPr>
        <p:sp>
          <p:nvSpPr>
            <p:cNvPr id="9" name="TextBox 9"/>
            <p:cNvSpPr txBox="1"/>
            <p:nvPr/>
          </p:nvSpPr>
          <p:spPr>
            <a:xfrm>
              <a:off x="7785765" y="4259793"/>
              <a:ext cx="3117889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83 500</a:t>
              </a:r>
            </a:p>
            <a:p>
              <a:pPr algn="just">
                <a:lnSpc>
                  <a:spcPts val="8119"/>
                </a:lnSpc>
              </a:pPr>
              <a:r>
                <a:rPr lang="en-US" sz="5799" u="sng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28 150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947585" y="6169874"/>
              <a:ext cx="2563077" cy="100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55 350</a:t>
              </a: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7370746" y="4630734"/>
              <a:ext cx="676562" cy="948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 smtClean="0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–</a:t>
              </a:r>
              <a:endParaRPr lang="en-US" sz="57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099316" y="4259793"/>
            <a:ext cx="3484452" cy="2915286"/>
            <a:chOff x="13099316" y="4259793"/>
            <a:chExt cx="3484452" cy="2915286"/>
          </a:xfrm>
        </p:grpSpPr>
        <p:sp>
          <p:nvSpPr>
            <p:cNvPr id="11" name="TextBox 11"/>
            <p:cNvSpPr txBox="1"/>
            <p:nvPr/>
          </p:nvSpPr>
          <p:spPr>
            <a:xfrm>
              <a:off x="13465879" y="4259793"/>
              <a:ext cx="3117889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     681</a:t>
              </a:r>
            </a:p>
            <a:p>
              <a:pPr algn="just">
                <a:lnSpc>
                  <a:spcPts val="8119"/>
                </a:lnSpc>
              </a:pPr>
              <a:r>
                <a:rPr lang="en-US" sz="5799" u="sng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14 609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639800" y="6169874"/>
              <a:ext cx="2563077" cy="100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15 290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099316" y="4661612"/>
              <a:ext cx="625492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799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+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50267"/>
            <a:ext cx="1687261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b)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799" dirty="0">
                <a:solidFill>
                  <a:srgbClr val="FE9327"/>
                </a:solidFill>
                <a:latin typeface="Cambria Bold"/>
                <a:ea typeface="Cambria Bold"/>
                <a:cs typeface="Cambria Bold"/>
                <a:sym typeface="Cambria Bold"/>
              </a:rPr>
              <a:t>172 × 4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            </a:t>
            </a: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307 × 15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en-US" sz="5799" dirty="0">
                <a:solidFill>
                  <a:srgbClr val="B3BB1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        4 488 : 34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30751" y="2458792"/>
            <a:ext cx="3807162" cy="3039110"/>
            <a:chOff x="1530751" y="2458792"/>
            <a:chExt cx="3807162" cy="3039110"/>
          </a:xfrm>
        </p:grpSpPr>
        <p:sp>
          <p:nvSpPr>
            <p:cNvPr id="8" name="TextBox 8"/>
            <p:cNvSpPr txBox="1"/>
            <p:nvPr/>
          </p:nvSpPr>
          <p:spPr>
            <a:xfrm>
              <a:off x="2222774" y="2458792"/>
              <a:ext cx="2239436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FE932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799" dirty="0" smtClean="0">
                  <a:solidFill>
                    <a:srgbClr val="FE932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172</a:t>
              </a:r>
              <a:endParaRPr lang="en-US" sz="5799" dirty="0">
                <a:solidFill>
                  <a:srgbClr val="FE9327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  <a:p>
              <a:pPr algn="just">
                <a:lnSpc>
                  <a:spcPts val="8119"/>
                </a:lnSpc>
              </a:pPr>
              <a:r>
                <a:rPr lang="en-US" sz="5799" u="sng" dirty="0">
                  <a:solidFill>
                    <a:srgbClr val="FE932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    4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81844" y="4492697"/>
              <a:ext cx="2956069" cy="100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FE932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688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30751" y="2966710"/>
              <a:ext cx="625492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799" dirty="0" smtClean="0">
                  <a:solidFill>
                    <a:srgbClr val="FE932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×</a:t>
              </a:r>
              <a:endParaRPr lang="en-US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19500" y="2458792"/>
            <a:ext cx="2239436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 307</a:t>
            </a:r>
          </a:p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799" u="sng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  15 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21727" y="4368872"/>
            <a:ext cx="295606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1 535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34885" y="5267731"/>
            <a:ext cx="2956069" cy="94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19"/>
              </a:lnSpc>
            </a:pPr>
            <a:r>
              <a:rPr lang="en-US" sz="5799" dirty="0" smtClean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  3 07     </a:t>
            </a:r>
            <a:endParaRPr lang="en-US" sz="5799" dirty="0">
              <a:solidFill>
                <a:srgbClr val="2A5E3B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021727" y="6282549"/>
            <a:ext cx="295606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4 605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5121" y="2846998"/>
            <a:ext cx="673779" cy="98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×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882010" y="6215939"/>
            <a:ext cx="2507003" cy="0"/>
          </a:xfrm>
          <a:prstGeom prst="line">
            <a:avLst/>
          </a:prstGeom>
          <a:ln w="57150">
            <a:solidFill>
              <a:srgbClr val="2A5E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2496446" y="2636298"/>
            <a:ext cx="4397943" cy="6125594"/>
            <a:chOff x="12496446" y="2636298"/>
            <a:chExt cx="4397943" cy="6125594"/>
          </a:xfrm>
        </p:grpSpPr>
        <p:grpSp>
          <p:nvGrpSpPr>
            <p:cNvPr id="47" name="Group 46"/>
            <p:cNvGrpSpPr/>
            <p:nvPr/>
          </p:nvGrpSpPr>
          <p:grpSpPr>
            <a:xfrm>
              <a:off x="12496446" y="2636298"/>
              <a:ext cx="4397943" cy="6125594"/>
              <a:chOff x="12428031" y="2459706"/>
              <a:chExt cx="4397943" cy="6125594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5080971" y="2572173"/>
                <a:ext cx="1745003" cy="2037224"/>
                <a:chOff x="15011400" y="2455473"/>
                <a:chExt cx="1745003" cy="203722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5011400" y="3377053"/>
                  <a:ext cx="1745003" cy="0"/>
                </a:xfrm>
                <a:prstGeom prst="line">
                  <a:avLst/>
                </a:prstGeom>
                <a:ln w="57150">
                  <a:solidFill>
                    <a:srgbClr val="B3BB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15011400" y="2455473"/>
                  <a:ext cx="0" cy="2037224"/>
                </a:xfrm>
                <a:prstGeom prst="line">
                  <a:avLst/>
                </a:prstGeom>
                <a:ln w="57150">
                  <a:solidFill>
                    <a:srgbClr val="B3BB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/>
              <p:cNvSpPr/>
              <p:nvPr/>
            </p:nvSpPr>
            <p:spPr>
              <a:xfrm>
                <a:off x="12444659" y="2459706"/>
                <a:ext cx="4137671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ts val="8119"/>
                  </a:lnSpc>
                </a:pPr>
                <a:r>
                  <a:rPr lang="en-US" sz="5799" dirty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4 488 </a:t>
                </a:r>
                <a:r>
                  <a:rPr lang="en-US" sz="5799" dirty="0" smtClean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     34</a:t>
                </a:r>
                <a:endParaRPr lang="en-US" sz="5799" dirty="0">
                  <a:solidFill>
                    <a:srgbClr val="B3BB17"/>
                  </a:solidFill>
                  <a:latin typeface="Cambria Bold"/>
                  <a:ea typeface="Cambria Bold"/>
                  <a:cs typeface="Cambria Bold"/>
                  <a:sym typeface="Cambria Bold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2449997" y="3493753"/>
                <a:ext cx="1229824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 smtClean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3 4</a:t>
                </a: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2428031" y="4348272"/>
                <a:ext cx="1670650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 smtClean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1 08</a:t>
                </a:r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2428031" y="5208603"/>
                <a:ext cx="1670650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 smtClean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1 02</a:t>
                </a:r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3447176" y="6059005"/>
                <a:ext cx="1066318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 smtClean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68</a:t>
                </a:r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3447176" y="6829774"/>
                <a:ext cx="1066318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 smtClean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68</a:t>
                </a:r>
                <a:endParaRPr lang="en-US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3893962" y="7600543"/>
                <a:ext cx="625492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 smtClean="0">
                    <a:solidFill>
                      <a:srgbClr val="B3BB17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0</a:t>
                </a:r>
                <a:endParaRPr lang="en-US" dirty="0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2428031" y="4349965"/>
                <a:ext cx="1250706" cy="0"/>
              </a:xfrm>
              <a:prstGeom prst="line">
                <a:avLst/>
              </a:prstGeom>
              <a:ln w="57150">
                <a:solidFill>
                  <a:srgbClr val="B3B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2574674" y="6181913"/>
                <a:ext cx="2134804" cy="0"/>
              </a:xfrm>
              <a:prstGeom prst="line">
                <a:avLst/>
              </a:prstGeom>
              <a:ln w="57150">
                <a:solidFill>
                  <a:srgbClr val="B3B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3447176" y="7802635"/>
                <a:ext cx="1262302" cy="0"/>
              </a:xfrm>
              <a:prstGeom prst="line">
                <a:avLst/>
              </a:prstGeom>
              <a:ln w="57150">
                <a:solidFill>
                  <a:srgbClr val="B3B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15325250" y="3704957"/>
              <a:ext cx="1507144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799" dirty="0" smtClean="0">
                  <a:solidFill>
                    <a:srgbClr val="B3BB1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132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16835" y="1961706"/>
            <a:ext cx="5946724" cy="7296594"/>
          </a:xfrm>
          <a:custGeom>
            <a:avLst/>
            <a:gdLst/>
            <a:ahLst/>
            <a:cxnLst/>
            <a:rect l="l" t="t" r="r" b="b"/>
            <a:pathLst>
              <a:path w="5946724" h="7296594">
                <a:moveTo>
                  <a:pt x="0" y="0"/>
                </a:moveTo>
                <a:lnTo>
                  <a:pt x="5946724" y="0"/>
                </a:lnTo>
                <a:lnTo>
                  <a:pt x="5946724" y="7296594"/>
                </a:lnTo>
                <a:lnTo>
                  <a:pt x="0" y="7296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99701" y="4420589"/>
            <a:ext cx="4231157" cy="4114800"/>
          </a:xfrm>
          <a:custGeom>
            <a:avLst/>
            <a:gdLst/>
            <a:ahLst/>
            <a:cxnLst/>
            <a:rect l="l" t="t" r="r" b="b"/>
            <a:pathLst>
              <a:path w="4231157" h="4114800">
                <a:moveTo>
                  <a:pt x="0" y="0"/>
                </a:moveTo>
                <a:lnTo>
                  <a:pt x="4231157" y="0"/>
                </a:lnTo>
                <a:lnTo>
                  <a:pt x="42311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663559" y="876300"/>
            <a:ext cx="10351344" cy="249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</a:pPr>
            <a:r>
              <a:rPr lang="en-US" sz="709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 phát hiện ra dấu chân của người bạn thứ nhất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52400" y="5792745"/>
            <a:ext cx="5026465" cy="4467528"/>
            <a:chOff x="613877" y="675972"/>
            <a:chExt cx="5026465" cy="4467528"/>
          </a:xfrm>
        </p:grpSpPr>
        <p:sp>
          <p:nvSpPr>
            <p:cNvPr id="6" name="Freeform 6"/>
            <p:cNvSpPr/>
            <p:nvPr/>
          </p:nvSpPr>
          <p:spPr>
            <a:xfrm flipH="1">
              <a:off x="1028700" y="6759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4142819" y="1129156"/>
            <a:ext cx="2127557" cy="2911138"/>
          </a:xfrm>
          <a:custGeom>
            <a:avLst/>
            <a:gdLst/>
            <a:ahLst/>
            <a:cxnLst/>
            <a:rect l="l" t="t" r="r" b="b"/>
            <a:pathLst>
              <a:path w="2127557" h="2911138">
                <a:moveTo>
                  <a:pt x="0" y="0"/>
                </a:moveTo>
                <a:lnTo>
                  <a:pt x="2127557" y="0"/>
                </a:lnTo>
                <a:lnTo>
                  <a:pt x="2127557" y="2911138"/>
                </a:lnTo>
                <a:lnTo>
                  <a:pt x="0" y="291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66157" y="1166502"/>
            <a:ext cx="108966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Không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thực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hãy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tìm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trị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nhau</a:t>
            </a:r>
            <a:endParaRPr lang="en-US" sz="6000" dirty="0">
              <a:solidFill>
                <a:srgbClr val="E63B2A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141682" y="4157851"/>
            <a:ext cx="13577776" cy="5599797"/>
          </a:xfrm>
          <a:custGeom>
            <a:avLst/>
            <a:gdLst/>
            <a:ahLst/>
            <a:cxnLst/>
            <a:rect l="l" t="t" r="r" b="b"/>
            <a:pathLst>
              <a:path w="13577776" h="5599797">
                <a:moveTo>
                  <a:pt x="0" y="0"/>
                </a:moveTo>
                <a:lnTo>
                  <a:pt x="13577776" y="0"/>
                </a:lnTo>
                <a:lnTo>
                  <a:pt x="13577776" y="5599797"/>
                </a:lnTo>
                <a:lnTo>
                  <a:pt x="0" y="559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02" r="-402" b="-1841"/>
            </a:stretch>
          </a:blipFill>
        </p:spPr>
      </p:sp>
      <p:sp>
        <p:nvSpPr>
          <p:cNvPr id="11" name="Rounded Rectangular Callout 10"/>
          <p:cNvSpPr/>
          <p:nvPr/>
        </p:nvSpPr>
        <p:spPr>
          <a:xfrm>
            <a:off x="785926" y="3532807"/>
            <a:ext cx="3274507" cy="1780872"/>
          </a:xfrm>
          <a:prstGeom prst="wedgeRoundRectCallout">
            <a:avLst>
              <a:gd name="adj1" fmla="val 26393"/>
              <a:gd name="adj2" fmla="val 79031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85800" y="27813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5022484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75057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6"/>
          <p:cNvSpPr/>
          <p:nvPr/>
        </p:nvSpPr>
        <p:spPr>
          <a:xfrm>
            <a:off x="527945" y="474369"/>
            <a:ext cx="5377555" cy="1958087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68" t="-3540" r="-191857" b="-231768"/>
            </a:stretch>
          </a:blipFill>
        </p:spPr>
      </p:sp>
      <p:sp>
        <p:nvSpPr>
          <p:cNvPr id="13" name="Freeform 6"/>
          <p:cNvSpPr/>
          <p:nvPr/>
        </p:nvSpPr>
        <p:spPr>
          <a:xfrm>
            <a:off x="11876291" y="414622"/>
            <a:ext cx="4659109" cy="215643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6861" t="-3215" r="-1349" b="-201253"/>
            </a:stretch>
          </a:blipFill>
        </p:spPr>
      </p:sp>
      <p:sp>
        <p:nvSpPr>
          <p:cNvPr id="14" name="Freeform 6"/>
          <p:cNvSpPr/>
          <p:nvPr/>
        </p:nvSpPr>
        <p:spPr>
          <a:xfrm>
            <a:off x="6260545" y="414622"/>
            <a:ext cx="5486400" cy="2359269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99161" t="-2938" r="-88052" b="-175352"/>
            </a:stretch>
          </a:blipFill>
        </p:spPr>
      </p:sp>
      <p:sp>
        <p:nvSpPr>
          <p:cNvPr id="15" name="Freeform 6"/>
          <p:cNvSpPr/>
          <p:nvPr/>
        </p:nvSpPr>
        <p:spPr>
          <a:xfrm>
            <a:off x="2209800" y="2781300"/>
            <a:ext cx="5638801" cy="2286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4088" t="-93686" r="-155362" b="-93526"/>
            </a:stretch>
          </a:blipFill>
        </p:spPr>
      </p:sp>
      <p:sp>
        <p:nvSpPr>
          <p:cNvPr id="16" name="Freeform 6"/>
          <p:cNvSpPr/>
          <p:nvPr/>
        </p:nvSpPr>
        <p:spPr>
          <a:xfrm>
            <a:off x="10644945" y="2938580"/>
            <a:ext cx="5257800" cy="19812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85462" t="-120955" r="-14238" b="-110440"/>
            </a:stretch>
          </a:blipFill>
        </p:spPr>
      </p:sp>
      <p:sp>
        <p:nvSpPr>
          <p:cNvPr id="17" name="Freeform 6"/>
          <p:cNvSpPr/>
          <p:nvPr/>
        </p:nvSpPr>
        <p:spPr>
          <a:xfrm>
            <a:off x="311136" y="5273171"/>
            <a:ext cx="5105399" cy="21133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230" t="-205058" r="-207416" b="-5616"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5813859" y="5311271"/>
            <a:ext cx="4724400" cy="20371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08704" t="-216470" r="-124833" b="-5826"/>
            </a:stretch>
          </a:blipFill>
        </p:spPr>
      </p:sp>
      <p:sp>
        <p:nvSpPr>
          <p:cNvPr id="19" name="Freeform 6"/>
          <p:cNvSpPr/>
          <p:nvPr/>
        </p:nvSpPr>
        <p:spPr>
          <a:xfrm>
            <a:off x="10972800" y="5338349"/>
            <a:ext cx="5562600" cy="1905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75885" t="-231487" r="-7393" b="-13167"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-152400" y="5792745"/>
            <a:ext cx="5026465" cy="4467528"/>
            <a:chOff x="613877" y="675972"/>
            <a:chExt cx="5026465" cy="4467528"/>
          </a:xfrm>
        </p:grpSpPr>
        <p:sp>
          <p:nvSpPr>
            <p:cNvPr id="24" name="Freeform 6"/>
            <p:cNvSpPr/>
            <p:nvPr/>
          </p:nvSpPr>
          <p:spPr>
            <a:xfrm flipH="1">
              <a:off x="1028700" y="6759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ounded Rectangular Callout 25"/>
          <p:cNvSpPr/>
          <p:nvPr/>
        </p:nvSpPr>
        <p:spPr>
          <a:xfrm>
            <a:off x="6156982" y="7469119"/>
            <a:ext cx="3274507" cy="1780872"/>
          </a:xfrm>
          <a:prstGeom prst="wedgeRoundRectCallout">
            <a:avLst>
              <a:gd name="adj1" fmla="val -98995"/>
              <a:gd name="adj2" fmla="val 5536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236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-0.12118 0.70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35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29332 0.229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14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04531 -0.460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" y="-2280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7284E-6 L -0.50174 0.236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515</Words>
  <Application>Microsoft Office PowerPoint</Application>
  <PresentationFormat>Custom</PresentationFormat>
  <Paragraphs>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SVN-Newton</vt:lpstr>
      <vt:lpstr>Calibri</vt:lpstr>
      <vt:lpstr>Wingdings</vt:lpstr>
      <vt:lpstr>Cambria</vt:lpstr>
      <vt:lpstr>Cambria Bold</vt:lpstr>
      <vt:lpstr>Arial</vt:lpstr>
      <vt:lpstr>Times New Roman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T1_B2_(T1) OnTapCacPhepTinhVoiSTN_MNT</dc:title>
  <cp:lastModifiedBy>Admin</cp:lastModifiedBy>
  <cp:revision>85</cp:revision>
  <dcterms:created xsi:type="dcterms:W3CDTF">2006-08-16T00:00:00Z</dcterms:created>
  <dcterms:modified xsi:type="dcterms:W3CDTF">2024-09-04T09:30:28Z</dcterms:modified>
  <dc:identifier>DAGHcNBz0Ys</dc:identifier>
</cp:coreProperties>
</file>