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56" r:id="rId3"/>
    <p:sldId id="305" r:id="rId4"/>
    <p:sldId id="257" r:id="rId5"/>
    <p:sldId id="258" r:id="rId6"/>
    <p:sldId id="282" r:id="rId7"/>
    <p:sldId id="287" r:id="rId8"/>
    <p:sldId id="294" r:id="rId9"/>
    <p:sldId id="286" r:id="rId10"/>
    <p:sldId id="306" r:id="rId11"/>
    <p:sldId id="290" r:id="rId12"/>
    <p:sldId id="307" r:id="rId13"/>
    <p:sldId id="309" r:id="rId14"/>
    <p:sldId id="304" r:id="rId15"/>
    <p:sldId id="281" r:id="rId16"/>
  </p:sldIdLst>
  <p:sldSz cx="12192000" cy="6858000"/>
  <p:notesSz cx="6858000" cy="9144000"/>
  <p:embeddedFontLst>
    <p:embeddedFont>
      <p:font typeface="#9Slide07 HoneyCream" panose="020B060402020202020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353"/>
    <a:srgbClr val="863AE8"/>
    <a:srgbClr val="F5A3A2"/>
    <a:srgbClr val="C12727"/>
    <a:srgbClr val="F93D3D"/>
    <a:srgbClr val="F38F80"/>
    <a:srgbClr val="F7982B"/>
    <a:srgbClr val="0099FF"/>
    <a:srgbClr val="A1D7FD"/>
    <a:srgbClr val="CD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4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011387" y="0"/>
            <a:ext cx="1180613" cy="421341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pic>
        <p:nvPicPr>
          <p:cNvPr id="2" name="图片 19" descr="9">
            <a:extLst>
              <a:ext uri="{FF2B5EF4-FFF2-40B4-BE49-F238E27FC236}">
                <a16:creationId xmlns:a16="http://schemas.microsoft.com/office/drawing/2014/main" id="{672DB152-DCEA-4D2D-8CF0-967F88E863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457" t="25698" r="12809"/>
          <a:stretch>
            <a:fillRect/>
          </a:stretch>
        </p:blipFill>
        <p:spPr>
          <a:xfrm>
            <a:off x="759026" y="-9305"/>
            <a:ext cx="11094709" cy="5795089"/>
          </a:xfrm>
          <a:prstGeom prst="rect">
            <a:avLst/>
          </a:prstGeom>
        </p:spPr>
      </p:pic>
      <p:pic>
        <p:nvPicPr>
          <p:cNvPr id="3" name="图片 20" descr="8">
            <a:extLst>
              <a:ext uri="{FF2B5EF4-FFF2-40B4-BE49-F238E27FC236}">
                <a16:creationId xmlns:a16="http://schemas.microsoft.com/office/drawing/2014/main" id="{3B141633-9789-FF99-294A-8FC1D72B15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664" t="22660" r="5549" b="19703"/>
          <a:stretch>
            <a:fillRect/>
          </a:stretch>
        </p:blipFill>
        <p:spPr>
          <a:xfrm flipH="1">
            <a:off x="105631" y="2938405"/>
            <a:ext cx="3914900" cy="4010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C59777-24E3-B6F7-400F-8C06965CE0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04" y="4680666"/>
            <a:ext cx="6649526" cy="2355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3D0E5D-6E69-7B0A-9C44-37A74CF06E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8C2D1-630B-3889-6FEC-BD7BEAEC34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1884" y="1349550"/>
            <a:ext cx="7388992" cy="3340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95" y="131001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286535" y="484558"/>
            <a:ext cx="10281685" cy="2662679"/>
            <a:chOff x="2089176" y="463293"/>
            <a:chExt cx="8315178" cy="1491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089176" y="463293"/>
              <a:ext cx="8315178" cy="1491927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83769" y="498544"/>
              <a:ext cx="8100204" cy="143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8A8CDA-2812-C9BE-2780-CC1BEDC3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78" y="3210151"/>
            <a:ext cx="6376945" cy="33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95" y="131001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286535" y="484558"/>
            <a:ext cx="10281685" cy="2662679"/>
            <a:chOff x="2089176" y="463293"/>
            <a:chExt cx="8315178" cy="1491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089176" y="463293"/>
              <a:ext cx="8315178" cy="1491927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83769" y="498544"/>
              <a:ext cx="8100204" cy="143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8A8CDA-2812-C9BE-2780-CC1BEDC3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07" y="3429000"/>
            <a:ext cx="5342528" cy="281912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A6FE154-A777-3AD2-DB51-D13E806D1F79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mấy đơn vị 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331040A0-07DA-B04A-6368-9748FE1B7D88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</a:t>
            </a:r>
            <a:r>
              <a:rPr lang="vi-VN" sz="3600" b="1" dirty="0">
                <a:solidFill>
                  <a:srgbClr val="C1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vị.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6201067" y="4228854"/>
            <a:ext cx="5387181" cy="681015"/>
            <a:chOff x="6201067" y="4228854"/>
            <a:chExt cx="5387181" cy="681015"/>
          </a:xfrm>
        </p:grpSpPr>
        <p:sp>
          <p:nvSpPr>
            <p:cNvPr id="5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2 028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2 032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8031082" y="4261056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ADA4F-650F-006D-66AC-EA7BDF2276E3}"/>
              </a:ext>
            </a:extLst>
          </p:cNvPr>
          <p:cNvSpPr txBox="1"/>
          <p:nvPr/>
        </p:nvSpPr>
        <p:spPr>
          <a:xfrm rot="380219">
            <a:off x="4334426" y="4029843"/>
            <a:ext cx="819467" cy="400110"/>
          </a:xfrm>
          <a:prstGeom prst="rect">
            <a:avLst/>
          </a:prstGeom>
          <a:solidFill>
            <a:srgbClr val="F5A3A2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862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3" y="2978633"/>
            <a:ext cx="1633639" cy="36255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713699" y="670309"/>
            <a:ext cx="10994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Việt, Nam và Rô-bốt, mỗi bạn đội một chiếc mũ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Rô-bốt nhìn thấy số được viết trên mũ của Việt và Nam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03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chiếc mũ mà Rô-bốt đang đội được viết số nào?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3952719" y="3669456"/>
            <a:ext cx="5387181" cy="681015"/>
            <a:chOff x="6201067" y="4228854"/>
            <a:chExt cx="5387181" cy="681015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1 033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1 029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8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5782734" y="3701657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1 031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122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1628127" y="2832093"/>
              <a:ext cx="735078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Ôn tập kiến thức đã học.</a:t>
              </a:r>
            </a:p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Chuẩn bị bài tiếp theo.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3532C-000E-4A55-DCBD-DF3952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4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6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-126708"/>
            <a:ext cx="1538269" cy="15382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85CF7-3E65-A472-3BC0-215686E8AD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0530" y="2710805"/>
            <a:ext cx="8771251" cy="2100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29160-9098-2DA2-027E-664B92A1C6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252" y="682574"/>
            <a:ext cx="5285690" cy="2231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DDAFF-AAAE-4C6A-9496-0901055105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07541" y="362123"/>
            <a:ext cx="2664246" cy="1767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3E6F8-AA5F-4130-3B2A-A9FED0090B0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016C86-8437-F8E5-40D1-79BE2C4713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0603" y="724445"/>
            <a:ext cx="2877561" cy="2566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2D8FA3-ABB0-9AA1-A869-66F77C0178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3204" y="4307390"/>
            <a:ext cx="454801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97165" y="623520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3"/>
          <a:srcRect l="1010" r="4236" b="54067"/>
          <a:stretch>
            <a:fillRect/>
          </a:stretch>
        </p:blipFill>
        <p:spPr>
          <a:xfrm flipV="1">
            <a:off x="-148140" y="4292001"/>
            <a:ext cx="12191365" cy="2633345"/>
          </a:xfrm>
          <a:prstGeom prst="rect">
            <a:avLst/>
          </a:prstGeom>
        </p:spPr>
      </p:pic>
      <p:pic>
        <p:nvPicPr>
          <p:cNvPr id="2" name="图片 1" descr="17"/>
          <p:cNvPicPr>
            <a:picLocks noChangeAspect="1"/>
          </p:cNvPicPr>
          <p:nvPr/>
        </p:nvPicPr>
        <p:blipFill>
          <a:blip r:embed="rId4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816077" y="1007860"/>
            <a:ext cx="9891252" cy="4473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– HS đọc, viết được số tự nhiên; viết được số tự nhiên thành tổng các số hạng theo hàng.</a:t>
            </a:r>
          </a:p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– HS vận dụng được việc đọc, viết số tự nhiên; viết được số tự nhiên thành tổng các số</a:t>
            </a:r>
          </a:p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hạng theo hàng để giải quyết một số tình huống thực tế.</a:t>
            </a:r>
          </a:p>
          <a:p>
            <a:pPr indent="228600" algn="just">
              <a:lnSpc>
                <a:spcPct val="120000"/>
              </a:lnSpc>
            </a:pPr>
            <a:r>
              <a:rPr lang="vi-VN" sz="3000" b="1" dirty="0">
                <a:latin typeface="Cambria" panose="02040503050406030204" pitchFamily="18" charset="0"/>
                <a:ea typeface="Times New Roman" panose="02020603050405020304" pitchFamily="18" charset="0"/>
              </a:rPr>
              <a:t>– HS có cơ hội phát triển năng lực giải quyết vấn đề toán học, giao tiếp toán học,...</a:t>
            </a:r>
            <a:endParaRPr lang="en-US" sz="30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063" y="118933"/>
            <a:ext cx="4791871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30004A-9125-22E2-9DC6-C1E8ACBC0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530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43375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038889" y="181507"/>
            <a:ext cx="990159" cy="99016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73CE9A-F075-1D0E-F0A2-E29F79D5C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193565"/>
              </p:ext>
            </p:extLst>
          </p:nvPr>
        </p:nvGraphicFramePr>
        <p:xfrm>
          <a:off x="541181" y="1203644"/>
          <a:ext cx="11168742" cy="494298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236092">
                  <a:extLst>
                    <a:ext uri="{9D8B030D-6E8A-4147-A177-3AD203B41FA5}">
                      <a16:colId xmlns:a16="http://schemas.microsoft.com/office/drawing/2014/main" val="1895598271"/>
                    </a:ext>
                  </a:extLst>
                </a:gridCol>
                <a:gridCol w="2146046">
                  <a:extLst>
                    <a:ext uri="{9D8B030D-6E8A-4147-A177-3AD203B41FA5}">
                      <a16:colId xmlns:a16="http://schemas.microsoft.com/office/drawing/2014/main" val="3009286953"/>
                    </a:ext>
                  </a:extLst>
                </a:gridCol>
                <a:gridCol w="4786604">
                  <a:extLst>
                    <a:ext uri="{9D8B030D-6E8A-4147-A177-3AD203B41FA5}">
                      <a16:colId xmlns:a16="http://schemas.microsoft.com/office/drawing/2014/main" val="356504805"/>
                    </a:ext>
                  </a:extLst>
                </a:gridCol>
              </a:tblGrid>
              <a:tr h="601644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gồm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 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76913"/>
                  </a:ext>
                </a:extLst>
              </a:tr>
              <a:tr h="774669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chục nghìn, 2 nghìn, 8 trăm, 1 chục và 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814</a:t>
                      </a:r>
                      <a:endParaRPr 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Năm mươi hai nghìn tám trăm mười bốn.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75975"/>
                  </a:ext>
                </a:extLst>
              </a:tr>
              <a:tr h="1243334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chục triệu, 8 nghìn, 2 chục và 1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12894"/>
                  </a:ext>
                </a:extLst>
              </a:tr>
              <a:tr h="1034577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 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và 5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850243"/>
                  </a:ext>
                </a:extLst>
              </a:tr>
              <a:tr h="1118552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3 trăm,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1658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47D5454-391C-D33E-C7C0-7CCAC0018825}"/>
              </a:ext>
            </a:extLst>
          </p:cNvPr>
          <p:cNvSpPr txBox="1"/>
          <p:nvPr/>
        </p:nvSpPr>
        <p:spPr>
          <a:xfrm>
            <a:off x="4702627" y="3005976"/>
            <a:ext cx="231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30 008 021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AB87B-5325-654A-597B-7896059147E9}"/>
              </a:ext>
            </a:extLst>
          </p:cNvPr>
          <p:cNvSpPr txBox="1"/>
          <p:nvPr/>
        </p:nvSpPr>
        <p:spPr>
          <a:xfrm>
            <a:off x="6941972" y="2845468"/>
            <a:ext cx="4665312" cy="1132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Ba mươi triệu không nghìn không trăm linh tám nghìn không trăm hai mươi mốt.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C0C41-C6C8-0321-F756-5F940378048D}"/>
              </a:ext>
            </a:extLst>
          </p:cNvPr>
          <p:cNvSpPr txBox="1"/>
          <p:nvPr/>
        </p:nvSpPr>
        <p:spPr>
          <a:xfrm>
            <a:off x="4729898" y="4241125"/>
            <a:ext cx="2224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820 015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86AE0-928B-4BEB-E80A-99EAE3E24B39}"/>
              </a:ext>
            </a:extLst>
          </p:cNvPr>
          <p:cNvSpPr txBox="1"/>
          <p:nvPr/>
        </p:nvSpPr>
        <p:spPr>
          <a:xfrm>
            <a:off x="6941972" y="4147114"/>
            <a:ext cx="4665312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Tám trăm hai mươi nghìn không trăm mười lăm.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C01A1-334E-E692-7F4A-E3B5EA41C169}"/>
              </a:ext>
            </a:extLst>
          </p:cNvPr>
          <p:cNvSpPr txBox="1"/>
          <p:nvPr/>
        </p:nvSpPr>
        <p:spPr>
          <a:xfrm>
            <a:off x="4811718" y="5320863"/>
            <a:ext cx="200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1 200 324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CF63F-BCD4-4031-AC65-3E36754984CA}"/>
              </a:ext>
            </a:extLst>
          </p:cNvPr>
          <p:cNvSpPr txBox="1"/>
          <p:nvPr/>
        </p:nvSpPr>
        <p:spPr>
          <a:xfrm>
            <a:off x="6996521" y="5159167"/>
            <a:ext cx="4567341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Một triệu hai trăm nghìn ba trăm hai mươi tư.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758" y="4449443"/>
            <a:ext cx="3098242" cy="2453775"/>
          </a:xfrm>
          <a:prstGeom prst="rect">
            <a:avLst/>
          </a:pr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id="{28A4377B-30DA-D948-C000-4079DE3E5D0F}"/>
              </a:ext>
            </a:extLst>
          </p:cNvPr>
          <p:cNvSpPr/>
          <p:nvPr/>
        </p:nvSpPr>
        <p:spPr>
          <a:xfrm>
            <a:off x="1666757" y="751199"/>
            <a:ext cx="1727150" cy="647699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zh-CN" altLang="en-US" sz="80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E46DA-868F-1194-7D23-000A0662AFA7}"/>
              </a:ext>
            </a:extLst>
          </p:cNvPr>
          <p:cNvSpPr txBox="1"/>
          <p:nvPr/>
        </p:nvSpPr>
        <p:spPr>
          <a:xfrm>
            <a:off x="219355" y="1758626"/>
            <a:ext cx="11982693" cy="2362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a) 504 842 = 500 000 + 4 000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800</a:t>
            </a: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 + 40 + 2</a:t>
            </a:r>
            <a:endParaRPr lang="en-US" sz="34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b) 1 730 539 = 1 000 000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700 000 </a:t>
            </a: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+ 30 000 + 500 + 30 + 9</a:t>
            </a:r>
            <a:endParaRPr lang="en-US" sz="34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c) 26 400 500 = 20 000 000 + 6 000 000 + 400 000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500</a:t>
            </a:r>
            <a:endParaRPr lang="en-US" sz="3400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29651A-1696-FFB3-C386-F928303A5C1A}"/>
              </a:ext>
            </a:extLst>
          </p:cNvPr>
          <p:cNvGrpSpPr/>
          <p:nvPr/>
        </p:nvGrpSpPr>
        <p:grpSpPr>
          <a:xfrm>
            <a:off x="6453635" y="1910888"/>
            <a:ext cx="739990" cy="531150"/>
            <a:chOff x="4917232" y="2762556"/>
            <a:chExt cx="800280" cy="5311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4348CD-90BE-CE24-06A4-7A7D17C74F80}"/>
                </a:ext>
              </a:extLst>
            </p:cNvPr>
            <p:cNvSpPr/>
            <p:nvPr/>
          </p:nvSpPr>
          <p:spPr>
            <a:xfrm>
              <a:off x="4917232" y="2762556"/>
              <a:ext cx="800280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D2D5E4D-83B6-808C-B341-4CB2CDE87FE2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6F7497-ADDA-07ED-C0BA-A726DA1416B8}"/>
              </a:ext>
            </a:extLst>
          </p:cNvPr>
          <p:cNvGrpSpPr/>
          <p:nvPr/>
        </p:nvGrpSpPr>
        <p:grpSpPr>
          <a:xfrm>
            <a:off x="5650493" y="2621902"/>
            <a:ext cx="1547445" cy="531150"/>
            <a:chOff x="4444129" y="2762556"/>
            <a:chExt cx="1673522" cy="5311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1B3D7D-1AEA-C5E7-9E68-08B7559EACD2}"/>
                </a:ext>
              </a:extLst>
            </p:cNvPr>
            <p:cNvSpPr/>
            <p:nvPr/>
          </p:nvSpPr>
          <p:spPr>
            <a:xfrm>
              <a:off x="4444129" y="2762556"/>
              <a:ext cx="1673522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C2B5072-A64E-0017-4CAE-35B8E83C600D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E2E501-8169-26E9-5E63-97D85EE11316}"/>
              </a:ext>
            </a:extLst>
          </p:cNvPr>
          <p:cNvGrpSpPr/>
          <p:nvPr/>
        </p:nvGrpSpPr>
        <p:grpSpPr>
          <a:xfrm>
            <a:off x="10451199" y="3501911"/>
            <a:ext cx="808655" cy="531150"/>
            <a:chOff x="4917231" y="2762556"/>
            <a:chExt cx="874539" cy="5311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08823C-79CF-A493-E2BA-C62980866EAD}"/>
                </a:ext>
              </a:extLst>
            </p:cNvPr>
            <p:cNvSpPr/>
            <p:nvPr/>
          </p:nvSpPr>
          <p:spPr>
            <a:xfrm>
              <a:off x="4917231" y="2762556"/>
              <a:ext cx="874539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4FB781C-B3A5-5C74-821D-216640E78499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92554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thói quen viết các số biểu diễn ngày, tháng, năm liên tiếp nhau để được một số tự nhiên có nhiều chữ số. Ví dụ, ngày 30 tháng 4 năm 1975, Rô-bốt sẽ viết được số 3 041 975.</a:t>
            </a:r>
          </a:p>
          <a:p>
            <a:pPr marL="342900" indent="-342900" algn="just">
              <a:spcBef>
                <a:spcPts val="600"/>
              </a:spcBef>
              <a:buAutoNum type="alphaLcParenR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Hỏi với ngày Nhà giáo Việt Nam năm nay, Rô-bốt sẽ viết được số nào?</a:t>
            </a:r>
          </a:p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6865EB-6770-6BEF-A410-9392C9109B01}"/>
              </a:ext>
            </a:extLst>
          </p:cNvPr>
          <p:cNvSpPr/>
          <p:nvPr/>
        </p:nvSpPr>
        <p:spPr>
          <a:xfrm>
            <a:off x="8266403" y="3374409"/>
            <a:ext cx="2885881" cy="647699"/>
          </a:xfrm>
          <a:prstGeom prst="roundRect">
            <a:avLst/>
          </a:prstGeom>
          <a:solidFill>
            <a:srgbClr val="F2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20 112 024</a:t>
            </a:r>
            <a:endParaRPr lang="zh-CN" altLang="en-US" sz="96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925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6865EB-6770-6BEF-A410-9392C9109B01}"/>
              </a:ext>
            </a:extLst>
          </p:cNvPr>
          <p:cNvSpPr/>
          <p:nvPr/>
        </p:nvSpPr>
        <p:spPr>
          <a:xfrm>
            <a:off x="4631339" y="1924955"/>
            <a:ext cx="3576996" cy="76372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20 112 024</a:t>
            </a:r>
            <a:endParaRPr lang="zh-CN" altLang="en-US" sz="166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9C41B-920B-A987-0D67-637F3B60B3D0}"/>
              </a:ext>
            </a:extLst>
          </p:cNvPr>
          <p:cNvSpPr txBox="1"/>
          <p:nvPr/>
        </p:nvSpPr>
        <p:spPr>
          <a:xfrm>
            <a:off x="4752753" y="190368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F363F29-C908-6D2F-FBA3-7203C4C456D3}"/>
              </a:ext>
            </a:extLst>
          </p:cNvPr>
          <p:cNvSpPr/>
          <p:nvPr/>
        </p:nvSpPr>
        <p:spPr>
          <a:xfrm>
            <a:off x="2149371" y="3013501"/>
            <a:ext cx="3274828" cy="830997"/>
          </a:xfrm>
          <a:prstGeom prst="wedgeRoundRectCallout">
            <a:avLst>
              <a:gd name="adj1" fmla="val 34723"/>
              <a:gd name="adj2" fmla="val -999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60784-6531-A861-35B8-66FF57322BB4}"/>
              </a:ext>
            </a:extLst>
          </p:cNvPr>
          <p:cNvSpPr txBox="1"/>
          <p:nvPr/>
        </p:nvSpPr>
        <p:spPr>
          <a:xfrm>
            <a:off x="6322586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83BE77B-1B9D-1978-C37A-65AA3769B32F}"/>
              </a:ext>
            </a:extLst>
          </p:cNvPr>
          <p:cNvSpPr/>
          <p:nvPr/>
        </p:nvSpPr>
        <p:spPr>
          <a:xfrm>
            <a:off x="5687289" y="4284074"/>
            <a:ext cx="2089299" cy="830997"/>
          </a:xfrm>
          <a:prstGeom prst="wedgeRoundRectCallout">
            <a:avLst>
              <a:gd name="adj1" fmla="val -9433"/>
              <a:gd name="adj2" fmla="val -239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AE0B7-6F4C-B1EE-A89A-BF43F9E06989}"/>
              </a:ext>
            </a:extLst>
          </p:cNvPr>
          <p:cNvSpPr txBox="1"/>
          <p:nvPr/>
        </p:nvSpPr>
        <p:spPr>
          <a:xfrm>
            <a:off x="7182074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931EEE9-37E0-8756-AAF8-0C524685E2D7}"/>
              </a:ext>
            </a:extLst>
          </p:cNvPr>
          <p:cNvSpPr/>
          <p:nvPr/>
        </p:nvSpPr>
        <p:spPr>
          <a:xfrm>
            <a:off x="7894456" y="3219039"/>
            <a:ext cx="984640" cy="655109"/>
          </a:xfrm>
          <a:prstGeom prst="wedgeRoundRectCallout">
            <a:avLst>
              <a:gd name="adj1" fmla="val -94196"/>
              <a:gd name="adj2" fmla="val -1536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6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631</Words>
  <Application>Microsoft Office PowerPoint</Application>
  <PresentationFormat>Widescreen</PresentationFormat>
  <Paragraphs>56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Cambria</vt:lpstr>
      <vt:lpstr>Arial</vt:lpstr>
      <vt:lpstr>#9Slide07 HoneyCream</vt:lpstr>
      <vt:lpstr>Calibri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MNT;MANGNONTEAM</cp:keywords>
  <cp:lastModifiedBy>SingPC</cp:lastModifiedBy>
  <cp:revision>55</cp:revision>
  <dcterms:created xsi:type="dcterms:W3CDTF">2023-06-16T08:43:46Z</dcterms:created>
  <dcterms:modified xsi:type="dcterms:W3CDTF">2025-09-10T10:59:29Z</dcterms:modified>
</cp:coreProperties>
</file>