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6" r:id="rId26"/>
    <p:sldId id="280" r:id="rId27"/>
    <p:sldId id="281" r:id="rId28"/>
    <p:sldId id="28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openxmlformats.org/officeDocument/2006/relationships/image" Target="../media/image53.png"/><Relationship Id="rId14" Type="http://schemas.openxmlformats.org/officeDocument/2006/relationships/image" Target="../media/image31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9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8.png"/><Relationship Id="rId5" Type="http://schemas.openxmlformats.org/officeDocument/2006/relationships/image" Target="../media/image41.png"/><Relationship Id="rId15" Type="http://schemas.openxmlformats.org/officeDocument/2006/relationships/image" Target="../media/image62.png"/><Relationship Id="rId10" Type="http://schemas.openxmlformats.org/officeDocument/2006/relationships/image" Target="../media/image53.svg"/><Relationship Id="rId4" Type="http://schemas.openxmlformats.org/officeDocument/2006/relationships/image" Target="../media/image15.jpeg"/><Relationship Id="rId9" Type="http://schemas.openxmlformats.org/officeDocument/2006/relationships/image" Target="../media/image52.png"/><Relationship Id="rId1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10.wdp"/><Relationship Id="rId10" Type="http://schemas.openxmlformats.org/officeDocument/2006/relationships/image" Target="../media/image68.sv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3" Type="http://schemas.openxmlformats.org/officeDocument/2006/relationships/image" Target="../media/image77.svg"/><Relationship Id="rId21" Type="http://schemas.openxmlformats.org/officeDocument/2006/relationships/image" Target="../media/image97.png"/><Relationship Id="rId7" Type="http://schemas.openxmlformats.org/officeDocument/2006/relationships/image" Target="../media/image83.svg"/><Relationship Id="rId12" Type="http://schemas.openxmlformats.org/officeDocument/2006/relationships/image" Target="../media/image88.jpeg"/><Relationship Id="rId17" Type="http://schemas.openxmlformats.org/officeDocument/2006/relationships/image" Target="../media/image93.png"/><Relationship Id="rId2" Type="http://schemas.openxmlformats.org/officeDocument/2006/relationships/image" Target="../media/image76.png"/><Relationship Id="rId16" Type="http://schemas.openxmlformats.org/officeDocument/2006/relationships/image" Target="../media/image92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79.sv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78.png"/><Relationship Id="rId9" Type="http://schemas.openxmlformats.org/officeDocument/2006/relationships/image" Target="../media/image85.svg"/><Relationship Id="rId14" Type="http://schemas.openxmlformats.org/officeDocument/2006/relationships/image" Target="../media/image90.svg"/><Relationship Id="rId22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6.png"/><Relationship Id="rId7" Type="http://schemas.openxmlformats.org/officeDocument/2006/relationships/image" Target="../media/image12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64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65.png"/><Relationship Id="rId9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64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10.wdp"/><Relationship Id="rId4" Type="http://schemas.openxmlformats.org/officeDocument/2006/relationships/image" Target="../media/image65.pn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64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10.wdp"/><Relationship Id="rId4" Type="http://schemas.openxmlformats.org/officeDocument/2006/relationships/image" Target="../media/image65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1.png"/><Relationship Id="rId7" Type="http://schemas.openxmlformats.org/officeDocument/2006/relationships/image" Target="../media/image12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30.GIF"/><Relationship Id="rId4" Type="http://schemas.openxmlformats.org/officeDocument/2006/relationships/image" Target="../media/image102.pn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01.png"/><Relationship Id="rId7" Type="http://schemas.openxmlformats.org/officeDocument/2006/relationships/image" Target="../media/image13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38.png"/><Relationship Id="rId4" Type="http://schemas.openxmlformats.org/officeDocument/2006/relationships/image" Target="../media/image102.png"/><Relationship Id="rId9" Type="http://schemas.openxmlformats.org/officeDocument/2006/relationships/image" Target="../media/image134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23" Type="http://schemas.microsoft.com/office/2007/relationships/hdphoto" Target="../media/hdphoto8.wdp"/><Relationship Id="rId10" Type="http://schemas.openxmlformats.org/officeDocument/2006/relationships/image" Target="../media/image27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31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9" y="3975424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232410"/>
            <a:ext cx="11102340" cy="961813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  <a:blipFill rotWithShape="1">
                <a:blip r:embed="rId9"/>
                <a:stretch>
                  <a:fillRect t="-148" r="2" b="-2291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  <a:blipFill rotWithShape="1">
                <a:blip r:embed="rId19"/>
                <a:stretch>
                  <a:fillRect l="-37" t="-52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  <a:blipFill rotWithShape="1">
                <a:blip r:embed="rId20"/>
                <a:stretch>
                  <a:fillRect l="-37" t="-29" r="2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  <a:blipFill rotWithShape="1">
                <a:blip r:embed="rId21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22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20" y="5342995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98" y="5573093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3206" y="-540030"/>
            <a:ext cx="141922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77850" y="292735"/>
            <a:ext cx="8375015" cy="4471035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6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6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6: Cộng, trừ hai phân số khác mẫu số ( tiết 1) -  (Trang 20)</a:t>
            </a:r>
          </a:p>
        </p:txBody>
      </p:sp>
      <p:sp>
        <p:nvSpPr>
          <p:cNvPr id="6" name="Freeform 6"/>
          <p:cNvSpPr/>
          <p:nvPr/>
        </p:nvSpPr>
        <p:spPr>
          <a:xfrm>
            <a:off x="9833149" y="293027"/>
            <a:ext cx="1807545" cy="1817459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33149" y="2324911"/>
            <a:ext cx="1807545" cy="2244131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09481" y="3180765"/>
            <a:ext cx="4759253" cy="3430644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68493" y="4304478"/>
            <a:ext cx="2407203" cy="2981895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35065" y="5140593"/>
            <a:ext cx="1928212" cy="1293655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42558" y="5921375"/>
            <a:ext cx="895448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/>
              <p:cNvSpPr/>
              <p:nvPr/>
            </p:nvSpPr>
            <p:spPr>
              <a:xfrm>
                <a:off x="5071272" y="724429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72" y="724429"/>
                <a:ext cx="3746923" cy="9643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991235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/>
              <p:cNvSpPr/>
              <p:nvPr/>
            </p:nvSpPr>
            <p:spPr>
              <a:xfrm>
                <a:off x="753208" y="2743507"/>
                <a:ext cx="234559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08" y="2743507"/>
                <a:ext cx="2345590" cy="812800"/>
              </a:xfrm>
              <a:prstGeom prst="roundRect">
                <a:avLst/>
              </a:prstGeom>
              <a:blipFill>
                <a:blip r:embed="rId3"/>
                <a:stretch>
                  <a:fillRect b="-774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242408" y="2006600"/>
                <a:ext cx="8339991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408" y="2006600"/>
                <a:ext cx="8339991" cy="1356360"/>
              </a:xfrm>
              <a:prstGeom prst="rect">
                <a:avLst/>
              </a:prstGeom>
              <a:blipFill>
                <a:blip r:embed="rId4"/>
                <a:stretch>
                  <a:fillRect l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42408" y="3153410"/>
                <a:ext cx="8483601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408" y="3153410"/>
                <a:ext cx="8483601" cy="810991"/>
              </a:xfrm>
              <a:prstGeom prst="rect">
                <a:avLst/>
              </a:prstGeom>
              <a:blipFill>
                <a:blip r:embed="rId5"/>
                <a:stretch>
                  <a:fillRect l="-1868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777239" y="1882775"/>
            <a:ext cx="112680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: Quy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2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: Thực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                  mẫu số.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/>
              <a:t>Hiểu và vận dụng được cách quy đồng mẫu số để cộng, trừ hai phân số khác mẫu số.</a:t>
            </a:r>
            <a:endParaRPr lang="vi-VN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05117" y="1576290"/>
                <a:ext cx="11120891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17" y="1576290"/>
                <a:ext cx="11120891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25532" y="3030468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32" y="3030468"/>
                <a:ext cx="2489200" cy="1159228"/>
              </a:xfrm>
              <a:prstGeom prst="rect">
                <a:avLst/>
              </a:prstGeom>
              <a:blipFill>
                <a:blip r:embed="rId4"/>
                <a:stretch>
                  <a:fillRect l="-11029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25532" y="4396929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32" y="4396929"/>
                <a:ext cx="2489200" cy="1159228"/>
              </a:xfrm>
              <a:prstGeom prst="rect">
                <a:avLst/>
              </a:prstGeom>
              <a:blipFill>
                <a:blip r:embed="rId5"/>
                <a:stretch>
                  <a:fillRect l="-11029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018741" y="2973529"/>
                <a:ext cx="341405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41" y="2973529"/>
                <a:ext cx="3414059" cy="1159228"/>
              </a:xfrm>
              <a:prstGeom prst="rect">
                <a:avLst/>
              </a:prstGeom>
              <a:blipFill>
                <a:blip r:embed="rId6"/>
                <a:stretch>
                  <a:fillRect l="-8036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018741" y="4396929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41" y="4396929"/>
                <a:ext cx="2489200" cy="1159228"/>
              </a:xfrm>
              <a:prstGeom prst="rect">
                <a:avLst/>
              </a:prstGeom>
              <a:blipFill>
                <a:blip r:embed="rId7"/>
                <a:stretch>
                  <a:fillRect l="-1100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691196" y="2962565"/>
                <a:ext cx="2489200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196" y="2962565"/>
                <a:ext cx="2489200" cy="1170192"/>
              </a:xfrm>
              <a:prstGeom prst="rect">
                <a:avLst/>
              </a:prstGeom>
              <a:blipFill>
                <a:blip r:embed="rId8"/>
                <a:stretch>
                  <a:fillRect l="-1127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691196" y="4396929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196" y="4396929"/>
                <a:ext cx="2489200" cy="1159228"/>
              </a:xfrm>
              <a:prstGeom prst="rect">
                <a:avLst/>
              </a:prstGeom>
              <a:blipFill>
                <a:blip r:embed="rId9"/>
                <a:stretch>
                  <a:fillRect l="-1127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667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320800" y="1630078"/>
                <a:ext cx="9880600" cy="1144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36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</a:rPr>
                        <m:t>                      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1630078"/>
                <a:ext cx="9880600" cy="1144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27200" y="2985241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985241"/>
                <a:ext cx="2489200" cy="1159228"/>
              </a:xfrm>
              <a:prstGeom prst="rect">
                <a:avLst/>
              </a:prstGeom>
              <a:blipFill>
                <a:blip r:embed="rId4"/>
                <a:stretch>
                  <a:fillRect l="-1100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727200" y="4326153"/>
                <a:ext cx="2489200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4326153"/>
                <a:ext cx="2489200" cy="1170192"/>
              </a:xfrm>
              <a:prstGeom prst="rect">
                <a:avLst/>
              </a:prstGeom>
              <a:blipFill>
                <a:blip r:embed="rId5"/>
                <a:stretch>
                  <a:fillRect l="-11002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775200" y="2985241"/>
                <a:ext cx="2489200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985241"/>
                <a:ext cx="2489200" cy="1170192"/>
              </a:xfrm>
              <a:prstGeom prst="rect">
                <a:avLst/>
              </a:prstGeom>
              <a:blipFill>
                <a:blip r:embed="rId6"/>
                <a:stretch>
                  <a:fillRect l="-11002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775200" y="4322342"/>
                <a:ext cx="2489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4322342"/>
                <a:ext cx="2489200" cy="1159228"/>
              </a:xfrm>
              <a:prstGeom prst="rect">
                <a:avLst/>
              </a:prstGeom>
              <a:blipFill>
                <a:blip r:embed="rId7"/>
                <a:stretch>
                  <a:fillRect l="-1100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432800" y="2985241"/>
                <a:ext cx="2489200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985241"/>
                <a:ext cx="2489200" cy="1170192"/>
              </a:xfrm>
              <a:prstGeom prst="rect">
                <a:avLst/>
              </a:prstGeom>
              <a:blipFill>
                <a:blip r:embed="rId8"/>
                <a:stretch>
                  <a:fillRect l="-11002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432800" y="4325336"/>
                <a:ext cx="2489200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4325336"/>
                <a:ext cx="2489200" cy="1170192"/>
              </a:xfrm>
              <a:prstGeom prst="rect">
                <a:avLst/>
              </a:prstGeom>
              <a:blipFill>
                <a:blip r:embed="rId9"/>
                <a:stretch>
                  <a:fillRect l="-11002" b="-12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0" y="2209800"/>
            <a:ext cx="7449958" cy="246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0" y="2260600"/>
            <a:ext cx="5080008" cy="5080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800" y="279400"/>
            <a:ext cx="7019137" cy="2015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9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  <a:blipFill rotWithShape="1">
                <a:blip r:embed="rId9"/>
                <a:stretch>
                  <a:fillRect l="-76" t="-176" r="-76" b="-176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66400" y="5147330"/>
            <a:ext cx="1486551" cy="157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/>
          <p:cNvSpPr/>
          <p:nvPr/>
        </p:nvSpPr>
        <p:spPr>
          <a:xfrm>
            <a:off x="4775200" y="3225800"/>
            <a:ext cx="3734132" cy="2762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355600" y="3530600"/>
            <a:ext cx="3556000" cy="32352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143000"/>
            <a:ext cx="9343946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Ghi nhớ cách cộng, trừ hai phân số khác mẫu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en-US" altLang="nb-NO" sz="3200" b="1" dirty="0">
                <a:cs typeface="Times New Roman" panose="02020603050405020304" pitchFamily="18" charset="0"/>
              </a:rPr>
              <a:t>Bài 6: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Cộng, trừ hai phân số khác mẫu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533400"/>
            <a:ext cx="134810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296400" y="3000402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5600" y="1841629"/>
            <a:ext cx="3449146" cy="4034089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08459" y="353321"/>
            <a:ext cx="8435525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6320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77800"/>
            <a:ext cx="5084505" cy="2544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600200"/>
            <a:ext cx="8502625" cy="399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601449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022789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2489200" y="2678758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7655528" y="485363"/>
          <a:ext cx="240411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1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6656133" y="2682002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2511261" y="5430366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56133" y="5394444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  <a:blipFill rotWithShape="1">
                <a:blip r:embed="rId18"/>
                <a:stretch>
                  <a:fillRect l="-5" t="-14" r="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1264520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  <a:blipFill rotWithShape="1">
                <a:blip r:embed="rId9"/>
                <a:stretch>
                  <a:fillRect l="-2" t="-10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3077" y="4999567"/>
            <a:ext cx="3822277" cy="1575647"/>
            <a:chOff x="0" y="-38008"/>
            <a:chExt cx="2020975" cy="7929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008"/>
              <a:ext cx="2020975" cy="754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3" y="1648460"/>
            <a:ext cx="899583" cy="899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7" t="-52" r="-227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-19086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515382" y="3049622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2307238" y="4267812"/>
            <a:ext cx="2485074" cy="1793222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2307238" y="4999555"/>
            <a:ext cx="3839085" cy="1563965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2396071" y="4487277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  <a:blipFill rotWithShape="1">
                <a:blip r:embed="rId19"/>
                <a:stretch>
                  <a:fillRect l="-8" t="-51" r="-19108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6449707" y="1715501"/>
            <a:ext cx="2485074" cy="1793222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6451600" y="2367280"/>
            <a:ext cx="3448473" cy="1681480"/>
            <a:chOff x="0" y="-38008"/>
            <a:chExt cx="1853147" cy="792942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008"/>
              <a:ext cx="1754713" cy="50228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6400969" y="1956942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1" t="-30" r="-2280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65" y="4074978"/>
            <a:ext cx="994533" cy="99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231640"/>
            <a:ext cx="859367" cy="8593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9260"/>
            <a:ext cx="936413" cy="93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32" y="2720825"/>
            <a:ext cx="1014960" cy="70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61" y="2602573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  <a:blipFill rotWithShape="1">
                <a:blip r:embed="rId9"/>
                <a:stretch>
                  <a:fillRect l="-3" t="-51" b="-137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2383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  <a:blipFill rotWithShape="1">
                <a:blip r:embed="rId17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2267277" y="1732540"/>
            <a:ext cx="2485074" cy="1793222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2267277" y="2464283"/>
            <a:ext cx="3839085" cy="1563965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2356109" y="195200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0" y="1709843"/>
            <a:ext cx="906780" cy="906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  <a:blipFill rotWithShape="1">
                <a:blip r:embed="rId21"/>
                <a:stretch>
                  <a:fillRect l="-11" t="-20" r="3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6433871" y="1711379"/>
            <a:ext cx="2485074" cy="1793222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6433871" y="2443122"/>
            <a:ext cx="3839085" cy="1563965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6433871" y="194654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41" y="1594745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  <a:blipFill rotWithShape="1">
                <a:blip r:embed="rId22"/>
                <a:stretch>
                  <a:fillRect l="-32" t="-21" r="2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947</Words>
  <Application>Microsoft Office PowerPoint</Application>
  <PresentationFormat>Widescreen</PresentationFormat>
  <Paragraphs>151</Paragraphs>
  <Slides>29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Aptos</vt:lpstr>
      <vt:lpstr>Arial</vt:lpstr>
      <vt:lpstr>Bubblebody Neue Ultra-Bold</vt:lpstr>
      <vt:lpstr>Calibri</vt:lpstr>
      <vt:lpstr>Calibri Light</vt:lpstr>
      <vt:lpstr>Cambria</vt:lpstr>
      <vt:lpstr>Cambria Math</vt:lpstr>
      <vt:lpstr>Open Sans Extrabold</vt:lpstr>
      <vt:lpstr>Paytone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2024-09-01T23:58:00Z</dcterms:created>
  <dcterms:modified xsi:type="dcterms:W3CDTF">2024-09-22T15:53:14Z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