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6" r:id="rId4"/>
    <p:sldId id="259" r:id="rId5"/>
    <p:sldId id="289" r:id="rId6"/>
    <p:sldId id="290" r:id="rId7"/>
    <p:sldId id="258" r:id="rId8"/>
    <p:sldId id="262" r:id="rId9"/>
    <p:sldId id="257" r:id="rId10"/>
    <p:sldId id="263" r:id="rId11"/>
    <p:sldId id="264" r:id="rId12"/>
    <p:sldId id="292" r:id="rId13"/>
    <p:sldId id="269" r:id="rId14"/>
    <p:sldId id="283" r:id="rId15"/>
    <p:sldId id="271" r:id="rId16"/>
    <p:sldId id="284" r:id="rId17"/>
    <p:sldId id="285" r:id="rId18"/>
    <p:sldId id="294" r:id="rId19"/>
    <p:sldId id="291" r:id="rId20"/>
    <p:sldId id="293" r:id="rId21"/>
    <p:sldId id="287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03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3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823FFC-3859-42E5-A4D1-5134576C9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6B86FE-A9C1-483A-B47A-F52988E2B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285FFF-F3BD-4E9C-8E0F-3B66A6A9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3971E-249F-4532-A66D-4A2D0416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DF53D-47FE-4319-9446-4817B574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4043C8-0A2D-4195-B198-5F40AEA8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7C7A12-D4E0-4B43-8DBA-3E11FC9D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C20EF2-2455-4C98-88FD-272C469A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97C93A-06E0-4CE3-838C-8E43C5B0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42F173-EB01-4463-93C1-B5CBBC6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286F9-4BEF-4067-AC98-E7131D45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BAB803-CE8A-46D9-8F04-05CE7480F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0175F4-16A6-4D0E-9C4E-F8D48095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4806B7-792F-4CEF-B915-4385EEA1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650EF-33D2-4EB2-8267-03AB8722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7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B37D9-D41E-45E2-9BF3-A31FC273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B62985-3E7A-42C2-BC7A-C1A8E89EE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CC5B76-F43C-4C12-817D-F787116DD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309EBE-B260-409E-BFC6-0977B382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F14403-575E-4B93-97CF-6B3FA8EC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2147F5-92EC-44B4-9D53-69121FD5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CA9EA-7528-4ACB-8563-CE2932C9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06F95F-BCBE-4C07-B424-B8D360A4B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D64E2E-62B2-4D41-8E66-A9F025BB8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CAA756-ED9F-4B41-8163-80D85D15B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A989A0-5DC8-4615-BA64-9C232C96C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3B38630-71DF-4CF6-A42D-F80727B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137B3-35E6-412D-BEBD-4C4B13F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5328DF-1439-47DB-BBF7-11DE110F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C34FA-0900-4632-840B-E2FCEAE1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727E9A-3393-4805-99CD-B4817453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CE956B-63F7-4BA4-A676-435A862B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2E11BB-F2F3-4F8E-AB5A-11622AF2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26415E2-0E59-4CFD-8DA3-48BD7A7B3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366"/>
            <a:ext cx="12192000" cy="12192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43B649-736B-440B-9B84-76EB399F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973DBE-19F9-43B9-81A2-7098098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3B31C-B78C-46A7-9E02-9218C98B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4CAD343-2EBB-40EE-925D-556B9A11EEE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10933288" y="220131"/>
                </a:moveTo>
                <a:cubicBezTo>
                  <a:pt x="10425161" y="220131"/>
                  <a:pt x="10013243" y="632049"/>
                  <a:pt x="10013243" y="1140176"/>
                </a:cubicBezTo>
                <a:lnTo>
                  <a:pt x="10024623" y="1253066"/>
                </a:lnTo>
                <a:cubicBezTo>
                  <a:pt x="7608740" y="774094"/>
                  <a:pt x="4800972" y="570895"/>
                  <a:pt x="2167375" y="1253066"/>
                </a:cubicBezTo>
                <a:lnTo>
                  <a:pt x="2178756" y="1140176"/>
                </a:lnTo>
                <a:cubicBezTo>
                  <a:pt x="2178756" y="632049"/>
                  <a:pt x="1766838" y="220131"/>
                  <a:pt x="1258711" y="220131"/>
                </a:cubicBezTo>
                <a:cubicBezTo>
                  <a:pt x="750584" y="220131"/>
                  <a:pt x="338665" y="632049"/>
                  <a:pt x="338665" y="1140176"/>
                </a:cubicBezTo>
                <a:cubicBezTo>
                  <a:pt x="338665" y="1457756"/>
                  <a:pt x="499571" y="1737754"/>
                  <a:pt x="744305" y="1903092"/>
                </a:cubicBezTo>
                <a:lnTo>
                  <a:pt x="817247" y="1947406"/>
                </a:lnTo>
                <a:lnTo>
                  <a:pt x="801510" y="2103513"/>
                </a:lnTo>
                <a:cubicBezTo>
                  <a:pt x="583796" y="3222894"/>
                  <a:pt x="366081" y="4429359"/>
                  <a:pt x="772481" y="5563254"/>
                </a:cubicBezTo>
                <a:cubicBezTo>
                  <a:pt x="1033738" y="6032943"/>
                  <a:pt x="1182268" y="6355644"/>
                  <a:pt x="1651957" y="6355644"/>
                </a:cubicBezTo>
                <a:cubicBezTo>
                  <a:pt x="4817852" y="6674958"/>
                  <a:pt x="7664431" y="6645929"/>
                  <a:pt x="10540041" y="6355644"/>
                </a:cubicBezTo>
                <a:cubicBezTo>
                  <a:pt x="11009730" y="6355644"/>
                  <a:pt x="11143745" y="6032943"/>
                  <a:pt x="11390488" y="5505197"/>
                </a:cubicBezTo>
                <a:cubicBezTo>
                  <a:pt x="11724317" y="4371302"/>
                  <a:pt x="11695288" y="3222894"/>
                  <a:pt x="11390488" y="2103513"/>
                </a:cubicBezTo>
                <a:lnTo>
                  <a:pt x="11374751" y="1947406"/>
                </a:lnTo>
                <a:lnTo>
                  <a:pt x="11447694" y="1903092"/>
                </a:lnTo>
                <a:cubicBezTo>
                  <a:pt x="11692428" y="1737753"/>
                  <a:pt x="11853333" y="1457756"/>
                  <a:pt x="11853333" y="1140176"/>
                </a:cubicBezTo>
                <a:cubicBezTo>
                  <a:pt x="11853333" y="632049"/>
                  <a:pt x="11441415" y="220131"/>
                  <a:pt x="10933288" y="2201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544282-8E6E-458D-BB8E-90ED2378995B}"/>
              </a:ext>
            </a:extLst>
          </p:cNvPr>
          <p:cNvSpPr/>
          <p:nvPr userDrawn="1"/>
        </p:nvSpPr>
        <p:spPr>
          <a:xfrm>
            <a:off x="640611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1500241-2F86-4917-B1D0-E9AEED365FC3}"/>
              </a:ext>
            </a:extLst>
          </p:cNvPr>
          <p:cNvSpPr/>
          <p:nvPr userDrawn="1"/>
        </p:nvSpPr>
        <p:spPr>
          <a:xfrm>
            <a:off x="10353845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4CAD343-2EBB-40EE-925D-556B9A11EEE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10933288" y="220131"/>
                </a:moveTo>
                <a:cubicBezTo>
                  <a:pt x="10425161" y="220131"/>
                  <a:pt x="10013243" y="632049"/>
                  <a:pt x="10013243" y="1140176"/>
                </a:cubicBezTo>
                <a:lnTo>
                  <a:pt x="10024623" y="1253066"/>
                </a:lnTo>
                <a:cubicBezTo>
                  <a:pt x="7608740" y="774094"/>
                  <a:pt x="4800972" y="570895"/>
                  <a:pt x="2167375" y="1253066"/>
                </a:cubicBezTo>
                <a:lnTo>
                  <a:pt x="2178756" y="1140176"/>
                </a:lnTo>
                <a:cubicBezTo>
                  <a:pt x="2178756" y="632049"/>
                  <a:pt x="1766838" y="220131"/>
                  <a:pt x="1258711" y="220131"/>
                </a:cubicBezTo>
                <a:cubicBezTo>
                  <a:pt x="750584" y="220131"/>
                  <a:pt x="338665" y="632049"/>
                  <a:pt x="338665" y="1140176"/>
                </a:cubicBezTo>
                <a:cubicBezTo>
                  <a:pt x="338665" y="1457756"/>
                  <a:pt x="499571" y="1737754"/>
                  <a:pt x="744305" y="1903092"/>
                </a:cubicBezTo>
                <a:lnTo>
                  <a:pt x="817247" y="1947406"/>
                </a:lnTo>
                <a:lnTo>
                  <a:pt x="801510" y="2103513"/>
                </a:lnTo>
                <a:cubicBezTo>
                  <a:pt x="583796" y="3222894"/>
                  <a:pt x="366081" y="4429359"/>
                  <a:pt x="772481" y="5563254"/>
                </a:cubicBezTo>
                <a:cubicBezTo>
                  <a:pt x="1033738" y="6032943"/>
                  <a:pt x="1182268" y="6355644"/>
                  <a:pt x="1651957" y="6355644"/>
                </a:cubicBezTo>
                <a:cubicBezTo>
                  <a:pt x="4817852" y="6674958"/>
                  <a:pt x="7664431" y="6645929"/>
                  <a:pt x="10540041" y="6355644"/>
                </a:cubicBezTo>
                <a:cubicBezTo>
                  <a:pt x="11009730" y="6355644"/>
                  <a:pt x="11143745" y="6032943"/>
                  <a:pt x="11390488" y="5505197"/>
                </a:cubicBezTo>
                <a:cubicBezTo>
                  <a:pt x="11724317" y="4371302"/>
                  <a:pt x="11695288" y="3222894"/>
                  <a:pt x="11390488" y="2103513"/>
                </a:cubicBezTo>
                <a:lnTo>
                  <a:pt x="11374751" y="1947406"/>
                </a:lnTo>
                <a:lnTo>
                  <a:pt x="11447694" y="1903092"/>
                </a:lnTo>
                <a:cubicBezTo>
                  <a:pt x="11692428" y="1737753"/>
                  <a:pt x="11853333" y="1457756"/>
                  <a:pt x="11853333" y="1140176"/>
                </a:cubicBezTo>
                <a:cubicBezTo>
                  <a:pt x="11853333" y="632049"/>
                  <a:pt x="11441415" y="220131"/>
                  <a:pt x="10933288" y="2201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43B649-736B-440B-9B84-76EB399F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973DBE-19F9-43B9-81A2-7098098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3B31C-B78C-46A7-9E02-9218C98B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544282-8E6E-458D-BB8E-90ED2378995B}"/>
              </a:ext>
            </a:extLst>
          </p:cNvPr>
          <p:cNvSpPr/>
          <p:nvPr userDrawn="1"/>
        </p:nvSpPr>
        <p:spPr>
          <a:xfrm>
            <a:off x="640611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1500241-2F86-4917-B1D0-E9AEED365FC3}"/>
              </a:ext>
            </a:extLst>
          </p:cNvPr>
          <p:cNvSpPr/>
          <p:nvPr userDrawn="1"/>
        </p:nvSpPr>
        <p:spPr>
          <a:xfrm>
            <a:off x="10353845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9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C00CD-8084-462D-868B-9358C626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D8250-AD89-44EF-91C3-DB64EBB13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D075F7-9E77-44BB-B732-970DFC6A2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6DC01A-309A-4F15-BDD1-F8990D6A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B7855D-9723-459D-8AD2-64DE07E6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956D39-AB99-4AAD-9F9D-DE01C984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15765-741D-4EC3-AFAC-60A1677E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0CF2B97-4AD4-493C-A7B7-6B9B503B5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30145E-C78D-4107-A20D-0135ED6FD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2810F8-80D9-4C79-AEC4-CA6D08EB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6E4239-1341-49BE-A80E-3F9D5A94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9E396E-2968-4D5D-B750-8EB91E6F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9CFA-68D5-4DF6-911C-93DBE7C8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AF1306-6144-4DD6-9E65-0ED24E2DC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4F0AD9-34CC-482C-BF03-6C6591F9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894CA6-2AB0-48D5-AE38-B8908E53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2B953D-62EA-45E4-995D-90D62EF1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EAB9B68-A282-4952-B80C-74CD27988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CE1259-9F96-41B6-853B-25B6F3CE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C37308-409F-46AF-8566-A35E5E66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546CE3-F901-49C8-BB70-FF3C1D3B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B80C7-84A4-45E7-B41A-6C72C921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0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4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47F5-E730-42C2-A8FB-9E687534F4C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6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826E9D-AE4A-4F43-A3D5-9B792343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80FCA-49F8-4CBC-8361-2AED72204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22B6D8-FE5B-41D3-8817-FD90E4739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676B8A-7DDE-4EAC-B300-1BC4CB87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696D62-D906-4D74-8670-D9FB2A777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5A69985-7F62-0F42-89BC-EE3F9B924D91}"/>
              </a:ext>
            </a:extLst>
          </p:cNvPr>
          <p:cNvGrpSpPr/>
          <p:nvPr/>
        </p:nvGrpSpPr>
        <p:grpSpPr>
          <a:xfrm>
            <a:off x="1105182" y="618066"/>
            <a:ext cx="9981635" cy="5621867"/>
            <a:chOff x="478429" y="-154783"/>
            <a:chExt cx="11250566" cy="659242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29" y="-154783"/>
              <a:ext cx="11250566" cy="65924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8DF45-A1F1-EA42-8CB1-16CCC206FF34}"/>
                </a:ext>
              </a:extLst>
            </p:cNvPr>
            <p:cNvSpPr txBox="1"/>
            <p:nvPr/>
          </p:nvSpPr>
          <p:spPr>
            <a:xfrm>
              <a:off x="5071997" y="694726"/>
              <a:ext cx="3436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5 Pattaya" pitchFamily="2" charset="-34"/>
                  <a:ea typeface="#9Slide04 Tinos Bold" panose="02020803070505020304" pitchFamily="18" charset="0"/>
                  <a:cs typeface="#9Slide05 Pattaya" pitchFamily="2" charset="-34"/>
                </a:rPr>
                <a:t>Nghe - Viết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2F70A1-CE7B-604F-A31D-0451A92A026B}"/>
                </a:ext>
              </a:extLst>
            </p:cNvPr>
            <p:cNvSpPr txBox="1"/>
            <p:nvPr/>
          </p:nvSpPr>
          <p:spPr>
            <a:xfrm>
              <a:off x="5564296" y="4493552"/>
              <a:ext cx="4128689" cy="974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dirty="0">
                  <a:solidFill>
                    <a:srgbClr val="C00000"/>
                  </a:solidFill>
                  <a:latin typeface="#9Slide05 SVNVanilla Daisy Pro" pitchFamily="2" charset="77"/>
                </a:rPr>
                <a:t>_ Trang 120</a:t>
              </a:r>
            </a:p>
          </p:txBody>
        </p:sp>
        <p:sp>
          <p:nvSpPr>
            <p:cNvPr id="9" name="Google Shape;466;p28">
              <a:extLst>
                <a:ext uri="{FF2B5EF4-FFF2-40B4-BE49-F238E27FC236}">
                  <a16:creationId xmlns:a16="http://schemas.microsoft.com/office/drawing/2014/main" id="{340574F3-8828-004E-B5D8-2EE76DD92BFF}"/>
                </a:ext>
              </a:extLst>
            </p:cNvPr>
            <p:cNvSpPr txBox="1">
              <a:spLocks/>
            </p:cNvSpPr>
            <p:nvPr/>
          </p:nvSpPr>
          <p:spPr>
            <a:xfrm>
              <a:off x="2094938" y="1560711"/>
              <a:ext cx="8006429" cy="2937675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Em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nghĩ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về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Trái</a:t>
              </a:r>
              <a:r>
                <a:rPr lang="en-US" sz="9600" dirty="0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 </a:t>
              </a:r>
              <a:r>
                <a:rPr lang="en-US" sz="9600" dirty="0" err="1">
                  <a:ln w="22225">
                    <a:solidFill>
                      <a:srgbClr val="000000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cs typeface="#9Slide05 Pattaya" pitchFamily="2" charset="-34"/>
                </a:rPr>
                <a:t>Đất</a:t>
              </a:r>
              <a:endParaRPr lang="en-US" sz="9600" dirty="0">
                <a:ln w="22225">
                  <a:solidFill>
                    <a:srgbClr val="000000"/>
                  </a:solidFill>
                </a:ln>
                <a:solidFill>
                  <a:srgbClr val="FF0000"/>
                </a:solidFill>
                <a:latin typeface="#9Slide07 Cadena" panose="02000503000000020004" pitchFamily="2" charset="77"/>
                <a:cs typeface="#9Slide05 Pattaya" pitchFamily="2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8" y="40505"/>
            <a:ext cx="1549364" cy="1549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ADE47-8237-4A4B-B340-EF2CCC7F9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62" y="1832298"/>
            <a:ext cx="5025701" cy="5025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9AE78-D55E-894A-ADBB-EE23ADA21E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09" y="2589941"/>
            <a:ext cx="4489885" cy="44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1095335"/>
            <a:ext cx="9612208" cy="7150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nghĩ về Trái Đất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1C51AF-2F7D-C44B-A26F-F5FB4096108C}"/>
              </a:ext>
            </a:extLst>
          </p:cNvPr>
          <p:cNvGrpSpPr/>
          <p:nvPr/>
        </p:nvGrpSpPr>
        <p:grpSpPr>
          <a:xfrm>
            <a:off x="1295400" y="2090172"/>
            <a:ext cx="9626600" cy="4651316"/>
            <a:chOff x="1295400" y="2090172"/>
            <a:chExt cx="9626600" cy="46513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1F84F7-4B83-4944-8D88-C431BFC8F414}"/>
                </a:ext>
              </a:extLst>
            </p:cNvPr>
            <p:cNvSpPr/>
            <p:nvPr/>
          </p:nvSpPr>
          <p:spPr>
            <a:xfrm>
              <a:off x="1295400" y="2090172"/>
              <a:ext cx="9626600" cy="43715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764437-3BD6-3D43-A16E-A44D2C275B0D}"/>
                </a:ext>
              </a:extLst>
            </p:cNvPr>
            <p:cNvSpPr txBox="1"/>
            <p:nvPr/>
          </p:nvSpPr>
          <p:spPr>
            <a:xfrm>
              <a:off x="1701800" y="2340283"/>
              <a:ext cx="50292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Cambria" panose="02040503050406030204" pitchFamily="18" charset="0"/>
                </a:rPr>
                <a:t>Em vươn vai đứng dậy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Trái Đất đã xanh rồi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Giữa biêng biếc mây trời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Tiếng chim vui ngọt quá.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 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Quàng khăn xanh biển cả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Khoác áo thơm hương rừng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Trái Đất mang trên lưng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Những đứa con của đất.</a:t>
              </a:r>
            </a:p>
            <a:p>
              <a:endParaRPr lang="en-VN" sz="2800" dirty="0"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D56A0B-F1FF-0E4C-A8F9-54146F71BCFF}"/>
                </a:ext>
              </a:extLst>
            </p:cNvPr>
            <p:cNvSpPr txBox="1"/>
            <p:nvPr/>
          </p:nvSpPr>
          <p:spPr>
            <a:xfrm>
              <a:off x="6070600" y="2340283"/>
              <a:ext cx="4826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Cambria" panose="02040503050406030204" pitchFamily="18" charset="0"/>
                </a:rPr>
                <a:t>Như ban mai nắng ấm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Lung linh bờ thảo nguyên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Hãy giữ được bình yên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Cho hoa thơm thơm mãi. </a:t>
              </a:r>
            </a:p>
            <a:p>
              <a:pPr algn="r"/>
              <a:r>
                <a:rPr lang="vi-VN" sz="2800" dirty="0">
                  <a:latin typeface="Cambria" panose="02040503050406030204" pitchFamily="18" charset="0"/>
                </a:rPr>
                <a:t>(Nguyễn Lãm Thắng)</a:t>
              </a:r>
            </a:p>
            <a:p>
              <a:endParaRPr lang="en-VN" sz="28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2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8182" y="497988"/>
            <a:ext cx="925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Chọn từ phù hợp với mỗi lời giải nghĩa dưới đây:</a:t>
            </a:r>
            <a:endParaRPr lang="en-US" sz="9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7" y="148712"/>
            <a:ext cx="1219200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65" y="4071282"/>
            <a:ext cx="2477809" cy="27514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E425EC-0D78-734E-AF44-44909346B03D}"/>
              </a:ext>
            </a:extLst>
          </p:cNvPr>
          <p:cNvGrpSpPr/>
          <p:nvPr/>
        </p:nvGrpSpPr>
        <p:grpSpPr>
          <a:xfrm>
            <a:off x="1771593" y="1946848"/>
            <a:ext cx="1895792" cy="1922705"/>
            <a:chOff x="1539077" y="2148577"/>
            <a:chExt cx="2049728" cy="20282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CE32FC-8AEE-E64D-A463-31BF5C3E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7DDB51-0B8A-6B40-BE28-357387D91798}"/>
                </a:ext>
              </a:extLst>
            </p:cNvPr>
            <p:cNvSpPr txBox="1"/>
            <p:nvPr/>
          </p:nvSpPr>
          <p:spPr>
            <a:xfrm>
              <a:off x="1878070" y="2821801"/>
              <a:ext cx="1371743" cy="6818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Rành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20781A-7706-7540-A489-8E415E3BBAA4}"/>
              </a:ext>
            </a:extLst>
          </p:cNvPr>
          <p:cNvGrpSpPr/>
          <p:nvPr/>
        </p:nvGrpSpPr>
        <p:grpSpPr>
          <a:xfrm>
            <a:off x="4742908" y="1956707"/>
            <a:ext cx="2049728" cy="1922705"/>
            <a:chOff x="1539077" y="2148577"/>
            <a:chExt cx="2049728" cy="20282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3809C-F9A2-A940-B862-B0D7698A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171019-8768-784A-8D74-B70CAB90C8CE}"/>
                </a:ext>
              </a:extLst>
            </p:cNvPr>
            <p:cNvSpPr txBox="1"/>
            <p:nvPr/>
          </p:nvSpPr>
          <p:spPr>
            <a:xfrm>
              <a:off x="1896647" y="2811399"/>
              <a:ext cx="1290423" cy="6818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Dành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5E02C0-E787-1B44-ABF3-05C95C30FECC}"/>
              </a:ext>
            </a:extLst>
          </p:cNvPr>
          <p:cNvGrpSpPr/>
          <p:nvPr/>
        </p:nvGrpSpPr>
        <p:grpSpPr>
          <a:xfrm>
            <a:off x="7868159" y="1892932"/>
            <a:ext cx="2049728" cy="1922705"/>
            <a:chOff x="1539077" y="2148577"/>
            <a:chExt cx="2049728" cy="20282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BC832C-E3E9-0347-8EF8-8AD36D5FB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0D2FD-BB9F-1543-8243-C181B1605BA5}"/>
                </a:ext>
              </a:extLst>
            </p:cNvPr>
            <p:cNvSpPr txBox="1"/>
            <p:nvPr/>
          </p:nvSpPr>
          <p:spPr>
            <a:xfrm>
              <a:off x="1773611" y="2821801"/>
              <a:ext cx="1580659" cy="6818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Giành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6A5BA3-E292-9248-AF54-189DA4FA8675}"/>
              </a:ext>
            </a:extLst>
          </p:cNvPr>
          <p:cNvSpPr txBox="1"/>
          <p:nvPr/>
        </p:nvSpPr>
        <p:spPr>
          <a:xfrm>
            <a:off x="770965" y="4070747"/>
            <a:ext cx="842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0" i="0" dirty="0">
                <a:effectLst/>
                <a:latin typeface="Cambria" panose="02040503050406030204" pitchFamily="18" charset="0"/>
              </a:rPr>
              <a:t>Giữ lại cho mình hoặc cho ai đó.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0" i="0" dirty="0">
                <a:effectLst/>
                <a:latin typeface="Cambria" panose="02040503050406030204" pitchFamily="18" charset="0"/>
              </a:rPr>
              <a:t>Biết rõ, rất thành thạo.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0" i="0" dirty="0">
                <a:effectLst/>
                <a:latin typeface="Cambria" panose="02040503050406030204" pitchFamily="18" charset="0"/>
              </a:rPr>
              <a:t>Cố dùng dức để lấy về được cho mình (hoặc cố gắng để đạt cho được)</a:t>
            </a:r>
          </a:p>
        </p:txBody>
      </p:sp>
    </p:spTree>
    <p:extLst>
      <p:ext uri="{BB962C8B-B14F-4D97-AF65-F5344CB8AC3E}">
        <p14:creationId xmlns:p14="http://schemas.microsoft.com/office/powerpoint/2010/main" val="36207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4717" y="1154624"/>
            <a:ext cx="11478872" cy="5044262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87081" y="4498533"/>
            <a:ext cx="721020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Cố dùng sức để lấy về được cho mình (hoặc cố gắng để đạt cho được)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7081" y="3280844"/>
            <a:ext cx="691415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Giữ lại cho mình hoặc cho ai đó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7082" y="2026268"/>
            <a:ext cx="691415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Biết rõ, rất thành thạo.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38409B-B343-6448-93C9-29043E5E11D1}"/>
              </a:ext>
            </a:extLst>
          </p:cNvPr>
          <p:cNvGrpSpPr/>
          <p:nvPr/>
        </p:nvGrpSpPr>
        <p:grpSpPr>
          <a:xfrm>
            <a:off x="517353" y="1560313"/>
            <a:ext cx="3872361" cy="1168723"/>
            <a:chOff x="517353" y="1560313"/>
            <a:chExt cx="3872361" cy="1168723"/>
          </a:xfrm>
        </p:grpSpPr>
        <p:sp>
          <p:nvSpPr>
            <p:cNvPr id="2" name="TextBox 1"/>
            <p:cNvSpPr txBox="1"/>
            <p:nvPr/>
          </p:nvSpPr>
          <p:spPr>
            <a:xfrm>
              <a:off x="790759" y="1811227"/>
              <a:ext cx="3598955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7 IcielKoni" pitchFamily="2" charset="0"/>
                </a:rPr>
                <a:t>Rành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4324E2-8D53-B74F-879D-34CEF309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53" y="1560313"/>
              <a:ext cx="1152364" cy="116872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DA9C8-73AE-4440-BC5A-F7522911BFBE}"/>
              </a:ext>
            </a:extLst>
          </p:cNvPr>
          <p:cNvGrpSpPr/>
          <p:nvPr/>
        </p:nvGrpSpPr>
        <p:grpSpPr>
          <a:xfrm>
            <a:off x="790759" y="2729036"/>
            <a:ext cx="4187646" cy="1234708"/>
            <a:chOff x="706828" y="3056081"/>
            <a:chExt cx="4187646" cy="1234708"/>
          </a:xfrm>
        </p:grpSpPr>
        <p:sp>
          <p:nvSpPr>
            <p:cNvPr id="11" name="TextBox 10"/>
            <p:cNvSpPr txBox="1"/>
            <p:nvPr/>
          </p:nvSpPr>
          <p:spPr>
            <a:xfrm>
              <a:off x="706828" y="3459792"/>
              <a:ext cx="3598954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7 IcielKoni" pitchFamily="2" charset="0"/>
                </a:rPr>
                <a:t>Dành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EA732D-85DD-8648-BF66-22BB81752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10" y="3056081"/>
              <a:ext cx="1152364" cy="116872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B69BDD-207D-1C49-B702-2086C5FC0E50}"/>
              </a:ext>
            </a:extLst>
          </p:cNvPr>
          <p:cNvGrpSpPr/>
          <p:nvPr/>
        </p:nvGrpSpPr>
        <p:grpSpPr>
          <a:xfrm>
            <a:off x="494717" y="4075758"/>
            <a:ext cx="3894996" cy="1353804"/>
            <a:chOff x="410786" y="4137314"/>
            <a:chExt cx="3894996" cy="1353804"/>
          </a:xfrm>
        </p:grpSpPr>
        <p:sp>
          <p:nvSpPr>
            <p:cNvPr id="12" name="TextBox 11"/>
            <p:cNvSpPr txBox="1"/>
            <p:nvPr/>
          </p:nvSpPr>
          <p:spPr>
            <a:xfrm>
              <a:off x="706826" y="4660121"/>
              <a:ext cx="3598956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7 IcielKoni" pitchFamily="2" charset="0"/>
                </a:rPr>
                <a:t>Giành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FEECE6-E370-CE4E-B6EF-49AD788B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86" y="4137314"/>
              <a:ext cx="1152364" cy="1168723"/>
            </a:xfrm>
            <a:prstGeom prst="rect">
              <a:avLst/>
            </a:prstGeom>
          </p:spPr>
        </p:pic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60444">
            <a:off x="9338017" y="6526"/>
            <a:ext cx="3374733" cy="16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007" y="876588"/>
            <a:ext cx="8669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hoặc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</a:rPr>
              <a:t>b</a:t>
            </a:r>
            <a:endParaRPr lang="en-US" sz="9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807" y="677040"/>
            <a:ext cx="1219200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1227889" y="1845579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2447089" y="2075905"/>
            <a:ext cx="866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thay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ô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vuông</a:t>
            </a:r>
            <a:endParaRPr lang="en-US" sz="88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3C17E-223B-784C-8BA8-40CC15A32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89" y="3108750"/>
            <a:ext cx="8596730" cy="24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417443" y="857668"/>
            <a:ext cx="1277701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1859280" y="1212275"/>
            <a:ext cx="866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thay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ô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vuông</a:t>
            </a:r>
            <a:endParaRPr lang="en-US" sz="88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CDC9D-7157-0942-A302-4C843BB94616}"/>
              </a:ext>
            </a:extLst>
          </p:cNvPr>
          <p:cNvSpPr txBox="1"/>
          <p:nvPr/>
        </p:nvSpPr>
        <p:spPr>
          <a:xfrm>
            <a:off x="1268492" y="2702648"/>
            <a:ext cx="977403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vi-VN" sz="3600" dirty="0">
                <a:latin typeface="Cambria" panose="02040503050406030204" pitchFamily="18" charset="0"/>
              </a:rPr>
              <a:t>- Rừng </a:t>
            </a:r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gi</a:t>
            </a:r>
            <a:r>
              <a:rPr lang="vi-VN" sz="3600" dirty="0">
                <a:latin typeface="Cambria" panose="02040503050406030204" pitchFamily="18" charset="0"/>
              </a:rPr>
              <a:t>à có nhiều loài thực vật quý hiếm.</a:t>
            </a:r>
          </a:p>
          <a:p>
            <a:r>
              <a:rPr lang="vi-VN" sz="3600" dirty="0">
                <a:latin typeface="Cambria" panose="02040503050406030204" pitchFamily="18" charset="0"/>
              </a:rPr>
              <a:t>- </a:t>
            </a:r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</a:rPr>
              <a:t>ải Ngân Hà sáng lấp lánh trên bầu trời đêm.</a:t>
            </a:r>
          </a:p>
          <a:p>
            <a:r>
              <a:rPr lang="vi-VN" sz="3600" dirty="0">
                <a:latin typeface="Cambria" panose="02040503050406030204" pitchFamily="18" charset="0"/>
              </a:rPr>
              <a:t>- Suối chảy róc </a:t>
            </a:r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r</a:t>
            </a:r>
            <a:r>
              <a:rPr lang="vi-VN" sz="3600" dirty="0">
                <a:latin typeface="Cambria" panose="02040503050406030204" pitchFamily="18" charset="0"/>
              </a:rPr>
              <a:t>ách đêm ngày.</a:t>
            </a:r>
          </a:p>
          <a:p>
            <a:r>
              <a:rPr lang="vi-VN" sz="3600" dirty="0">
                <a:latin typeface="Cambria" panose="02040503050406030204" pitchFamily="18" charset="0"/>
              </a:rPr>
              <a:t>- Sương </a:t>
            </a:r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</a:rPr>
              <a:t>gi</a:t>
            </a:r>
            <a:r>
              <a:rPr lang="vi-VN" sz="3600" dirty="0">
                <a:latin typeface="Cambria" panose="02040503050406030204" pitchFamily="18" charset="0"/>
              </a:rPr>
              <a:t>ăng mờ trên đỉnh núi.</a:t>
            </a:r>
          </a:p>
        </p:txBody>
      </p:sp>
    </p:spTree>
    <p:extLst>
      <p:ext uri="{BB962C8B-B14F-4D97-AF65-F5344CB8AC3E}">
        <p14:creationId xmlns:p14="http://schemas.microsoft.com/office/powerpoint/2010/main" val="19756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585746" y="1035570"/>
            <a:ext cx="1327868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1859280" y="1265897"/>
            <a:ext cx="990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 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hỏi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 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 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 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chữ</a:t>
            </a:r>
            <a:r>
              <a:rPr lang="en-US" sz="4000" dirty="0">
                <a:latin typeface="Cambria" panose="02040503050406030204" pitchFamily="18" charset="0"/>
              </a:rPr>
              <a:t> in </a:t>
            </a:r>
            <a:r>
              <a:rPr lang="en-US" sz="4000" dirty="0" err="1">
                <a:latin typeface="Cambria" panose="02040503050406030204" pitchFamily="18" charset="0"/>
              </a:rPr>
              <a:t>đậm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540B72-354D-A140-853E-E89BE2553D6E}"/>
              </a:ext>
            </a:extLst>
          </p:cNvPr>
          <p:cNvSpPr txBox="1"/>
          <p:nvPr/>
        </p:nvSpPr>
        <p:spPr>
          <a:xfrm>
            <a:off x="1454518" y="2434436"/>
            <a:ext cx="9401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Thao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nguyên là một vùng đất rộng lớn, được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kín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bơi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lớp cỏ xanh mượt. Nhiều loài động vật là cư dân của nơi đây như: chim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se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chuột,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hươu cao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,... Nếu bạn muốn đi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da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ngoại thì đồng cỏ là một lựa chọn tuyệt vời. Còn gì vui bằng khi được chạy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nhay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trên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tham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cỏ xanh như ngọc.</a:t>
            </a:r>
          </a:p>
        </p:txBody>
      </p:sp>
    </p:spTree>
    <p:extLst>
      <p:ext uri="{BB962C8B-B14F-4D97-AF65-F5344CB8AC3E}">
        <p14:creationId xmlns:p14="http://schemas.microsoft.com/office/powerpoint/2010/main" val="21042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549164" y="1035571"/>
            <a:ext cx="1310116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1859280" y="1265897"/>
            <a:ext cx="9902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 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hỏi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 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 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 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chữ</a:t>
            </a:r>
            <a:r>
              <a:rPr lang="en-US" sz="4000" dirty="0">
                <a:latin typeface="Cambria" panose="02040503050406030204" pitchFamily="18" charset="0"/>
              </a:rPr>
              <a:t> in </a:t>
            </a:r>
            <a:r>
              <a:rPr lang="en-US" sz="4000" dirty="0" err="1">
                <a:latin typeface="Cambria" panose="02040503050406030204" pitchFamily="18" charset="0"/>
              </a:rPr>
              <a:t>đậm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540B72-354D-A140-853E-E89BE2553D6E}"/>
              </a:ext>
            </a:extLst>
          </p:cNvPr>
          <p:cNvSpPr txBox="1"/>
          <p:nvPr/>
        </p:nvSpPr>
        <p:spPr>
          <a:xfrm>
            <a:off x="1454518" y="2434436"/>
            <a:ext cx="9401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Thảo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nguyên là một vùng đất rộng lớn, được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phủ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kín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bởi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lớp cỏ xanh mượt. Nhiều loài động vật là cư dân của nơi đây như: chim 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sẻ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chuột,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thỏ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hươu cao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cổ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,... Nếu bạn muốn đi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dã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ngoại thì đồng cỏ là một lựa chọn tuyệt vời. Còn gì vui bằng khi được chạy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nhảy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trên 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thảm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cỏ xanh như ngọc.</a:t>
            </a:r>
          </a:p>
        </p:txBody>
      </p:sp>
    </p:spTree>
    <p:extLst>
      <p:ext uri="{BB962C8B-B14F-4D97-AF65-F5344CB8AC3E}">
        <p14:creationId xmlns:p14="http://schemas.microsoft.com/office/powerpoint/2010/main" val="26243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AB5AC-57B0-F54C-B519-6608B4D2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284" y="2181005"/>
            <a:ext cx="19095663" cy="249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7FE28-1354-D940-833D-A15DA619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5" y="392996"/>
            <a:ext cx="11250566" cy="607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9A629-67F1-EA49-A275-EF59B496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419" y="2383631"/>
            <a:ext cx="8309162" cy="28527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thân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nói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tượng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</a:t>
            </a:r>
            <a:r>
              <a:rPr lang="nl-NL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nhiễm</a:t>
            </a:r>
            <a:r>
              <a:rPr lang="nl-NL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môi</a:t>
            </a:r>
            <a:r>
              <a:rPr lang="nl-NL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phương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em.</a:t>
            </a:r>
            <a:b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 Em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hãy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đoán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xem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nl-NL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nl-NL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nào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gây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tượng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nhiễm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đó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3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84188-582F-D449-A2C6-7ADE94EB5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00" y="262026"/>
            <a:ext cx="4333284" cy="24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1438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8" y="182574"/>
            <a:ext cx="11250566" cy="60720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8" y="40505"/>
            <a:ext cx="1549364" cy="1549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5EBEF-91AE-D047-B5E0-413583AE4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47" y="1554138"/>
            <a:ext cx="8321761" cy="4145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48511-CB7D-B74F-8D15-4A7A055C4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62" y="1832298"/>
            <a:ext cx="5025701" cy="50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769F16-2424-F04E-9E58-1E00238F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9" y="2203834"/>
            <a:ext cx="18396925" cy="24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6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173" y="1283732"/>
            <a:ext cx="9612208" cy="2145268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tên riêng nước ngoài viết đúng và chép vào vở</a:t>
            </a:r>
            <a:endParaRPr lang="vi-VN" sz="54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66273-578B-1645-88B4-4145012C0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69" y="4275123"/>
            <a:ext cx="10330812" cy="1537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46D67-3D4C-C446-A022-471DB4E08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2" y="1789737"/>
            <a:ext cx="2276173" cy="23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5B979-CFC4-E04C-A42A-5478F742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292" y="2228411"/>
            <a:ext cx="19483852" cy="24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9896" y="815935"/>
            <a:ext cx="9612208" cy="7150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nghĩ về Trái Đất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1C51AF-2F7D-C44B-A26F-F5FB4096108C}"/>
              </a:ext>
            </a:extLst>
          </p:cNvPr>
          <p:cNvGrpSpPr/>
          <p:nvPr/>
        </p:nvGrpSpPr>
        <p:grpSpPr>
          <a:xfrm>
            <a:off x="1289896" y="1810772"/>
            <a:ext cx="9626600" cy="4651316"/>
            <a:chOff x="1295400" y="2090172"/>
            <a:chExt cx="9626600" cy="46513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1F84F7-4B83-4944-8D88-C431BFC8F414}"/>
                </a:ext>
              </a:extLst>
            </p:cNvPr>
            <p:cNvSpPr/>
            <p:nvPr/>
          </p:nvSpPr>
          <p:spPr>
            <a:xfrm>
              <a:off x="1295400" y="2090172"/>
              <a:ext cx="9626600" cy="43715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764437-3BD6-3D43-A16E-A44D2C275B0D}"/>
                </a:ext>
              </a:extLst>
            </p:cNvPr>
            <p:cNvSpPr txBox="1"/>
            <p:nvPr/>
          </p:nvSpPr>
          <p:spPr>
            <a:xfrm>
              <a:off x="1701800" y="2340283"/>
              <a:ext cx="50292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Cambria" panose="02040503050406030204" pitchFamily="18" charset="0"/>
                </a:rPr>
                <a:t>Em vươn vai đứng dậy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Trái Đất đã xanh rồi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Giữa biêng biếc mây trời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Tiếng chim vui ngọt quá.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 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Quàng khăn xanh biển cả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Khoác áo thơm hương rừng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Trái Đất mang trên lưng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Những đứa con của đất.</a:t>
              </a:r>
            </a:p>
            <a:p>
              <a:endParaRPr lang="en-VN" sz="2800" dirty="0"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D56A0B-F1FF-0E4C-A8F9-54146F71BCFF}"/>
                </a:ext>
              </a:extLst>
            </p:cNvPr>
            <p:cNvSpPr txBox="1"/>
            <p:nvPr/>
          </p:nvSpPr>
          <p:spPr>
            <a:xfrm>
              <a:off x="6070600" y="2340283"/>
              <a:ext cx="4826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Cambria" panose="02040503050406030204" pitchFamily="18" charset="0"/>
                </a:rPr>
                <a:t>Như ban mai nắng ấm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Lung linh bờ thảo nguyên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Hãy giữ được bình yên</a:t>
              </a:r>
            </a:p>
            <a:p>
              <a:r>
                <a:rPr lang="vi-VN" sz="2800" dirty="0">
                  <a:latin typeface="Cambria" panose="02040503050406030204" pitchFamily="18" charset="0"/>
                </a:rPr>
                <a:t>Cho hoa thơm thơm mãi. </a:t>
              </a:r>
            </a:p>
            <a:p>
              <a:pPr algn="r"/>
              <a:r>
                <a:rPr lang="vi-VN" sz="2800" dirty="0">
                  <a:latin typeface="Cambria" panose="02040503050406030204" pitchFamily="18" charset="0"/>
                </a:rPr>
                <a:t>(Nguyễn Lãm Thắng)</a:t>
              </a:r>
            </a:p>
            <a:p>
              <a:endParaRPr lang="en-VN" sz="28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0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8291" y="361692"/>
            <a:ext cx="6164482" cy="47776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95077" y="1250908"/>
            <a:ext cx="5198960" cy="194095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ca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tươi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Đất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66" y="2371238"/>
            <a:ext cx="5080482" cy="50804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21030651">
            <a:off x="-128106" y="4339115"/>
            <a:ext cx="5198960" cy="160043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4400" b="1" i="1" dirty="0">
                <a:solidFill>
                  <a:schemeClr val="bg2">
                    <a:lumMod val="25000"/>
                  </a:schemeClr>
                </a:solidFill>
                <a:latin typeface="SVN-The Voice Heavy" panose="02040603050506020204" pitchFamily="18" charset="0"/>
                <a:ea typeface="Cambria" panose="02040503050406030204" pitchFamily="18" charset="0"/>
              </a:rPr>
              <a:t>NỘI DUNG </a:t>
            </a:r>
          </a:p>
          <a:p>
            <a:pPr algn="ctr"/>
            <a:r>
              <a:rPr lang="nl-NL" sz="4400" b="1" i="1" dirty="0">
                <a:solidFill>
                  <a:schemeClr val="bg2">
                    <a:lumMod val="25000"/>
                  </a:schemeClr>
                </a:solidFill>
                <a:latin typeface="SVN-The Voice Heavy" panose="02040603050506020204" pitchFamily="18" charset="0"/>
                <a:ea typeface="Cambria" panose="02040503050406030204" pitchFamily="18" charset="0"/>
              </a:rPr>
              <a:t>BÀI ĐỌC</a:t>
            </a:r>
            <a:endParaRPr lang="en-US" sz="4400" b="1" i="1" dirty="0">
              <a:solidFill>
                <a:schemeClr val="bg2">
                  <a:lumMod val="25000"/>
                </a:schemeClr>
              </a:solidFill>
              <a:latin typeface="SVN-The Voice Heav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18E03-0EBE-8C42-BC31-563DDEB4C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54" y="2567381"/>
            <a:ext cx="4688196" cy="46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6BDF1DC-0669-5B4E-BA10-B737164717CD}"/>
              </a:ext>
            </a:extLst>
          </p:cNvPr>
          <p:cNvSpPr txBox="1"/>
          <p:nvPr/>
        </p:nvSpPr>
        <p:spPr>
          <a:xfrm>
            <a:off x="502239" y="4237654"/>
            <a:ext cx="3515915" cy="6469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460" y="178383"/>
            <a:ext cx="4289380" cy="238940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văn có chữ nào cần viết hoa?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701" y="2698845"/>
            <a:ext cx="3515915" cy="11918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cái đầu câu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48" y="345373"/>
            <a:ext cx="5895343" cy="944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875" y="332445"/>
            <a:ext cx="4289380" cy="238940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chữ nào dễ viết lẫn, dễ sai chính tả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0451" y="5501107"/>
            <a:ext cx="2893410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lung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794" y="2787379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biêng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954" y="3666192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quàng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794" y="4646277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C2BB978-2829-9146-BC81-1171C3F15B2E}"/>
              </a:ext>
            </a:extLst>
          </p:cNvPr>
          <p:cNvSpPr/>
          <p:nvPr/>
        </p:nvSpPr>
        <p:spPr>
          <a:xfrm>
            <a:off x="4669922" y="1583792"/>
            <a:ext cx="6328684" cy="7150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nghĩ về Trái Đất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946D75-0A52-5442-9F5A-8CE35628E44B}"/>
              </a:ext>
            </a:extLst>
          </p:cNvPr>
          <p:cNvGrpSpPr/>
          <p:nvPr/>
        </p:nvGrpSpPr>
        <p:grpSpPr>
          <a:xfrm>
            <a:off x="4196445" y="2592339"/>
            <a:ext cx="7799228" cy="4199933"/>
            <a:chOff x="707012" y="2117530"/>
            <a:chExt cx="11845717" cy="46805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37A00-7031-484A-B3A5-71FC00981B5E}"/>
                </a:ext>
              </a:extLst>
            </p:cNvPr>
            <p:cNvSpPr/>
            <p:nvPr/>
          </p:nvSpPr>
          <p:spPr>
            <a:xfrm>
              <a:off x="707012" y="2117530"/>
              <a:ext cx="11845717" cy="43715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43EC8-0701-9E4D-A77C-84368D28BB39}"/>
                </a:ext>
              </a:extLst>
            </p:cNvPr>
            <p:cNvSpPr txBox="1"/>
            <p:nvPr/>
          </p:nvSpPr>
          <p:spPr>
            <a:xfrm>
              <a:off x="867168" y="2236224"/>
              <a:ext cx="7059814" cy="4561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latin typeface="Cambria" panose="02040503050406030204" pitchFamily="18" charset="0"/>
                </a:rPr>
                <a:t>Em vươn vai đứng dậy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Trái Đất đã xanh rồi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Giữa biêng biếc mây trời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Tiếng chim vui ngọt quá.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 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Quàng khăn xanh biển cả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Khoác áo thơm hương rừng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Trái Đất mang trên lưng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Những đứa con của đất.</a:t>
              </a:r>
            </a:p>
            <a:p>
              <a:endParaRPr lang="en-VN" sz="2600" dirty="0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1A16B1-C946-6447-BA3B-78B39658F83C}"/>
                </a:ext>
              </a:extLst>
            </p:cNvPr>
            <p:cNvSpPr txBox="1"/>
            <p:nvPr/>
          </p:nvSpPr>
          <p:spPr>
            <a:xfrm>
              <a:off x="6562975" y="2236224"/>
              <a:ext cx="5758610" cy="233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latin typeface="Cambria" panose="02040503050406030204" pitchFamily="18" charset="0"/>
                </a:rPr>
                <a:t>Như ban mai nắng ấm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Lung linh bờ thảo nguyên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Hãy giữ được bình yên</a:t>
              </a:r>
            </a:p>
            <a:p>
              <a:r>
                <a:rPr lang="vi-VN" sz="2600" dirty="0">
                  <a:latin typeface="Cambria" panose="02040503050406030204" pitchFamily="18" charset="0"/>
                </a:rPr>
                <a:t>Cho hoa thơm thơm mãi. </a:t>
              </a:r>
            </a:p>
            <a:p>
              <a:pPr algn="r"/>
              <a:r>
                <a:rPr lang="vi-VN" sz="2600" dirty="0">
                  <a:latin typeface="Cambria" panose="02040503050406030204" pitchFamily="18" charset="0"/>
                </a:rPr>
                <a:t>(Nguyễn Lãm Thắng)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8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78" y="527052"/>
            <a:ext cx="659644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116CCC-3F0F-2CC5-7BC3-605C20B0C744}"/>
              </a:ext>
            </a:extLst>
          </p:cNvPr>
          <p:cNvGrpSpPr/>
          <p:nvPr/>
        </p:nvGrpSpPr>
        <p:grpSpPr>
          <a:xfrm>
            <a:off x="2115862" y="1224678"/>
            <a:ext cx="7440513" cy="4905011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3BC572AF-3205-C7DA-374D-B4B01BB69E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76F1F0-D2B9-C60C-6AFC-217D7B31814F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CE00B2-828D-F07D-169B-858FF6DB3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60" y="596011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359</Words>
  <Application>Microsoft Office PowerPoint</Application>
  <PresentationFormat>Widescreen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等线 Light</vt:lpstr>
      <vt:lpstr>思源黑体 CN</vt:lpstr>
      <vt:lpstr>#9Slide04 Tinos Bold</vt:lpstr>
      <vt:lpstr>#9Slide05 Pattaya</vt:lpstr>
      <vt:lpstr>#9Slide05 SVNVanilla Daisy Pro</vt:lpstr>
      <vt:lpstr>#9Slide07 Altus</vt:lpstr>
      <vt:lpstr>#9Slide07 Cadena</vt:lpstr>
      <vt:lpstr>#9Slide07 HoneyCream</vt:lpstr>
      <vt:lpstr>#9Slide07 IcielKoni</vt:lpstr>
      <vt:lpstr>Arial</vt:lpstr>
      <vt:lpstr>Calibri</vt:lpstr>
      <vt:lpstr>Calibri Light</vt:lpstr>
      <vt:lpstr>Cambria</vt:lpstr>
      <vt:lpstr>SVN-Newton</vt:lpstr>
      <vt:lpstr>SVN-Poky's</vt:lpstr>
      <vt:lpstr>SVN-The Voice Heavy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Cùng người thân nói về hiện tượng ô nhiễm môi trường ở địa phương em. -  Em hãy đoán xem nguyên nhân nào gây nên hiện tượng ô nhiễm đó.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16</cp:revision>
  <dcterms:created xsi:type="dcterms:W3CDTF">2023-02-22T07:25:45Z</dcterms:created>
  <dcterms:modified xsi:type="dcterms:W3CDTF">2023-04-23T11:40:54Z</dcterms:modified>
</cp:coreProperties>
</file>