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8.xml" ContentType="application/vnd.openxmlformats-officedocument.presentationml.notesSlide+xml"/>
  <Override PartName="/ppt/media/audio8.wav" ContentType="audio/x-wav"/>
  <Override PartName="/ppt/media/audio9.wav" ContentType="audio/x-wav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6" r:id="rId3"/>
    <p:sldMasterId id="2147483688" r:id="rId4"/>
  </p:sldMasterIdLst>
  <p:notesMasterIdLst>
    <p:notesMasterId r:id="rId29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95" r:id="rId15"/>
    <p:sldId id="290" r:id="rId16"/>
    <p:sldId id="268" r:id="rId17"/>
    <p:sldId id="296" r:id="rId18"/>
    <p:sldId id="291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97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739" y="-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E871B-4DEF-47DB-A133-3773B7B070F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62E63-A19D-4C4F-8479-3F086B738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03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65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43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899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066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878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slide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bắn</a:t>
            </a:r>
            <a:r>
              <a:rPr lang="en-US" baseline="0" dirty="0"/>
              <a:t> </a:t>
            </a:r>
            <a:r>
              <a:rPr lang="en-US" baseline="0" dirty="0" err="1"/>
              <a:t>đạn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tiêu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diệt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phù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thủy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ngô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hoặc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phù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thủy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cuộc</a:t>
            </a:r>
            <a:r>
              <a:rPr lang="en-US" baseline="0">
                <a:sym typeface="Wingdings" pitchFamily="2" charset="2"/>
              </a:rPr>
              <a:t> )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240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cấy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(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)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trang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đầu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16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6488668"/>
            <a:ext cx="150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UTM Arruba KT" panose="02040603050506020204" pitchFamily="18" charset="0"/>
              </a:rPr>
              <a:t>Măng</a:t>
            </a:r>
            <a:r>
              <a:rPr lang="en-US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UTM Arruba KT" panose="02040603050506020204" pitchFamily="18" charset="0"/>
              </a:rPr>
              <a:t> non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UTM Arruba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59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3" name="矩形 2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" name="文本框 6"/>
            <p:cNvSpPr txBox="1"/>
            <p:nvPr userDrawn="1"/>
          </p:nvSpPr>
          <p:spPr>
            <a:xfrm>
              <a:off x="5929" y="1011"/>
              <a:ext cx="2505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复习方法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2617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文本框 7"/>
            <p:cNvSpPr txBox="1"/>
            <p:nvPr userDrawn="1"/>
          </p:nvSpPr>
          <p:spPr>
            <a:xfrm>
              <a:off x="5910" y="1023"/>
              <a:ext cx="2480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复习安排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1652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文本框 7"/>
            <p:cNvSpPr txBox="1"/>
            <p:nvPr userDrawn="1"/>
          </p:nvSpPr>
          <p:spPr>
            <a:xfrm>
              <a:off x="5897" y="1023"/>
              <a:ext cx="2542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各科秘诀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2294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文本框 7"/>
            <p:cNvSpPr txBox="1"/>
            <p:nvPr userDrawn="1"/>
          </p:nvSpPr>
          <p:spPr>
            <a:xfrm>
              <a:off x="5929" y="1011"/>
              <a:ext cx="2505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注重细节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59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3" name="图片 2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0497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353800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 rot="5400000">
            <a:off x="-347125" y="3244333"/>
            <a:ext cx="106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45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15024" y="6279706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047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 rot="5400000">
            <a:off x="-347125" y="3244333"/>
            <a:ext cx="106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142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EAC14-93C8-41A4-8F3D-735C3FE3C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6A2229-ABE2-43EA-A72C-8AC3D8F69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F3769D-18D4-42FB-9210-628E62701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8C9220-ED5B-41C8-98CF-3D4506C29D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FB0CB8-A4EB-4D2D-BFE9-E6C2EBA2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298273-E673-446B-8005-9147E953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884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11B91D-EE9A-420A-9F10-02175033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CC0607-83B0-4C32-A2DB-DC27DFDC4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A33036-F66C-4876-95D5-9F3389569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F5AA68-8E10-43BE-9C21-C46538749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154EBD-7912-4A4F-BA1D-2FBFD8F6F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51E850-E03D-481D-AF10-895691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766231-0007-4E2E-854B-582F8CE8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AE1CC80-AADE-42A2-997B-452F62F0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3" name="矩形 2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" name="文本框 6"/>
            <p:cNvSpPr txBox="1"/>
            <p:nvPr userDrawn="1"/>
          </p:nvSpPr>
          <p:spPr>
            <a:xfrm>
              <a:off x="5929" y="1011"/>
              <a:ext cx="2505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复习方法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3044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33AE-FBF3-4E14-A743-8C99E78E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BE85ED-005D-401D-8B6B-C41916257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D2BC7B-5E91-4B97-BCE4-AC58BC93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8C5614-A367-4E35-B3B0-82CF2254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41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90DC1F-38EB-48E6-8C52-21D8E215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A7A6E0D-BAE0-43BC-8F66-E957B0F0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63DF06-A974-41E9-9533-70631645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688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8C8AAE-F68D-4CB8-8C2F-2B44AC81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25211C-4897-467E-AEA7-8CA51D9BF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A9D562-E04B-48A9-9980-C41428B72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39ABC2-4A83-4907-9458-48F30AC9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BCD3E6-590A-472C-816E-C7B41DF0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038190-1E6F-4CCE-88E7-C4E010A2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429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9EC26-6234-4C9F-9346-F9154AB4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7762B7E-04B9-4317-BFE2-9440E7ACA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A4425D-CD31-4725-9847-8E3A9FF1E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F6CB55-33EB-4EA1-83E7-56DD9DF6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17A22D-D103-4107-9119-2A896DF3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317F9B-DF6B-4E98-AABB-E618897A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67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2E3001-34C1-4802-87B7-0660EA6E2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EEB021-336F-446B-A5CB-D5A674618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555DE-A1CA-472A-85CF-266876A8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EC6C19-17B0-4289-9D89-D61D7159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884576-9190-4F21-A35E-7EAEF02F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406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3D673C-A178-4AE8-81E9-AFF83FC39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6D469D-C2E4-40BF-A404-674B3557B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95A22A-7DE5-4925-AD62-51F7DA26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7F4804-8189-4AA7-8CBC-3328C4684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1A772C-56F5-419D-9F1A-7527DADA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054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348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387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987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91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文本框 7"/>
            <p:cNvSpPr txBox="1"/>
            <p:nvPr userDrawn="1"/>
          </p:nvSpPr>
          <p:spPr>
            <a:xfrm>
              <a:off x="5910" y="1023"/>
              <a:ext cx="2480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复习安排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2658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83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43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38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113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6243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8523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1A57E-4ADA-4D9B-BA44-19A544750E3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04ABD-BC90-439C-B3B8-17AC93D7F94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645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063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文本框 7"/>
            <p:cNvSpPr txBox="1"/>
            <p:nvPr userDrawn="1"/>
          </p:nvSpPr>
          <p:spPr>
            <a:xfrm>
              <a:off x="5897" y="1023"/>
              <a:ext cx="2542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各科秘诀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6896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4" name="图片 3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文本框 7"/>
            <p:cNvSpPr txBox="1"/>
            <p:nvPr userDrawn="1"/>
          </p:nvSpPr>
          <p:spPr>
            <a:xfrm>
              <a:off x="5929" y="1011"/>
              <a:ext cx="2505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BA01"/>
                  </a:solidFill>
                  <a:effectLst/>
                  <a:uLnTx/>
                  <a:uFillTx/>
                  <a:latin typeface="字魂100号-方方先锋体" panose="00000500000000000000" charset="-122"/>
                  <a:ea typeface="字魂100号-方方先锋体" panose="00000500000000000000" charset="-122"/>
                  <a:cs typeface="+mn-cs"/>
                </a:rPr>
                <a:t>注重细节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1187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4234" y="-847"/>
            <a:ext cx="12200467" cy="6859693"/>
            <a:chOff x="-5" y="-1"/>
            <a:chExt cx="14410" cy="8102"/>
          </a:xfrm>
        </p:grpSpPr>
        <p:pic>
          <p:nvPicPr>
            <p:cNvPr id="3" name="图片 2" descr="图片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5" y="-1"/>
              <a:ext cx="14410" cy="8102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507" y="533"/>
              <a:ext cx="13350" cy="70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8E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75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2025/5/8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1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2025/5/8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3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3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</a:defRPr>
            </a:lvl1pPr>
          </a:lstStyle>
          <a:p>
            <a:pPr defTabSz="1219170"/>
            <a:fld id="{0CEB1B6A-AEF1-4ACD-BD61-958570690F5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2025/5/8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</a:defRPr>
            </a:lvl1pPr>
          </a:lstStyle>
          <a:p>
            <a:pPr defTabSz="1219170"/>
            <a:fld id="{BB6CB991-6BD3-42F2-8A94-1903E9425430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83594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4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字魂143号-正酷超级黑" panose="00000500000000000000" charset="-122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</a:defRPr>
            </a:lvl1pPr>
          </a:lstStyle>
          <a:p>
            <a:pPr defTabSz="1219170"/>
            <a:fld id="{0CEB1B6A-AEF1-4ACD-BD61-958570690F5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2025/5/8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</a:defRPr>
            </a:lvl1pPr>
          </a:lstStyle>
          <a:p>
            <a:pPr defTabSz="1219170"/>
            <a:fld id="{BB6CB991-6BD3-42F2-8A94-1903E9425430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83594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字魂143号-正酷超级黑" panose="00000500000000000000" charset="-122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43号-正酷超级黑" panose="00000500000000000000" charset="-122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11310257" y="-489466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83594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8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83594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7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slide" Target="slide20.xml"/><Relationship Id="rId3" Type="http://schemas.openxmlformats.org/officeDocument/2006/relationships/audio" Target="../media/audio3.wav"/><Relationship Id="rId21" Type="http://schemas.openxmlformats.org/officeDocument/2006/relationships/image" Target="../media/image61.png"/><Relationship Id="rId7" Type="http://schemas.openxmlformats.org/officeDocument/2006/relationships/audio" Target="../media/audio7.wav"/><Relationship Id="rId12" Type="http://schemas.openxmlformats.org/officeDocument/2006/relationships/image" Target="../media/image52.png"/><Relationship Id="rId17" Type="http://schemas.openxmlformats.org/officeDocument/2006/relationships/image" Target="../media/image57.gif"/><Relationship Id="rId25" Type="http://schemas.openxmlformats.org/officeDocument/2006/relationships/slide" Target="slide19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6.gif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6.wav"/><Relationship Id="rId11" Type="http://schemas.openxmlformats.org/officeDocument/2006/relationships/image" Target="../media/image51.gif"/><Relationship Id="rId24" Type="http://schemas.openxmlformats.org/officeDocument/2006/relationships/slide" Target="slide18.xml"/><Relationship Id="rId5" Type="http://schemas.openxmlformats.org/officeDocument/2006/relationships/audio" Target="../media/audio5.wav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slide" Target="slide22.xml"/><Relationship Id="rId10" Type="http://schemas.openxmlformats.org/officeDocument/2006/relationships/image" Target="../media/image50.gif"/><Relationship Id="rId19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audio" Target="../media/audio9.wav"/><Relationship Id="rId10" Type="http://schemas.openxmlformats.org/officeDocument/2006/relationships/image" Target="../media/image67.png"/><Relationship Id="rId4" Type="http://schemas.openxmlformats.org/officeDocument/2006/relationships/audio" Target="../media/audio8.wav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8.wav"/><Relationship Id="rId7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audio" Target="../media/audio9.wav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8.wav"/><Relationship Id="rId7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audio" Target="../media/audio9.wav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8.wav"/><Relationship Id="rId7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audio" Target="../media/audio9.wav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8.wav"/><Relationship Id="rId7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audio" Target="../media/audio9.wav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4.jp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31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41.png"/><Relationship Id="rId5" Type="http://schemas.openxmlformats.org/officeDocument/2006/relationships/image" Target="../media/image30.png"/><Relationship Id="rId15" Type="http://schemas.openxmlformats.org/officeDocument/2006/relationships/audio" Target="../media/audio2.wav"/><Relationship Id="rId10" Type="http://schemas.openxmlformats.org/officeDocument/2006/relationships/image" Target="../media/image40.png"/><Relationship Id="rId4" Type="http://schemas.openxmlformats.org/officeDocument/2006/relationships/image" Target="../media/image38.jpeg"/><Relationship Id="rId9" Type="http://schemas.openxmlformats.org/officeDocument/2006/relationships/image" Target="../media/image39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34" y="-847"/>
            <a:ext cx="12200467" cy="6859693"/>
          </a:xfrm>
          <a:prstGeom prst="rect">
            <a:avLst/>
          </a:prstGeom>
        </p:spPr>
      </p:pic>
      <p:pic>
        <p:nvPicPr>
          <p:cNvPr id="12" name="图片 11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907" y="21333"/>
            <a:ext cx="9753600" cy="5979160"/>
          </a:xfrm>
          <a:prstGeom prst="rect">
            <a:avLst/>
          </a:prstGeom>
        </p:spPr>
      </p:pic>
      <p:pic>
        <p:nvPicPr>
          <p:cNvPr id="13" name="图片 12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454" y="5268807"/>
            <a:ext cx="5351780" cy="1590040"/>
          </a:xfrm>
          <a:prstGeom prst="rect">
            <a:avLst/>
          </a:prstGeom>
        </p:spPr>
      </p:pic>
      <p:pic>
        <p:nvPicPr>
          <p:cNvPr id="14" name="图片 13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4233" y="5268807"/>
            <a:ext cx="5351780" cy="1590040"/>
          </a:xfrm>
          <a:prstGeom prst="rect">
            <a:avLst/>
          </a:prstGeom>
        </p:spPr>
      </p:pic>
      <p:pic>
        <p:nvPicPr>
          <p:cNvPr id="15" name="图片 14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947" y="4601634"/>
            <a:ext cx="6239087" cy="2256367"/>
          </a:xfrm>
          <a:prstGeom prst="rect">
            <a:avLst/>
          </a:prstGeom>
        </p:spPr>
      </p:pic>
      <p:pic>
        <p:nvPicPr>
          <p:cNvPr id="17" name="图片 16" descr="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6198" y="511131"/>
            <a:ext cx="3519593" cy="3749040"/>
          </a:xfrm>
          <a:prstGeom prst="rect">
            <a:avLst/>
          </a:prstGeom>
        </p:spPr>
      </p:pic>
      <p:sp>
        <p:nvSpPr>
          <p:cNvPr id="19" name="TextBox 4"/>
          <p:cNvSpPr txBox="1"/>
          <p:nvPr/>
        </p:nvSpPr>
        <p:spPr>
          <a:xfrm>
            <a:off x="2426369" y="3877876"/>
            <a:ext cx="7682315" cy="2308255"/>
          </a:xfrm>
          <a:prstGeom prst="rect">
            <a:avLst/>
          </a:prstGeom>
          <a:noFill/>
        </p:spPr>
        <p:txBody>
          <a:bodyPr spcFirstLastPara="1" wrap="none" lIns="91375" tIns="45685" rIns="91375" bIns="45685" numCol="1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3530">
              <a:defRPr/>
            </a:pPr>
            <a:r>
              <a:rPr lang="en-US" altLang="zh-CN" sz="7066" kern="0" spc="533" dirty="0">
                <a:ln w="25400">
                  <a:solidFill>
                    <a:srgbClr val="FFFFFF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143号-正酷超级黑" panose="00000500000000000000" charset="-122"/>
              </a:rPr>
              <a:t>DẤU HAI CHẤM</a:t>
            </a:r>
          </a:p>
          <a:p>
            <a:pPr defTabSz="913530">
              <a:defRPr/>
            </a:pPr>
            <a:r>
              <a:rPr lang="en-US" altLang="zh-CN" sz="7066" kern="0" spc="533" dirty="0">
                <a:ln w="25400"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143号-正酷超级黑" panose="00000500000000000000" charset="-122"/>
              </a:rPr>
              <a:t>DẤU GẠCH NGANG</a:t>
            </a:r>
          </a:p>
          <a:p>
            <a:pPr defTabSz="913530">
              <a:defRPr/>
            </a:pPr>
            <a:r>
              <a:rPr lang="en-US" altLang="zh-CN" sz="7066" kern="0" spc="533" dirty="0">
                <a:ln w="2540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143号-正酷超级黑" panose="00000500000000000000" charset="-122"/>
              </a:rPr>
              <a:t>DẤU NGOẶC KÉP</a:t>
            </a:r>
            <a:endParaRPr lang="zh-CN" altLang="en-US" sz="7066" kern="0" spc="533" dirty="0">
              <a:ln w="25400">
                <a:solidFill>
                  <a:srgbClr val="FFFFFF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字魂143号-正酷超级黑" panose="00000500000000000000" charset="-122"/>
            </a:endParaRPr>
          </a:p>
        </p:txBody>
      </p:sp>
      <p:sp>
        <p:nvSpPr>
          <p:cNvPr id="20" name="矩形 19"/>
          <p:cNvSpPr/>
          <p:nvPr/>
        </p:nvSpPr>
        <p:spPr>
          <a:xfrm flipH="1">
            <a:off x="4343399" y="596200"/>
            <a:ext cx="3277843" cy="50276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zh-CN" sz="2667" spc="80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UTM Showcard" panose="02040603050506020204" pitchFamily="18" charset="0"/>
              </a:rPr>
              <a:t>LUYỆN TẬP</a:t>
            </a:r>
            <a:endParaRPr lang="zh-CN" altLang="en-US" sz="2667" spc="8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UTM Showcard" panose="020406030505060202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-609599" y="11007"/>
            <a:ext cx="258995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CN" sz="1867" dirty="0" err="1">
                <a:solidFill>
                  <a:srgbClr val="EA2D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Măng</a:t>
            </a:r>
            <a:r>
              <a:rPr lang="en-US" altLang="zh-CN" sz="1867" dirty="0">
                <a:solidFill>
                  <a:srgbClr val="EA2D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 non</a:t>
            </a:r>
            <a:endParaRPr lang="zh-CN" altLang="en-US" sz="1867" dirty="0">
              <a:solidFill>
                <a:srgbClr val="EA2D00">
                  <a:lumMod val="20000"/>
                  <a:lumOff val="80000"/>
                </a:srgbClr>
              </a:solidFill>
              <a:latin typeface="UTM Cookies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135" y="-1204226"/>
            <a:ext cx="1594656" cy="27140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4235" y="3907075"/>
            <a:ext cx="3270587" cy="2811286"/>
            <a:chOff x="94094" y="1955923"/>
            <a:chExt cx="3007995" cy="2917825"/>
          </a:xfrm>
        </p:grpSpPr>
        <p:grpSp>
          <p:nvGrpSpPr>
            <p:cNvPr id="6" name="Group 5"/>
            <p:cNvGrpSpPr/>
            <p:nvPr/>
          </p:nvGrpSpPr>
          <p:grpSpPr>
            <a:xfrm>
              <a:off x="94094" y="1955923"/>
              <a:ext cx="3007995" cy="2917825"/>
              <a:chOff x="94094" y="1955923"/>
              <a:chExt cx="3007995" cy="2917825"/>
            </a:xfrm>
          </p:grpSpPr>
          <p:pic>
            <p:nvPicPr>
              <p:cNvPr id="23" name="图片 15" descr="1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380000" flipH="1">
                <a:off x="94094" y="1955923"/>
                <a:ext cx="3007995" cy="2917825"/>
              </a:xfrm>
              <a:prstGeom prst="rect">
                <a:avLst/>
              </a:prstGeom>
            </p:spPr>
          </p:pic>
          <p:sp>
            <p:nvSpPr>
              <p:cNvPr id="5" name="Freeform 4"/>
              <p:cNvSpPr/>
              <p:nvPr/>
            </p:nvSpPr>
            <p:spPr>
              <a:xfrm>
                <a:off x="819923" y="2609538"/>
                <a:ext cx="1111227" cy="342029"/>
              </a:xfrm>
              <a:custGeom>
                <a:avLst/>
                <a:gdLst>
                  <a:gd name="connsiteX0" fmla="*/ 193868 w 1111227"/>
                  <a:gd name="connsiteY0" fmla="*/ 93905 h 306413"/>
                  <a:gd name="connsiteX1" fmla="*/ 8338 w 1111227"/>
                  <a:gd name="connsiteY1" fmla="*/ 213175 h 306413"/>
                  <a:gd name="connsiteX2" fmla="*/ 61347 w 1111227"/>
                  <a:gd name="connsiteY2" fmla="*/ 305940 h 306413"/>
                  <a:gd name="connsiteX3" fmla="*/ 319764 w 1111227"/>
                  <a:gd name="connsiteY3" fmla="*/ 246305 h 306413"/>
                  <a:gd name="connsiteX4" fmla="*/ 664320 w 1111227"/>
                  <a:gd name="connsiteY4" fmla="*/ 180045 h 306413"/>
                  <a:gd name="connsiteX5" fmla="*/ 1088390 w 1111227"/>
                  <a:gd name="connsiteY5" fmla="*/ 166792 h 306413"/>
                  <a:gd name="connsiteX6" fmla="*/ 1035381 w 1111227"/>
                  <a:gd name="connsiteY6" fmla="*/ 21019 h 306413"/>
                  <a:gd name="connsiteX7" fmla="*/ 876355 w 1111227"/>
                  <a:gd name="connsiteY7" fmla="*/ 7766 h 306413"/>
                  <a:gd name="connsiteX8" fmla="*/ 856477 w 1111227"/>
                  <a:gd name="connsiteY8" fmla="*/ 87279 h 306413"/>
                  <a:gd name="connsiteX9" fmla="*/ 750460 w 1111227"/>
                  <a:gd name="connsiteY9" fmla="*/ 34271 h 306413"/>
                  <a:gd name="connsiteX10" fmla="*/ 677573 w 1111227"/>
                  <a:gd name="connsiteY10" fmla="*/ 7766 h 306413"/>
                  <a:gd name="connsiteX11" fmla="*/ 432407 w 1111227"/>
                  <a:gd name="connsiteY11" fmla="*/ 7766 h 306413"/>
                  <a:gd name="connsiteX12" fmla="*/ 386025 w 1111227"/>
                  <a:gd name="connsiteY12" fmla="*/ 67401 h 306413"/>
                  <a:gd name="connsiteX13" fmla="*/ 273381 w 1111227"/>
                  <a:gd name="connsiteY13" fmla="*/ 113784 h 306413"/>
                  <a:gd name="connsiteX14" fmla="*/ 193868 w 1111227"/>
                  <a:gd name="connsiteY14" fmla="*/ 93905 h 306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11227" h="306413">
                    <a:moveTo>
                      <a:pt x="193868" y="93905"/>
                    </a:moveTo>
                    <a:cubicBezTo>
                      <a:pt x="149694" y="110470"/>
                      <a:pt x="30425" y="177836"/>
                      <a:pt x="8338" y="213175"/>
                    </a:cubicBezTo>
                    <a:cubicBezTo>
                      <a:pt x="-13749" y="248514"/>
                      <a:pt x="9443" y="300418"/>
                      <a:pt x="61347" y="305940"/>
                    </a:cubicBezTo>
                    <a:cubicBezTo>
                      <a:pt x="113251" y="311462"/>
                      <a:pt x="219269" y="267287"/>
                      <a:pt x="319764" y="246305"/>
                    </a:cubicBezTo>
                    <a:cubicBezTo>
                      <a:pt x="420259" y="225323"/>
                      <a:pt x="536216" y="193297"/>
                      <a:pt x="664320" y="180045"/>
                    </a:cubicBezTo>
                    <a:cubicBezTo>
                      <a:pt x="792424" y="166793"/>
                      <a:pt x="1026547" y="193296"/>
                      <a:pt x="1088390" y="166792"/>
                    </a:cubicBezTo>
                    <a:cubicBezTo>
                      <a:pt x="1150233" y="140288"/>
                      <a:pt x="1070720" y="47523"/>
                      <a:pt x="1035381" y="21019"/>
                    </a:cubicBezTo>
                    <a:cubicBezTo>
                      <a:pt x="1000042" y="-5485"/>
                      <a:pt x="906172" y="-3277"/>
                      <a:pt x="876355" y="7766"/>
                    </a:cubicBezTo>
                    <a:cubicBezTo>
                      <a:pt x="846538" y="18809"/>
                      <a:pt x="877459" y="82862"/>
                      <a:pt x="856477" y="87279"/>
                    </a:cubicBezTo>
                    <a:cubicBezTo>
                      <a:pt x="835495" y="91696"/>
                      <a:pt x="780277" y="47523"/>
                      <a:pt x="750460" y="34271"/>
                    </a:cubicBezTo>
                    <a:cubicBezTo>
                      <a:pt x="720643" y="21019"/>
                      <a:pt x="730582" y="12183"/>
                      <a:pt x="677573" y="7766"/>
                    </a:cubicBezTo>
                    <a:cubicBezTo>
                      <a:pt x="624564" y="3348"/>
                      <a:pt x="480998" y="-2173"/>
                      <a:pt x="432407" y="7766"/>
                    </a:cubicBezTo>
                    <a:cubicBezTo>
                      <a:pt x="383816" y="17705"/>
                      <a:pt x="412529" y="49731"/>
                      <a:pt x="386025" y="67401"/>
                    </a:cubicBezTo>
                    <a:cubicBezTo>
                      <a:pt x="359521" y="85071"/>
                      <a:pt x="306512" y="107158"/>
                      <a:pt x="273381" y="113784"/>
                    </a:cubicBezTo>
                    <a:cubicBezTo>
                      <a:pt x="240251" y="120410"/>
                      <a:pt x="238042" y="77340"/>
                      <a:pt x="193868" y="93905"/>
                    </a:cubicBezTo>
                    <a:close/>
                  </a:path>
                </a:pathLst>
              </a:custGeom>
              <a:solidFill>
                <a:srgbClr val="E46A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662528" y="3486150"/>
              <a:ext cx="182556" cy="174140"/>
            </a:xfrm>
            <a:custGeom>
              <a:avLst/>
              <a:gdLst>
                <a:gd name="connsiteX0" fmla="*/ 66342 w 182556"/>
                <a:gd name="connsiteY0" fmla="*/ 84 h 174140"/>
                <a:gd name="connsiteX1" fmla="*/ 81 w 182556"/>
                <a:gd name="connsiteY1" fmla="*/ 132606 h 174140"/>
                <a:gd name="connsiteX2" fmla="*/ 53089 w 182556"/>
                <a:gd name="connsiteY2" fmla="*/ 165737 h 174140"/>
                <a:gd name="connsiteX3" fmla="*/ 72968 w 182556"/>
                <a:gd name="connsiteY3" fmla="*/ 172363 h 174140"/>
                <a:gd name="connsiteX4" fmla="*/ 159107 w 182556"/>
                <a:gd name="connsiteY4" fmla="*/ 139232 h 174140"/>
                <a:gd name="connsiteX5" fmla="*/ 178985 w 182556"/>
                <a:gd name="connsiteY5" fmla="*/ 112728 h 174140"/>
                <a:gd name="connsiteX6" fmla="*/ 66342 w 182556"/>
                <a:gd name="connsiteY6" fmla="*/ 84 h 17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556" h="174140">
                  <a:moveTo>
                    <a:pt x="66342" y="84"/>
                  </a:moveTo>
                  <a:cubicBezTo>
                    <a:pt x="36525" y="3397"/>
                    <a:pt x="2290" y="104997"/>
                    <a:pt x="81" y="132606"/>
                  </a:cubicBezTo>
                  <a:cubicBezTo>
                    <a:pt x="-2128" y="160215"/>
                    <a:pt x="40941" y="159111"/>
                    <a:pt x="53089" y="165737"/>
                  </a:cubicBezTo>
                  <a:cubicBezTo>
                    <a:pt x="65237" y="172363"/>
                    <a:pt x="55298" y="176780"/>
                    <a:pt x="72968" y="172363"/>
                  </a:cubicBezTo>
                  <a:cubicBezTo>
                    <a:pt x="90638" y="167946"/>
                    <a:pt x="159107" y="139232"/>
                    <a:pt x="159107" y="139232"/>
                  </a:cubicBezTo>
                  <a:cubicBezTo>
                    <a:pt x="176776" y="129293"/>
                    <a:pt x="188924" y="133710"/>
                    <a:pt x="178985" y="112728"/>
                  </a:cubicBezTo>
                  <a:cubicBezTo>
                    <a:pt x="169046" y="91746"/>
                    <a:pt x="96159" y="-3229"/>
                    <a:pt x="66342" y="84"/>
                  </a:cubicBezTo>
                  <a:close/>
                </a:path>
              </a:pathLst>
            </a:custGeom>
            <a:solidFill>
              <a:srgbClr val="DC61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676400" y="3353360"/>
              <a:ext cx="187127" cy="243784"/>
            </a:xfrm>
            <a:custGeom>
              <a:avLst/>
              <a:gdLst>
                <a:gd name="connsiteX0" fmla="*/ 73313 w 121087"/>
                <a:gd name="connsiteY0" fmla="*/ 6066 h 243784"/>
                <a:gd name="connsiteX1" fmla="*/ 426 w 121087"/>
                <a:gd name="connsiteY1" fmla="*/ 72327 h 243784"/>
                <a:gd name="connsiteX2" fmla="*/ 46809 w 121087"/>
                <a:gd name="connsiteY2" fmla="*/ 224727 h 243784"/>
                <a:gd name="connsiteX3" fmla="*/ 119696 w 121087"/>
                <a:gd name="connsiteY3" fmla="*/ 218101 h 243784"/>
                <a:gd name="connsiteX4" fmla="*/ 73313 w 121087"/>
                <a:gd name="connsiteY4" fmla="*/ 6066 h 24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087" h="243784">
                  <a:moveTo>
                    <a:pt x="73313" y="6066"/>
                  </a:moveTo>
                  <a:cubicBezTo>
                    <a:pt x="53435" y="-18230"/>
                    <a:pt x="4843" y="35884"/>
                    <a:pt x="426" y="72327"/>
                  </a:cubicBezTo>
                  <a:cubicBezTo>
                    <a:pt x="-3991" y="108771"/>
                    <a:pt x="26931" y="200431"/>
                    <a:pt x="46809" y="224727"/>
                  </a:cubicBezTo>
                  <a:cubicBezTo>
                    <a:pt x="66687" y="249023"/>
                    <a:pt x="110861" y="253440"/>
                    <a:pt x="119696" y="218101"/>
                  </a:cubicBezTo>
                  <a:cubicBezTo>
                    <a:pt x="128531" y="182762"/>
                    <a:pt x="93191" y="30362"/>
                    <a:pt x="73313" y="6066"/>
                  </a:cubicBezTo>
                  <a:close/>
                </a:path>
              </a:pathLst>
            </a:custGeom>
            <a:solidFill>
              <a:srgbClr val="FFA5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3401" y="419947"/>
            <a:ext cx="2449407" cy="1540933"/>
            <a:chOff x="400050" y="314960"/>
            <a:chExt cx="1837055" cy="1155700"/>
          </a:xfrm>
        </p:grpSpPr>
        <p:pic>
          <p:nvPicPr>
            <p:cNvPr id="25" name="图片 17" descr="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0050" y="314960"/>
              <a:ext cx="1837055" cy="1155700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563681" y="824224"/>
              <a:ext cx="392639" cy="359408"/>
            </a:xfrm>
            <a:custGeom>
              <a:avLst/>
              <a:gdLst>
                <a:gd name="connsiteX0" fmla="*/ 12789 w 392639"/>
                <a:gd name="connsiteY0" fmla="*/ 17289 h 359408"/>
                <a:gd name="connsiteX1" fmla="*/ 19415 w 392639"/>
                <a:gd name="connsiteY1" fmla="*/ 83550 h 359408"/>
                <a:gd name="connsiteX2" fmla="*/ 45919 w 392639"/>
                <a:gd name="connsiteY2" fmla="*/ 182941 h 359408"/>
                <a:gd name="connsiteX3" fmla="*/ 218197 w 392639"/>
                <a:gd name="connsiteY3" fmla="*/ 341967 h 359408"/>
                <a:gd name="connsiteX4" fmla="*/ 324215 w 392639"/>
                <a:gd name="connsiteY4" fmla="*/ 348593 h 359408"/>
                <a:gd name="connsiteX5" fmla="*/ 390476 w 392639"/>
                <a:gd name="connsiteY5" fmla="*/ 282333 h 359408"/>
                <a:gd name="connsiteX6" fmla="*/ 244702 w 392639"/>
                <a:gd name="connsiteY6" fmla="*/ 90176 h 359408"/>
                <a:gd name="connsiteX7" fmla="*/ 198319 w 392639"/>
                <a:gd name="connsiteY7" fmla="*/ 4037 h 359408"/>
                <a:gd name="connsiteX8" fmla="*/ 12789 w 392639"/>
                <a:gd name="connsiteY8" fmla="*/ 17289 h 359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639" h="359408">
                  <a:moveTo>
                    <a:pt x="12789" y="17289"/>
                  </a:moveTo>
                  <a:cubicBezTo>
                    <a:pt x="-17028" y="30541"/>
                    <a:pt x="13893" y="55941"/>
                    <a:pt x="19415" y="83550"/>
                  </a:cubicBezTo>
                  <a:cubicBezTo>
                    <a:pt x="24937" y="111159"/>
                    <a:pt x="12789" y="139872"/>
                    <a:pt x="45919" y="182941"/>
                  </a:cubicBezTo>
                  <a:cubicBezTo>
                    <a:pt x="79049" y="226010"/>
                    <a:pt x="171814" y="314358"/>
                    <a:pt x="218197" y="341967"/>
                  </a:cubicBezTo>
                  <a:cubicBezTo>
                    <a:pt x="264580" y="369576"/>
                    <a:pt x="295502" y="358532"/>
                    <a:pt x="324215" y="348593"/>
                  </a:cubicBezTo>
                  <a:cubicBezTo>
                    <a:pt x="352928" y="338654"/>
                    <a:pt x="403728" y="325403"/>
                    <a:pt x="390476" y="282333"/>
                  </a:cubicBezTo>
                  <a:cubicBezTo>
                    <a:pt x="377224" y="239264"/>
                    <a:pt x="276728" y="136559"/>
                    <a:pt x="244702" y="90176"/>
                  </a:cubicBezTo>
                  <a:cubicBezTo>
                    <a:pt x="212676" y="43793"/>
                    <a:pt x="229241" y="13976"/>
                    <a:pt x="198319" y="4037"/>
                  </a:cubicBezTo>
                  <a:cubicBezTo>
                    <a:pt x="167397" y="-5902"/>
                    <a:pt x="42606" y="4037"/>
                    <a:pt x="12789" y="17289"/>
                  </a:cubicBezTo>
                  <a:close/>
                </a:path>
              </a:pathLst>
            </a:custGeom>
            <a:solidFill>
              <a:srgbClr val="8B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52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ldLvl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6063" y="751694"/>
            <a:ext cx="979054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gạch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ngang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ngoặc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kép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thay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ô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vuông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9" name="图片 38" descr="C:\Users\Am'be'r\Desktop\千库网_看书拼搏女孩图_元素编号11860859.png千库网_看书拼搏女孩图_元素编号1186085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387674" y="5079076"/>
            <a:ext cx="2308091" cy="2308091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84909" y="562563"/>
            <a:ext cx="203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44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44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44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  <a:tabLst>
                <a:tab pos="175256" algn="l"/>
              </a:tabLst>
            </a:pPr>
            <a:r>
              <a:rPr lang="en-US" altLang="en-US" sz="3600" b="1" u="sng" dirty="0" err="1">
                <a:solidFill>
                  <a:schemeClr val="accent1">
                    <a:lumMod val="75000"/>
                  </a:schemeClr>
                </a:solidFill>
                <a:latin typeface="UTM Cookies" panose="02040603050506020204" pitchFamily="18" charset="0"/>
              </a:rPr>
              <a:t>Câu</a:t>
            </a:r>
            <a:r>
              <a:rPr lang="en-US" altLang="en-US" sz="3600" b="1" u="sng" dirty="0">
                <a:solidFill>
                  <a:schemeClr val="accent1">
                    <a:lumMod val="75000"/>
                  </a:schemeClr>
                </a:solidFill>
                <a:latin typeface="UTM Cookies" panose="02040603050506020204" pitchFamily="18" charset="0"/>
              </a:rPr>
              <a:t> 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21172" y="2047094"/>
            <a:ext cx="10419542" cy="3862639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defTabSz="1219170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      Hồng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và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mẹ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đi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dạo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công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viên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Cô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bé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cầm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chiếc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kẹo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bông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trắng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xốp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vừa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đi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vừa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nhấm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nháp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miệng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xuýt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xoa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:   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Kẹo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bông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ngon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tuyệt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!    .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Ăn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hết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chiếc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kẹo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cô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bé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tiện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tay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ném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que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kẹo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xuống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mặt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Mẹ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Hồng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thấy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vậy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liền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nhặt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lên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và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hỏi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:</a:t>
            </a:r>
          </a:p>
          <a:p>
            <a:pPr algn="just" defTabSz="1219170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          Con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có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thấy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rất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sạch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?</a:t>
            </a:r>
          </a:p>
          <a:p>
            <a:pPr algn="just" defTabSz="1219170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         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rất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sạch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mẹ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ạ.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Cô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giáo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bảo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:     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Các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cô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chú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lao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công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làm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việc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rất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vất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vả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để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mang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lại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môi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trường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lành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cho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chúng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ta.     .</a:t>
            </a:r>
          </a:p>
          <a:p>
            <a:pPr algn="just" defTabSz="1219170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         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Chính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vì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thế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chúng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ta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nên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trân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trọng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công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sức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lao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của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họ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vứt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rác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bừa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bãi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.</a:t>
            </a:r>
          </a:p>
          <a:p>
            <a:pPr algn="just" defTabSz="1219170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         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hồng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hiều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ra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cầm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lấy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chiếc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que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tay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mẹ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bỏ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vào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thùng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rác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gần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đó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.</a:t>
            </a:r>
          </a:p>
          <a:p>
            <a:pPr algn="just" defTabSz="1219170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					(Theo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Ngọc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Khánh</a:t>
            </a:r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85004" y="2318027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9651538" y="2318027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1606199" y="3393293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1606199" y="3774293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1606199" y="4534454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7016399" y="3749210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8726666" y="4121744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4246" y="6125230"/>
            <a:ext cx="9713428" cy="52322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hãy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nhắc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dụng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dấu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gạch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dấu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ngoặc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kép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478552" y="2318027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“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654051" y="2318027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”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608712" y="3393293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-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608712" y="3774293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-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608712" y="4534454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-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018912" y="3749210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“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729179" y="4121744"/>
            <a:ext cx="330200" cy="37253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433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34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21" grpId="0" animBg="1"/>
      <p:bldP spid="21" grpId="1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138854"/>
            <a:ext cx="12200467" cy="6859693"/>
          </a:xfrm>
          <a:prstGeom prst="rect">
            <a:avLst/>
          </a:prstGeom>
        </p:spPr>
      </p:pic>
      <p:pic>
        <p:nvPicPr>
          <p:cNvPr id="12" name="图片 11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88" y="681318"/>
            <a:ext cx="10434917" cy="5091953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" y="5268807"/>
            <a:ext cx="5351780" cy="1590040"/>
          </a:xfrm>
          <a:prstGeom prst="rect">
            <a:avLst/>
          </a:prstGeom>
        </p:spPr>
      </p:pic>
      <p:pic>
        <p:nvPicPr>
          <p:cNvPr id="9" name="图片 8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454" y="5268807"/>
            <a:ext cx="5351780" cy="1590040"/>
          </a:xfrm>
          <a:prstGeom prst="rect">
            <a:avLst/>
          </a:prstGeom>
        </p:spPr>
      </p:pic>
      <p:pic>
        <p:nvPicPr>
          <p:cNvPr id="10" name="图片 9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947" y="4831928"/>
            <a:ext cx="5603240" cy="2026073"/>
          </a:xfrm>
          <a:prstGeom prst="rect">
            <a:avLst/>
          </a:prstGeom>
        </p:spPr>
      </p:pic>
      <p:pic>
        <p:nvPicPr>
          <p:cNvPr id="17" name="图片 16" descr="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754" y="548640"/>
            <a:ext cx="3519593" cy="3749040"/>
          </a:xfrm>
          <a:prstGeom prst="rect">
            <a:avLst/>
          </a:prstGeom>
        </p:spPr>
      </p:pic>
      <p:pic>
        <p:nvPicPr>
          <p:cNvPr id="15" name="图片 4" descr="千库网_看书学习写作业女孩png素材_元素编号124020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97" y="3535679"/>
            <a:ext cx="3299460" cy="32994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47220" y="2144836"/>
            <a:ext cx="70462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Dấu gạch ngang: </a:t>
            </a:r>
            <a:r>
              <a:rPr lang="vi-VN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đặt ở đầu dòng để đánh dấu lời nói trực tiếp của nhân vật</a:t>
            </a:r>
            <a:endParaRPr lang="en-US" sz="2800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+ 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Dấu ngoặc kép: </a:t>
            </a:r>
            <a:r>
              <a:rPr lang="vi-VN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Đánh dấu phần trích dẫn trực tiếp hoặc lời đối thoại</a:t>
            </a:r>
            <a:endParaRPr lang="en-US" sz="28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78400" y="685800"/>
            <a:ext cx="2641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09600" y="562563"/>
            <a:ext cx="203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44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44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44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  <a:tabLst>
                <a:tab pos="175256" algn="l"/>
              </a:tabLst>
            </a:pPr>
            <a:r>
              <a:rPr lang="en-US" altLang="en-US" sz="3600" b="1" u="sng" dirty="0" err="1">
                <a:solidFill>
                  <a:srgbClr val="FB8605">
                    <a:lumMod val="50000"/>
                  </a:srgbClr>
                </a:solidFill>
                <a:latin typeface="UTM Cookies" panose="02040603050506020204" pitchFamily="18" charset="0"/>
              </a:rPr>
              <a:t>Câu</a:t>
            </a:r>
            <a:r>
              <a:rPr lang="en-US" altLang="en-US" sz="3600" b="1" u="sng" dirty="0">
                <a:solidFill>
                  <a:srgbClr val="FB8605">
                    <a:lumMod val="50000"/>
                  </a:srgbClr>
                </a:solidFill>
                <a:latin typeface="UTM Cookies" panose="02040603050506020204" pitchFamily="18" charset="0"/>
              </a:rPr>
              <a:t> 2: 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312885" y="2475487"/>
            <a:ext cx="68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144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144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144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44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  <a:tabLst>
                <a:tab pos="175256" algn="l"/>
              </a:tabLst>
            </a:pPr>
            <a:r>
              <a:rPr lang="en-US" altLang="en-US" sz="3600" b="1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2581" y="948728"/>
            <a:ext cx="939153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minh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hoạ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điều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nhỏ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tớ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làm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Trái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Đất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báo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hiệu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liệt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kê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71" y="2475487"/>
            <a:ext cx="5077413" cy="3315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546847" y="2986969"/>
            <a:ext cx="5752353" cy="2569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vệ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Trái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Đất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Đổ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rác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nơi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định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xuyên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dọn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quét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nơi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sinh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sống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Trồng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sóc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cây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rác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852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圆角矩形 190"/>
          <p:cNvSpPr/>
          <p:nvPr/>
        </p:nvSpPr>
        <p:spPr>
          <a:xfrm>
            <a:off x="171775" y="397329"/>
            <a:ext cx="1549450" cy="739162"/>
          </a:xfrm>
          <a:prstGeom prst="roundRect">
            <a:avLst>
              <a:gd name="adj" fmla="val 1067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Cookies" panose="02040603050506020204" pitchFamily="18" charset="0"/>
              </a:rPr>
              <a:t>Câu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Cookies" panose="02040603050506020204" pitchFamily="18" charset="0"/>
              </a:rPr>
              <a:t> 3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194" name="圆角矩形 193"/>
          <p:cNvSpPr/>
          <p:nvPr/>
        </p:nvSpPr>
        <p:spPr>
          <a:xfrm>
            <a:off x="4532357" y="567467"/>
            <a:ext cx="3731260" cy="1256453"/>
          </a:xfrm>
          <a:prstGeom prst="roundRect">
            <a:avLst>
              <a:gd name="adj" fmla="val 106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46119" y="381985"/>
            <a:ext cx="10088706" cy="119181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95250" y="1735054"/>
            <a:ext cx="121729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ĐI CHỢ</a:t>
            </a:r>
            <a:endParaRPr lang="en-US" sz="2700" b="1" dirty="0">
              <a:solidFill>
                <a:srgbClr val="616161"/>
              </a:solidFill>
              <a:latin typeface="Cambria" panose="02040503050406030204" pitchFamily="18" charset="0"/>
            </a:endParaRPr>
          </a:p>
          <a:p>
            <a:r>
              <a:rPr lang="en-US" sz="2700" dirty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Có một cậu bé được bà sai đi chợ. Bà đưa cho cậu hai đồng</a:t>
            </a:r>
            <a:r>
              <a:rPr lang="en-US" sz="2700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hai cái bát</a:t>
            </a:r>
            <a:r>
              <a:rPr lang="en-US" sz="2700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616161"/>
                </a:solidFill>
                <a:latin typeface="Cambria" panose="02040503050406030204" pitchFamily="18" charset="0"/>
              </a:rPr>
              <a:t>và</a:t>
            </a:r>
            <a:r>
              <a:rPr lang="en-US" sz="2700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616161"/>
                </a:solidFill>
                <a:latin typeface="Cambria" panose="02040503050406030204" pitchFamily="18" charset="0"/>
              </a:rPr>
              <a:t>nói</a:t>
            </a:r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:</a:t>
            </a:r>
          </a:p>
          <a:p>
            <a:r>
              <a:rPr lang="en-US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vi-VN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- Cháu mua một đồng tương, một đồng mắm nhé!</a:t>
            </a:r>
          </a:p>
          <a:p>
            <a:r>
              <a:rPr lang="en-US" sz="2700" dirty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Cậu bé vâng dạ, đi ngay. Gần tới chợ, cậu bỗng hớt hải chạy về </a:t>
            </a:r>
            <a:r>
              <a:rPr lang="en-US" sz="2700" dirty="0" err="1">
                <a:solidFill>
                  <a:srgbClr val="616161"/>
                </a:solidFill>
                <a:latin typeface="Cambria" panose="02040503050406030204" pitchFamily="18" charset="0"/>
              </a:rPr>
              <a:t>nói</a:t>
            </a:r>
            <a:r>
              <a:rPr lang="en-US" sz="2700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616161"/>
                </a:solidFill>
                <a:latin typeface="Cambria" panose="02040503050406030204" pitchFamily="18" charset="0"/>
              </a:rPr>
              <a:t>với</a:t>
            </a:r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 bà</a:t>
            </a:r>
            <a:r>
              <a:rPr lang="en-US" sz="2700" dirty="0">
                <a:solidFill>
                  <a:srgbClr val="616161"/>
                </a:solidFill>
                <a:latin typeface="Cambria" panose="02040503050406030204" pitchFamily="18" charset="0"/>
              </a:rPr>
              <a:t>.</a:t>
            </a:r>
            <a:endParaRPr lang="vi-VN" sz="2700" dirty="0">
              <a:solidFill>
                <a:srgbClr val="616161"/>
              </a:solidFill>
              <a:latin typeface="Cambria" panose="02040503050406030204" pitchFamily="18" charset="0"/>
            </a:endParaRPr>
          </a:p>
          <a:p>
            <a:r>
              <a:rPr lang="en-US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vi-VN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- Bà ơi, bát nào đựng tương, bát nào đựng mắm</a:t>
            </a:r>
            <a:r>
              <a:rPr lang="en-US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 ạ</a:t>
            </a:r>
            <a:r>
              <a:rPr lang="vi-VN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?</a:t>
            </a:r>
          </a:p>
          <a:p>
            <a:r>
              <a:rPr lang="en-US" sz="2700" dirty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Bà </a:t>
            </a:r>
            <a:r>
              <a:rPr lang="en-US" sz="2700" dirty="0" err="1">
                <a:solidFill>
                  <a:srgbClr val="616161"/>
                </a:solidFill>
                <a:latin typeface="Cambria" panose="02040503050406030204" pitchFamily="18" charset="0"/>
              </a:rPr>
              <a:t>mỉm</a:t>
            </a:r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 cười:</a:t>
            </a:r>
          </a:p>
          <a:p>
            <a:r>
              <a:rPr lang="en-US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vi-VN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- Bát nào đựng tương, bát nào đựng mắm mà chẳng được.</a:t>
            </a:r>
          </a:p>
          <a:p>
            <a:r>
              <a:rPr lang="en-US" sz="2700" dirty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Cậu bé lại ra đi. Đến chợ, cậu lại ba chân bốn cẳng chạy về</a:t>
            </a:r>
            <a:r>
              <a:rPr lang="en-US" sz="2700" dirty="0">
                <a:solidFill>
                  <a:srgbClr val="616161"/>
                </a:solidFill>
                <a:latin typeface="Cambria" panose="02040503050406030204" pitchFamily="18" charset="0"/>
              </a:rPr>
              <a:t>.</a:t>
            </a:r>
            <a:endParaRPr lang="vi-VN" sz="2700" dirty="0">
              <a:solidFill>
                <a:srgbClr val="616161"/>
              </a:solidFill>
              <a:latin typeface="Cambria" panose="02040503050406030204" pitchFamily="18" charset="0"/>
            </a:endParaRPr>
          </a:p>
          <a:p>
            <a:r>
              <a:rPr lang="en-US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    - </a:t>
            </a:r>
            <a:r>
              <a:rPr lang="en-US" sz="27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Bà</a:t>
            </a:r>
            <a:r>
              <a:rPr lang="en-US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ơi</a:t>
            </a:r>
            <a:r>
              <a:rPr lang="en-US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7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thế</a:t>
            </a:r>
            <a:r>
              <a:rPr lang="en-US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đồng</a:t>
            </a:r>
            <a:r>
              <a:rPr lang="en-US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nào</a:t>
            </a:r>
            <a:r>
              <a:rPr lang="en-US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mua</a:t>
            </a:r>
            <a:r>
              <a:rPr lang="en-US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mắm</a:t>
            </a:r>
            <a:r>
              <a:rPr lang="vi-VN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, đồng nào mua tương ạ?</a:t>
            </a:r>
            <a:endParaRPr lang="en-US" sz="2700" b="1" dirty="0">
              <a:solidFill>
                <a:srgbClr val="616161"/>
              </a:solidFill>
              <a:latin typeface="Cambria" panose="02040503050406030204" pitchFamily="18" charset="0"/>
            </a:endParaRPr>
          </a:p>
          <a:p>
            <a:r>
              <a:rPr lang="en-US" sz="2700" dirty="0">
                <a:solidFill>
                  <a:srgbClr val="616161"/>
                </a:solidFill>
                <a:latin typeface="Cambria" panose="02040503050406030204" pitchFamily="18" charset="0"/>
              </a:rPr>
              <a:t>    </a:t>
            </a:r>
            <a:r>
              <a:rPr lang="en-US" sz="2700" dirty="0" err="1">
                <a:solidFill>
                  <a:srgbClr val="616161"/>
                </a:solidFill>
                <a:latin typeface="Cambria" panose="02040503050406030204" pitchFamily="18" charset="0"/>
              </a:rPr>
              <a:t>Bà</a:t>
            </a:r>
            <a:r>
              <a:rPr lang="en-US" sz="2700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616161"/>
                </a:solidFill>
                <a:latin typeface="Cambria" panose="02040503050406030204" pitchFamily="18" charset="0"/>
              </a:rPr>
              <a:t>phì</a:t>
            </a:r>
            <a:r>
              <a:rPr lang="en-US" sz="2700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700" dirty="0" err="1">
                <a:solidFill>
                  <a:srgbClr val="616161"/>
                </a:solidFill>
                <a:latin typeface="Cambria" panose="02040503050406030204" pitchFamily="18" charset="0"/>
              </a:rPr>
              <a:t>cười</a:t>
            </a:r>
            <a:r>
              <a:rPr lang="en-US" sz="2700" dirty="0">
                <a:solidFill>
                  <a:srgbClr val="616161"/>
                </a:solidFill>
                <a:latin typeface="Cambria" panose="02040503050406030204" pitchFamily="18" charset="0"/>
              </a:rPr>
              <a:t>:</a:t>
            </a:r>
          </a:p>
          <a:p>
            <a:r>
              <a:rPr lang="en-US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    - </a:t>
            </a:r>
            <a:r>
              <a:rPr lang="en-US" sz="27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Trời</a:t>
            </a:r>
            <a:r>
              <a:rPr lang="en-US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!</a:t>
            </a:r>
            <a:endParaRPr lang="vi-VN" sz="2700" b="1" dirty="0">
              <a:solidFill>
                <a:srgbClr val="616161"/>
              </a:solidFill>
              <a:latin typeface="Cambria" panose="02040503050406030204" pitchFamily="18" charset="0"/>
            </a:endParaRPr>
          </a:p>
          <a:p>
            <a:pPr algn="r"/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( Theo </a:t>
            </a:r>
            <a:r>
              <a:rPr lang="vi-VN" sz="2700" b="1" dirty="0">
                <a:solidFill>
                  <a:srgbClr val="616161"/>
                </a:solidFill>
                <a:latin typeface="Cambria" panose="02040503050406030204" pitchFamily="18" charset="0"/>
              </a:rPr>
              <a:t>Truyện cười dân gian Việt Nam</a:t>
            </a:r>
            <a:r>
              <a:rPr lang="vi-VN" sz="2700" dirty="0">
                <a:solidFill>
                  <a:srgbClr val="616161"/>
                </a:solidFill>
                <a:latin typeface="Cambria" panose="02040503050406030204" pitchFamily="18" charset="0"/>
              </a:rPr>
              <a:t>)</a:t>
            </a:r>
            <a:endParaRPr lang="vi-VN" sz="2700" b="0" i="0" dirty="0">
              <a:solidFill>
                <a:srgbClr val="61616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15363" y="5668030"/>
            <a:ext cx="3419462" cy="52322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12161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圆角矩形 190"/>
          <p:cNvSpPr/>
          <p:nvPr/>
        </p:nvSpPr>
        <p:spPr>
          <a:xfrm>
            <a:off x="171775" y="397329"/>
            <a:ext cx="1549450" cy="739162"/>
          </a:xfrm>
          <a:prstGeom prst="roundRect">
            <a:avLst>
              <a:gd name="adj" fmla="val 1067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Cookies" panose="02040603050506020204" pitchFamily="18" charset="0"/>
              </a:rPr>
              <a:t>Câu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Cookies" panose="02040603050506020204" pitchFamily="18" charset="0"/>
              </a:rPr>
              <a:t> 3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194" name="圆角矩形 193"/>
          <p:cNvSpPr/>
          <p:nvPr/>
        </p:nvSpPr>
        <p:spPr>
          <a:xfrm>
            <a:off x="4532357" y="567467"/>
            <a:ext cx="3731260" cy="1256453"/>
          </a:xfrm>
          <a:prstGeom prst="roundRect">
            <a:avLst>
              <a:gd name="adj" fmla="val 106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46119" y="381985"/>
            <a:ext cx="10088706" cy="119181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300004"/>
              </p:ext>
            </p:extLst>
          </p:nvPr>
        </p:nvGraphicFramePr>
        <p:xfrm>
          <a:off x="1017308" y="1721183"/>
          <a:ext cx="10424160" cy="487773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512094411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248699285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242234277"/>
                    </a:ext>
                  </a:extLst>
                </a:gridCol>
              </a:tblGrid>
              <a:tr h="8173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</a:rPr>
                        <a:t>CÂU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</a:rPr>
                        <a:t> ĐIỂM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</a:rPr>
                        <a:t>CÔNG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</a:rPr>
                        <a:t> DỤNG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715841"/>
                  </a:ext>
                </a:extLst>
              </a:tr>
              <a:tr h="1290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79157"/>
                  </a:ext>
                </a:extLst>
              </a:tr>
              <a:tr h="158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52215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04353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46372" y="2502474"/>
            <a:ext cx="32494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Cháu mua một đồng tương, một đồng mắm nhé!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000" b="1" i="1" dirty="0">
                <a:solidFill>
                  <a:srgbClr val="C0000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CÂU KHIẾN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32357" y="2479842"/>
            <a:ext cx="32494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Câu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khiến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thường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có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616161"/>
                </a:solidFill>
                <a:latin typeface="Cambria" panose="02040503050406030204" pitchFamily="18" charset="0"/>
              </a:rPr>
              <a:t>hãy</a:t>
            </a:r>
            <a:r>
              <a:rPr lang="en-US" sz="2000" b="1" i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dirty="0" err="1">
                <a:solidFill>
                  <a:srgbClr val="616161"/>
                </a:solidFill>
                <a:latin typeface="Cambria" panose="02040503050406030204" pitchFamily="18" charset="0"/>
              </a:rPr>
              <a:t>đừng</a:t>
            </a:r>
            <a:r>
              <a:rPr lang="en-US" sz="2000" b="1" i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dirty="0" err="1">
                <a:solidFill>
                  <a:srgbClr val="616161"/>
                </a:solidFill>
                <a:latin typeface="Cambria" panose="02040503050406030204" pitchFamily="18" charset="0"/>
              </a:rPr>
              <a:t>chớ</a:t>
            </a:r>
            <a:r>
              <a:rPr lang="en-US" sz="2000" b="1" i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dirty="0" err="1">
                <a:solidFill>
                  <a:srgbClr val="616161"/>
                </a:solidFill>
                <a:latin typeface="Cambria" panose="02040503050406030204" pitchFamily="18" charset="0"/>
              </a:rPr>
              <a:t>hộ</a:t>
            </a:r>
            <a:r>
              <a:rPr lang="en-US" sz="2000" b="1" i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dirty="0" err="1">
                <a:solidFill>
                  <a:srgbClr val="616161"/>
                </a:solidFill>
                <a:latin typeface="Cambria" panose="02040503050406030204" pitchFamily="18" charset="0"/>
              </a:rPr>
              <a:t>giúp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.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Khi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viết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cuối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câu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có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dấu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chấm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than (!).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51508" y="2502474"/>
            <a:ext cx="32494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Dùng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để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nêu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yêu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cầu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đề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nghị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mong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muốn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của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người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nói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người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viết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với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người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khác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.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6372" y="3797483"/>
            <a:ext cx="32494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Bà ơi, bát nào đựng tương, bát nào đựng mắm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ạ</a:t>
            </a:r>
            <a:r>
              <a:rPr lang="vi-VN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?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/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Bà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ơi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thế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đồng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nào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mua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mắm</a:t>
            </a:r>
            <a:r>
              <a:rPr lang="vi-VN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, đồng nào mua tương ạ?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000" b="1" i="1" dirty="0">
                <a:solidFill>
                  <a:srgbClr val="C0000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CÂU HỎI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32357" y="3774851"/>
            <a:ext cx="32494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Câu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hỏi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thường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có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nghi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vấn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: </a:t>
            </a:r>
            <a:r>
              <a:rPr lang="en-US" sz="2000" b="1" i="1" dirty="0" err="1">
                <a:solidFill>
                  <a:srgbClr val="616161"/>
                </a:solidFill>
                <a:latin typeface="Cambria" panose="02040503050406030204" pitchFamily="18" charset="0"/>
              </a:rPr>
              <a:t>ai</a:t>
            </a:r>
            <a:r>
              <a:rPr lang="en-US" sz="2000" b="1" i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dirty="0" err="1">
                <a:solidFill>
                  <a:srgbClr val="616161"/>
                </a:solidFill>
                <a:latin typeface="Cambria" panose="02040503050406030204" pitchFamily="18" charset="0"/>
              </a:rPr>
              <a:t>gì</a:t>
            </a:r>
            <a:r>
              <a:rPr lang="en-US" sz="2000" b="1" i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dirty="0" err="1">
                <a:solidFill>
                  <a:srgbClr val="616161"/>
                </a:solidFill>
                <a:latin typeface="Cambria" panose="02040503050406030204" pitchFamily="18" charset="0"/>
              </a:rPr>
              <a:t>nào</a:t>
            </a:r>
            <a:r>
              <a:rPr lang="en-US" sz="2000" b="1" i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dirty="0" err="1">
                <a:solidFill>
                  <a:srgbClr val="616161"/>
                </a:solidFill>
                <a:latin typeface="Cambria" panose="02040503050406030204" pitchFamily="18" charset="0"/>
              </a:rPr>
              <a:t>sao</a:t>
            </a:r>
            <a:r>
              <a:rPr lang="en-US" sz="2000" b="1" i="1" dirty="0">
                <a:solidFill>
                  <a:srgbClr val="616161"/>
                </a:solidFill>
                <a:latin typeface="Cambria" panose="02040503050406030204" pitchFamily="18" charset="0"/>
              </a:rPr>
              <a:t>,…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Khi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viết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cuối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câu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có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dấu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chấm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hỏi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(?).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51508" y="3797483"/>
            <a:ext cx="3249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Dùng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để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hỏi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về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những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điều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chưa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biết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.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6372" y="5787749"/>
            <a:ext cx="3249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Trời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! 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000" b="1" i="1" dirty="0">
                <a:solidFill>
                  <a:srgbClr val="C0000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CÂU CẢM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32357" y="5331470"/>
            <a:ext cx="32494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Câu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cảm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thường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có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: </a:t>
            </a:r>
            <a:r>
              <a:rPr lang="en-US" sz="2000" b="1" i="1" u="sng" dirty="0" err="1">
                <a:solidFill>
                  <a:srgbClr val="616161"/>
                </a:solidFill>
                <a:latin typeface="Cambria" panose="02040503050406030204" pitchFamily="18" charset="0"/>
              </a:rPr>
              <a:t>ôi</a:t>
            </a:r>
            <a:r>
              <a:rPr lang="en-US" sz="2000" b="1" i="1" u="sng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u="sng" dirty="0" err="1">
                <a:solidFill>
                  <a:srgbClr val="616161"/>
                </a:solidFill>
                <a:latin typeface="Cambria" panose="02040503050406030204" pitchFamily="18" charset="0"/>
              </a:rPr>
              <a:t>ôi</a:t>
            </a:r>
            <a:r>
              <a:rPr lang="en-US" sz="2000" b="1" i="1" u="sng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i="1" u="sng" dirty="0" err="1">
                <a:solidFill>
                  <a:srgbClr val="616161"/>
                </a:solidFill>
                <a:latin typeface="Cambria" panose="02040503050406030204" pitchFamily="18" charset="0"/>
              </a:rPr>
              <a:t>chao</a:t>
            </a:r>
            <a:r>
              <a:rPr lang="en-US" sz="2000" b="1" i="1" u="sng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u="sng" dirty="0" err="1">
                <a:solidFill>
                  <a:srgbClr val="616161"/>
                </a:solidFill>
                <a:latin typeface="Cambria" panose="02040503050406030204" pitchFamily="18" charset="0"/>
              </a:rPr>
              <a:t>trời</a:t>
            </a:r>
            <a:r>
              <a:rPr lang="en-US" sz="2000" b="1" i="1" u="sng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u="sng" dirty="0" err="1">
                <a:solidFill>
                  <a:srgbClr val="616161"/>
                </a:solidFill>
                <a:latin typeface="Cambria" panose="02040503050406030204" pitchFamily="18" charset="0"/>
              </a:rPr>
              <a:t>quá</a:t>
            </a:r>
            <a:r>
              <a:rPr lang="en-US" sz="2000" b="1" i="1" u="sng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u="sng" dirty="0" err="1">
                <a:solidFill>
                  <a:srgbClr val="616161"/>
                </a:solidFill>
                <a:latin typeface="Cambria" panose="02040503050406030204" pitchFamily="18" charset="0"/>
              </a:rPr>
              <a:t>lắm</a:t>
            </a:r>
            <a:r>
              <a:rPr lang="en-US" sz="2000" b="1" i="1" u="sng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i="1" u="sng" dirty="0" err="1">
                <a:solidFill>
                  <a:srgbClr val="616161"/>
                </a:solidFill>
                <a:latin typeface="Cambria" panose="02040503050406030204" pitchFamily="18" charset="0"/>
              </a:rPr>
              <a:t>thật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…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Khi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viết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cuối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câu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có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dấu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chấm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than (!).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51508" y="5354102"/>
            <a:ext cx="32494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Dùng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để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bộc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lộ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cảm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xúc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(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vui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mừng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ngạc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nhiên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đau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616161"/>
                </a:solidFill>
                <a:latin typeface="Cambria" panose="02040503050406030204" pitchFamily="18" charset="0"/>
              </a:rPr>
              <a:t>buồn</a:t>
            </a:r>
            <a:r>
              <a:rPr lang="en-US" sz="2000" b="1" dirty="0">
                <a:solidFill>
                  <a:srgbClr val="616161"/>
                </a:solidFill>
                <a:latin typeface="Cambria" panose="02040503050406030204" pitchFamily="18" charset="0"/>
              </a:rPr>
              <a:t>,…).</a:t>
            </a:r>
            <a:endParaRPr lang="vi-VN" sz="20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79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138854"/>
            <a:ext cx="12200467" cy="6859693"/>
          </a:xfrm>
          <a:prstGeom prst="rect">
            <a:avLst/>
          </a:prstGeom>
        </p:spPr>
      </p:pic>
      <p:pic>
        <p:nvPicPr>
          <p:cNvPr id="12" name="图片 11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301" y="739140"/>
            <a:ext cx="6823287" cy="5659120"/>
          </a:xfrm>
          <a:prstGeom prst="rect">
            <a:avLst/>
          </a:prstGeom>
        </p:spPr>
      </p:pic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5612553" y="1706148"/>
            <a:ext cx="1297907" cy="1100105"/>
            <a:chOff x="3929849" y="1088372"/>
            <a:chExt cx="1281230" cy="1085970"/>
          </a:xfrm>
        </p:grpSpPr>
        <p:sp>
          <p:nvSpPr>
            <p:cNvPr id="29" name="椭圆 28"/>
            <p:cNvSpPr/>
            <p:nvPr/>
          </p:nvSpPr>
          <p:spPr>
            <a:xfrm>
              <a:off x="4027479" y="1088372"/>
              <a:ext cx="1085972" cy="1085970"/>
            </a:xfrm>
            <a:prstGeom prst="ellipse">
              <a:avLst/>
            </a:prstGeom>
            <a:solidFill>
              <a:srgbClr val="F08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400">
                <a:solidFill>
                  <a:srgbClr val="FFFFFF"/>
                </a:solidFill>
                <a:latin typeface="字魂143号-正酷超级黑"/>
              </a:endParaRPr>
            </a:p>
          </p:txBody>
        </p:sp>
        <p:sp>
          <p:nvSpPr>
            <p:cNvPr id="30" name="íSľïḓê"/>
            <p:cNvSpPr txBox="1"/>
            <p:nvPr/>
          </p:nvSpPr>
          <p:spPr>
            <a:xfrm>
              <a:off x="3929849" y="1180717"/>
              <a:ext cx="1281230" cy="901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>
                <a:buSzPct val="25000"/>
              </a:pPr>
              <a:r>
                <a:rPr lang="en-US" sz="5333" b="1" dirty="0">
                  <a:solidFill>
                    <a:srgbClr val="FFFFFF"/>
                  </a:solidFill>
                  <a:latin typeface="字魂143号-正酷超级黑"/>
                </a:rPr>
                <a:t>03</a:t>
              </a:r>
              <a:endParaRPr lang="en-US" sz="6400" b="1" dirty="0">
                <a:solidFill>
                  <a:srgbClr val="FFFFFF"/>
                </a:solidFill>
                <a:latin typeface="字魂143号-正酷超级黑"/>
              </a:endParaRPr>
            </a:p>
          </p:txBody>
        </p:sp>
      </p:grpSp>
      <p:sp>
        <p:nvSpPr>
          <p:cNvPr id="31" name="ïsľîḑe"/>
          <p:cNvSpPr txBox="1"/>
          <p:nvPr/>
        </p:nvSpPr>
        <p:spPr>
          <a:xfrm>
            <a:off x="3822700" y="2799927"/>
            <a:ext cx="5410200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9170">
              <a:buSzPct val="25000"/>
            </a:pPr>
            <a:r>
              <a:rPr lang="en-US" altLang="zh-CN" sz="6400" b="1" spc="533" dirty="0" err="1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Vận</a:t>
            </a:r>
            <a:r>
              <a:rPr lang="en-US" altLang="zh-CN" sz="6400" b="1" spc="533" dirty="0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altLang="zh-CN" sz="6400" b="1" spc="533" dirty="0" err="1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dụng</a:t>
            </a:r>
            <a:endParaRPr lang="zh-CN" altLang="en-US" sz="6400" b="1" spc="533" dirty="0">
              <a:ln>
                <a:solidFill>
                  <a:srgbClr val="FFFFFF"/>
                </a:solidFill>
              </a:ln>
              <a:solidFill>
                <a:srgbClr val="000000">
                  <a:lumMod val="75000"/>
                  <a:lumOff val="25000"/>
                </a:srgbClr>
              </a:solidFill>
              <a:latin typeface="UTM Cookies" panose="02040603050506020204" pitchFamily="18" charset="0"/>
              <a:ea typeface="+mj-ea"/>
            </a:endParaRPr>
          </a:p>
        </p:txBody>
      </p:sp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" y="5268807"/>
            <a:ext cx="5351780" cy="1590040"/>
          </a:xfrm>
          <a:prstGeom prst="rect">
            <a:avLst/>
          </a:prstGeom>
        </p:spPr>
      </p:pic>
      <p:pic>
        <p:nvPicPr>
          <p:cNvPr id="9" name="图片 8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454" y="5268807"/>
            <a:ext cx="5351780" cy="1590040"/>
          </a:xfrm>
          <a:prstGeom prst="rect">
            <a:avLst/>
          </a:prstGeom>
        </p:spPr>
      </p:pic>
      <p:pic>
        <p:nvPicPr>
          <p:cNvPr id="10" name="图片 9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947" y="4831928"/>
            <a:ext cx="5603240" cy="2026073"/>
          </a:xfrm>
          <a:prstGeom prst="rect">
            <a:avLst/>
          </a:prstGeom>
        </p:spPr>
      </p:pic>
      <p:pic>
        <p:nvPicPr>
          <p:cNvPr id="17" name="图片 16" descr="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754" y="548640"/>
            <a:ext cx="3519593" cy="3749040"/>
          </a:xfrm>
          <a:prstGeom prst="rect">
            <a:avLst/>
          </a:prstGeom>
        </p:spPr>
      </p:pic>
      <p:pic>
        <p:nvPicPr>
          <p:cNvPr id="15" name="图片 4" descr="千库网_看书学习写作业女孩png素材_元素编号124020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391" y="2138681"/>
            <a:ext cx="3299460" cy="32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5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" y="1"/>
            <a:ext cx="12192000" cy="68579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08" y="4224476"/>
            <a:ext cx="2457769" cy="3024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7322" y="4515541"/>
            <a:ext cx="2000452" cy="2462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21" y="4494947"/>
            <a:ext cx="2032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437" y="3584445"/>
            <a:ext cx="2960612" cy="296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-192155"/>
            <a:ext cx="10981267" cy="49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88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-22860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1114718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231355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35548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476381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712666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712666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712666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712666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76" y="53282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6188778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644048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Zombies 1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447549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188777" y="820829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017240" y="2105773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004379" y="3191912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70579" y="4343365"/>
            <a:ext cx="3295821" cy="23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70" y="508255"/>
            <a:ext cx="484335" cy="4599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1805418"/>
            <a:ext cx="457808" cy="4347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3037965"/>
            <a:ext cx="453747" cy="4309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4334473"/>
            <a:ext cx="453747" cy="4309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486977"/>
            <a:ext cx="453747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040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563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3976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506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089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8297" y="-4495800"/>
            <a:ext cx="4078484" cy="3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486399" y="1625445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3" y="745331"/>
            <a:ext cx="900116" cy="8548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70" y="1529652"/>
            <a:ext cx="956375" cy="90830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05" y="3897358"/>
            <a:ext cx="930876" cy="88408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7" y="4991029"/>
            <a:ext cx="996767" cy="946663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4"/>
            <a:ext cx="989040" cy="1143177"/>
          </a:xfrm>
          <a:prstGeom prst="rect">
            <a:avLst/>
          </a:prstGeom>
        </p:spPr>
      </p:pic>
      <p:sp>
        <p:nvSpPr>
          <p:cNvPr id="2" name="TextBox 1">
            <a:hlinkClick r:id="rId24" action="ppaction://hlinksldjump"/>
          </p:cNvPr>
          <p:cNvSpPr txBox="1"/>
          <p:nvPr/>
        </p:nvSpPr>
        <p:spPr>
          <a:xfrm>
            <a:off x="10668000" y="1168145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 b="1" dirty="0">
                <a:ln w="38100">
                  <a:solidFill>
                    <a:srgbClr val="000000"/>
                  </a:solidFill>
                </a:ln>
                <a:solidFill>
                  <a:srgbClr val="FF6600"/>
                </a:solidFill>
                <a:latin typeface="SVN-Poky's" pitchFamily="34" charset="0"/>
              </a:rPr>
              <a:t>1</a:t>
            </a:r>
          </a:p>
        </p:txBody>
      </p:sp>
      <p:sp>
        <p:nvSpPr>
          <p:cNvPr id="57" name="TextBox 56">
            <a:hlinkClick r:id="rId25" action="ppaction://hlinksldjump"/>
          </p:cNvPr>
          <p:cNvSpPr txBox="1"/>
          <p:nvPr/>
        </p:nvSpPr>
        <p:spPr>
          <a:xfrm>
            <a:off x="10668000" y="2254834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 b="1" dirty="0">
                <a:ln w="38100">
                  <a:solidFill>
                    <a:srgbClr val="000000"/>
                  </a:solidFill>
                </a:ln>
                <a:solidFill>
                  <a:srgbClr val="FF6600"/>
                </a:solidFill>
                <a:latin typeface="SVN-Poky's" pitchFamily="34" charset="0"/>
              </a:rPr>
              <a:t>2</a:t>
            </a:r>
          </a:p>
        </p:txBody>
      </p:sp>
      <p:sp>
        <p:nvSpPr>
          <p:cNvPr id="58" name="TextBox 57">
            <a:hlinkClick r:id="rId26" action="ppaction://hlinksldjump"/>
          </p:cNvPr>
          <p:cNvSpPr txBox="1"/>
          <p:nvPr/>
        </p:nvSpPr>
        <p:spPr>
          <a:xfrm>
            <a:off x="10750331" y="3244671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 b="1" dirty="0">
                <a:ln w="38100">
                  <a:solidFill>
                    <a:srgbClr val="000000"/>
                  </a:solidFill>
                </a:ln>
                <a:solidFill>
                  <a:srgbClr val="FF6600"/>
                </a:solidFill>
                <a:latin typeface="SVN-Poky's" pitchFamily="34" charset="0"/>
              </a:rPr>
              <a:t>3</a:t>
            </a:r>
          </a:p>
        </p:txBody>
      </p:sp>
      <p:sp>
        <p:nvSpPr>
          <p:cNvPr id="59" name="TextBox 58">
            <a:hlinkClick r:id="rId27" action="ppaction://hlinksldjump"/>
          </p:cNvPr>
          <p:cNvSpPr txBox="1"/>
          <p:nvPr/>
        </p:nvSpPr>
        <p:spPr>
          <a:xfrm>
            <a:off x="10939517" y="4216145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 b="1" dirty="0">
                <a:ln w="38100">
                  <a:solidFill>
                    <a:srgbClr val="000000"/>
                  </a:solidFill>
                </a:ln>
                <a:solidFill>
                  <a:srgbClr val="FF6600"/>
                </a:solidFill>
                <a:latin typeface="SVN-Poky's" pitchFamily="34" charset="0"/>
              </a:rPr>
              <a:t>4</a:t>
            </a:r>
          </a:p>
        </p:txBody>
      </p:sp>
      <p:sp>
        <p:nvSpPr>
          <p:cNvPr id="60" name="TextBox 59">
            <a:hlinkClick r:id="rId28" action="ppaction://hlinksldjump"/>
          </p:cNvPr>
          <p:cNvSpPr txBox="1"/>
          <p:nvPr/>
        </p:nvSpPr>
        <p:spPr>
          <a:xfrm>
            <a:off x="10995572" y="5144294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 b="1" dirty="0">
                <a:ln w="38100">
                  <a:solidFill>
                    <a:srgbClr val="000000"/>
                  </a:solidFill>
                </a:ln>
                <a:solidFill>
                  <a:srgbClr val="FF6600"/>
                </a:solidFill>
                <a:latin typeface="SVN-Poky's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5293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7 -0.00308 L 0.26441 0.063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33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21122E-7 L 0.40989 0.7135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35677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1.92604E-6 L 0.18264 0.6098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304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87912E-6 L 0.14219 0.010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5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2 L -0.00087 0.27536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0616E-6 L -0.1974 0.10601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/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1</a:t>
              </a:r>
            </a:p>
          </p:txBody>
        </p:sp>
      </p:grpSp>
      <p:pic>
        <p:nvPicPr>
          <p:cNvPr id="48" name="Picture 47">
            <a:hlinkClick r:id="rId7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8"/>
            <a:ext cx="73355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44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4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4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215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/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2</a:t>
              </a:r>
            </a:p>
          </p:txBody>
        </p:sp>
      </p:grpSp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87215" y="1897866"/>
            <a:ext cx="73355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3733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lang="en-US" sz="3733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3733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tác</a:t>
            </a:r>
            <a:r>
              <a:rPr lang="en-US" sz="3733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733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đánh dấu lời nói trực tiếp của nhân vật</a:t>
            </a:r>
            <a:r>
              <a:rPr lang="en-US" sz="3733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4" name="Picture 53">
            <a:hlinkClick r:id="rId8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6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290" y="138853"/>
            <a:ext cx="12200467" cy="6859693"/>
          </a:xfrm>
          <a:prstGeom prst="rect">
            <a:avLst/>
          </a:prstGeom>
        </p:spPr>
      </p:pic>
      <p:pic>
        <p:nvPicPr>
          <p:cNvPr id="12" name="图片 11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301" y="739140"/>
            <a:ext cx="6823287" cy="5659120"/>
          </a:xfrm>
          <a:prstGeom prst="rect">
            <a:avLst/>
          </a:prstGeom>
        </p:spPr>
      </p:pic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5612553" y="1706148"/>
            <a:ext cx="1297907" cy="1100105"/>
            <a:chOff x="3929849" y="1088372"/>
            <a:chExt cx="1281230" cy="1085970"/>
          </a:xfrm>
        </p:grpSpPr>
        <p:sp>
          <p:nvSpPr>
            <p:cNvPr id="29" name="椭圆 28"/>
            <p:cNvSpPr/>
            <p:nvPr/>
          </p:nvSpPr>
          <p:spPr>
            <a:xfrm>
              <a:off x="4027479" y="1088372"/>
              <a:ext cx="1085972" cy="1085970"/>
            </a:xfrm>
            <a:prstGeom prst="ellipse">
              <a:avLst/>
            </a:prstGeom>
            <a:solidFill>
              <a:srgbClr val="F08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400">
                <a:solidFill>
                  <a:srgbClr val="FFFFFF"/>
                </a:solidFill>
                <a:latin typeface="字魂143号-正酷超级黑"/>
              </a:endParaRPr>
            </a:p>
          </p:txBody>
        </p:sp>
        <p:sp>
          <p:nvSpPr>
            <p:cNvPr id="30" name="íSľïḓê"/>
            <p:cNvSpPr txBox="1"/>
            <p:nvPr/>
          </p:nvSpPr>
          <p:spPr>
            <a:xfrm>
              <a:off x="3929849" y="1180717"/>
              <a:ext cx="1281230" cy="901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>
                <a:buSzPct val="25000"/>
              </a:pPr>
              <a:r>
                <a:rPr lang="en-US" sz="5333" b="1" dirty="0">
                  <a:solidFill>
                    <a:srgbClr val="FFFFFF"/>
                  </a:solidFill>
                  <a:latin typeface="字魂143号-正酷超级黑"/>
                </a:rPr>
                <a:t>01</a:t>
              </a:r>
              <a:endParaRPr lang="en-US" sz="6400" b="1" dirty="0">
                <a:solidFill>
                  <a:srgbClr val="FFFFFF"/>
                </a:solidFill>
                <a:latin typeface="字魂143号-正酷超级黑"/>
              </a:endParaRPr>
            </a:p>
          </p:txBody>
        </p:sp>
      </p:grpSp>
      <p:sp>
        <p:nvSpPr>
          <p:cNvPr id="31" name="ïsľîḑe"/>
          <p:cNvSpPr txBox="1"/>
          <p:nvPr/>
        </p:nvSpPr>
        <p:spPr>
          <a:xfrm>
            <a:off x="3822700" y="2799927"/>
            <a:ext cx="5410200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9170">
              <a:buSzPct val="25000"/>
            </a:pPr>
            <a:r>
              <a:rPr lang="en-US" altLang="zh-CN" sz="6400" b="1" spc="533" dirty="0" err="1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Khởi</a:t>
            </a:r>
            <a:r>
              <a:rPr lang="en-US" altLang="zh-CN" sz="6400" b="1" spc="533" dirty="0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altLang="zh-CN" sz="6400" b="1" spc="533" dirty="0" err="1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động</a:t>
            </a:r>
            <a:endParaRPr lang="zh-CN" altLang="en-US" sz="6400" b="1" spc="533" dirty="0">
              <a:ln>
                <a:solidFill>
                  <a:srgbClr val="FFFFFF"/>
                </a:solidFill>
              </a:ln>
              <a:solidFill>
                <a:srgbClr val="000000">
                  <a:lumMod val="75000"/>
                  <a:lumOff val="25000"/>
                </a:srgbClr>
              </a:solidFill>
              <a:latin typeface="UTM Cookies" panose="02040603050506020204" pitchFamily="18" charset="0"/>
              <a:ea typeface="+mj-ea"/>
            </a:endParaRPr>
          </a:p>
        </p:txBody>
      </p:sp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" y="5268807"/>
            <a:ext cx="5351780" cy="1590040"/>
          </a:xfrm>
          <a:prstGeom prst="rect">
            <a:avLst/>
          </a:prstGeom>
        </p:spPr>
      </p:pic>
      <p:pic>
        <p:nvPicPr>
          <p:cNvPr id="9" name="图片 8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454" y="5268807"/>
            <a:ext cx="5351780" cy="1590040"/>
          </a:xfrm>
          <a:prstGeom prst="rect">
            <a:avLst/>
          </a:prstGeom>
        </p:spPr>
      </p:pic>
      <p:pic>
        <p:nvPicPr>
          <p:cNvPr id="10" name="图片 9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947" y="4831928"/>
            <a:ext cx="5603240" cy="2026073"/>
          </a:xfrm>
          <a:prstGeom prst="rect">
            <a:avLst/>
          </a:prstGeom>
        </p:spPr>
      </p:pic>
      <p:pic>
        <p:nvPicPr>
          <p:cNvPr id="17" name="图片 16" descr="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754" y="548640"/>
            <a:ext cx="3519593" cy="3749040"/>
          </a:xfrm>
          <a:prstGeom prst="rect">
            <a:avLst/>
          </a:prstGeom>
        </p:spPr>
      </p:pic>
      <p:pic>
        <p:nvPicPr>
          <p:cNvPr id="15" name="图片 4" descr="千库网_看书学习写作业女孩png素材_元素编号124020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391" y="2138681"/>
            <a:ext cx="3299460" cy="32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9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/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3</a:t>
              </a:r>
            </a:p>
          </p:txBody>
        </p:sp>
      </p:grpSp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43020" y="2048993"/>
            <a:ext cx="73355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đ</a:t>
            </a:r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ánh dấu phần trích dẫn trực tiếp hoặc lời đối thoại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ctr" defTabSz="914377"/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4" name="Picture 53">
            <a:hlinkClick r:id="rId8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3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/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2403975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4</a:t>
              </a:r>
            </a:p>
          </p:txBody>
        </p:sp>
      </p:grpSp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8"/>
            <a:ext cx="7335579" cy="1709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3733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733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3733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733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733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733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733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733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733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733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 defTabSz="914377">
              <a:lnSpc>
                <a:spcPct val="150000"/>
              </a:lnSpc>
            </a:pPr>
            <a:r>
              <a:rPr lang="en-US" sz="3733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733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733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33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4" name="Picture 53">
            <a:hlinkClick r:id="rId8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1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43733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/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6329652" y="4696079"/>
            <a:ext cx="5390359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561975" y="5684591"/>
            <a:ext cx="5285139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6314935" y="5684591"/>
            <a:ext cx="5410340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532660" y="4696079"/>
            <a:ext cx="5285139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135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5</a:t>
              </a:r>
            </a:p>
          </p:txBody>
        </p:sp>
      </p:grpSp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82440" y="1850002"/>
            <a:ext cx="73355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trau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dồi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algn="ctr" defTabSz="914377"/>
            <a:r>
              <a:rPr lang="en-US" sz="32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54" name="Picture 53">
            <a:hlinkClick r:id="rId8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6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3208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60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4254 -0.46318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80E549F6-AD2E-4267-912E-E42B40C124B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79293" y="2229069"/>
            <a:ext cx="7224105" cy="2215991"/>
          </a:xfrm>
          <a:prstGeom prst="rect">
            <a:avLst/>
          </a:prstGeom>
          <a:noFill/>
          <a:ln w="28575">
            <a:noFill/>
            <a:prstDash val="lgDashDot"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CÁC EM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Seagull" panose="020406030505060202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8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2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4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77953" y="630368"/>
            <a:ext cx="6801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FF6600"/>
                </a:solidFill>
                <a:latin typeface="Calibri"/>
              </a:rPr>
              <a:t>Chọn</a:t>
            </a:r>
            <a:r>
              <a:rPr lang="en-US" sz="32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libri"/>
              </a:rPr>
              <a:t>từ</a:t>
            </a:r>
            <a:r>
              <a:rPr lang="en-US" sz="32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libri"/>
              </a:rPr>
              <a:t>thích</a:t>
            </a:r>
            <a:r>
              <a:rPr lang="en-US" sz="32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libri"/>
              </a:rPr>
              <a:t>hợp</a:t>
            </a:r>
            <a:r>
              <a:rPr lang="en-US" sz="32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libri"/>
              </a:rPr>
              <a:t>điền</a:t>
            </a:r>
            <a:r>
              <a:rPr lang="en-US" sz="32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libri"/>
              </a:rPr>
              <a:t>vào</a:t>
            </a:r>
            <a:r>
              <a:rPr lang="en-US" sz="32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libri"/>
              </a:rPr>
              <a:t>chỗ</a:t>
            </a:r>
            <a:r>
              <a:rPr lang="en-US" sz="32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libri"/>
              </a:rPr>
              <a:t>trống</a:t>
            </a:r>
            <a:r>
              <a:rPr lang="en-US" sz="3200" b="1" dirty="0">
                <a:solidFill>
                  <a:srgbClr val="FF6600"/>
                </a:solidFill>
                <a:latin typeface="Calibri"/>
              </a:rPr>
              <a:t>:</a:t>
            </a:r>
          </a:p>
          <a:p>
            <a:pPr algn="ctr"/>
            <a:r>
              <a:rPr lang="en-US" sz="3200" b="1" dirty="0"/>
              <a:t>…… </a:t>
            </a:r>
            <a:r>
              <a:rPr lang="vi-VN" sz="3200" b="1" dirty="0"/>
              <a:t>tình cảm dạt dào</a:t>
            </a:r>
          </a:p>
          <a:p>
            <a:pPr algn="ctr"/>
            <a:r>
              <a:rPr lang="vi-VN" sz="3200" b="1" dirty="0"/>
              <a:t>Khiến sai, đề nghị lẽ nào làm ngơ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44799" cy="891942"/>
            <a:chOff x="3733801" y="2677997"/>
            <a:chExt cx="2133599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981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>
                  <a:solidFill>
                    <a:srgbClr val="000000"/>
                  </a:solidFill>
                  <a:latin typeface="Calibri"/>
                </a:rPr>
                <a:t>Chấm</a:t>
              </a:r>
              <a:r>
                <a:rPr lang="en-US" sz="4267" dirty="0">
                  <a:solidFill>
                    <a:srgbClr val="000000"/>
                  </a:solidFill>
                  <a:latin typeface="Calibri"/>
                </a:rPr>
                <a:t> than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90603" y="3510975"/>
              <a:ext cx="2066344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>
                  <a:solidFill>
                    <a:srgbClr val="000000"/>
                  </a:solidFill>
                  <a:latin typeface="Calibri"/>
                </a:rPr>
                <a:t>Chấm</a:t>
              </a:r>
              <a:r>
                <a:rPr lang="en-US" sz="4267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4267" dirty="0" err="1">
                  <a:solidFill>
                    <a:srgbClr val="000000"/>
                  </a:solidFill>
                  <a:latin typeface="Calibri"/>
                </a:rPr>
                <a:t>phẩy</a:t>
              </a:r>
              <a:endParaRPr lang="en-US" sz="4267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04773" y="4325548"/>
              <a:ext cx="19812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>
                  <a:solidFill>
                    <a:srgbClr val="000000"/>
                  </a:solidFill>
                  <a:latin typeface="Calibri"/>
                </a:rPr>
                <a:t>Ngoặc</a:t>
              </a:r>
              <a:r>
                <a:rPr lang="en-US" sz="4267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4267" dirty="0" err="1">
                  <a:solidFill>
                    <a:srgbClr val="000000"/>
                  </a:solidFill>
                  <a:latin typeface="Calibri"/>
                </a:rPr>
                <a:t>kép</a:t>
              </a:r>
              <a:endParaRPr lang="en-US" sz="4267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srgbClr val="000000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5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8" y="178081"/>
            <a:ext cx="9306435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51840" y="543977"/>
            <a:ext cx="760816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6600"/>
                </a:solidFill>
              </a:rPr>
              <a:t>Chọn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từ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thích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hợp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điền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vào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chỗ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trống</a:t>
            </a:r>
            <a:r>
              <a:rPr lang="en-US" sz="3600" b="1" dirty="0">
                <a:solidFill>
                  <a:srgbClr val="FF6600"/>
                </a:solidFill>
              </a:rPr>
              <a:t>:</a:t>
            </a:r>
          </a:p>
          <a:p>
            <a:pPr algn="ctr"/>
            <a:r>
              <a:rPr lang="en-US" sz="4000" dirty="0"/>
              <a:t>……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trích</a:t>
            </a:r>
            <a:r>
              <a:rPr lang="en-US" sz="4000" dirty="0"/>
              <a:t> </a:t>
            </a:r>
            <a:r>
              <a:rPr lang="en-US" sz="4000" dirty="0" err="1"/>
              <a:t>gần</a:t>
            </a:r>
            <a:r>
              <a:rPr lang="en-US" sz="4000" dirty="0"/>
              <a:t> </a:t>
            </a:r>
            <a:r>
              <a:rPr lang="en-US" sz="4000" dirty="0" err="1"/>
              <a:t>xa</a:t>
            </a:r>
            <a:endParaRPr lang="en-US" sz="4000" dirty="0"/>
          </a:p>
          <a:p>
            <a:pPr algn="ctr"/>
            <a:r>
              <a:rPr lang="en-US" sz="4000" dirty="0" err="1"/>
              <a:t>Đôi</a:t>
            </a:r>
            <a:r>
              <a:rPr lang="en-US" sz="4000" dirty="0"/>
              <a:t> </a:t>
            </a:r>
            <a:r>
              <a:rPr lang="en-US" sz="4000" dirty="0" err="1"/>
              <a:t>khi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thêm</a:t>
            </a:r>
            <a:endParaRPr lang="en-US" sz="40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4974167" y="3284902"/>
            <a:ext cx="2887951" cy="891942"/>
            <a:chOff x="3730625" y="2677997"/>
            <a:chExt cx="2165963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30625" y="2677997"/>
              <a:ext cx="216596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Gạch</a:t>
              </a:r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ngang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031257" y="4440115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Hai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chấm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623548" y="853256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81" y="0"/>
            <a:ext cx="3187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3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3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379913" y="178081"/>
            <a:ext cx="10607040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1" y="38842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32418" y="552557"/>
            <a:ext cx="9101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6600"/>
                </a:solidFill>
              </a:rPr>
              <a:t>Chọn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từ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thích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hợp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điền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vào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chỗ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trống</a:t>
            </a:r>
            <a:r>
              <a:rPr lang="en-US" sz="4000" b="1" dirty="0">
                <a:solidFill>
                  <a:srgbClr val="FF6600"/>
                </a:solidFill>
              </a:rPr>
              <a:t>:</a:t>
            </a:r>
          </a:p>
          <a:p>
            <a:pPr algn="ctr"/>
            <a:r>
              <a:rPr lang="en-US" sz="4000" dirty="0"/>
              <a:t>……</a:t>
            </a:r>
            <a:r>
              <a:rPr lang="vi-VN" sz="4000" dirty="0"/>
              <a:t> trân trọng rạch ròi</a:t>
            </a:r>
          </a:p>
          <a:p>
            <a:pPr algn="ctr"/>
            <a:r>
              <a:rPr lang="vi-VN" sz="4000" dirty="0"/>
              <a:t>Sau dấu hai chấm (:) nhưng đòi chuẩn luôn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04774" y="2711639"/>
              <a:ext cx="19812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Ngoặc</a:t>
              </a:r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kép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Dấu</a:t>
              </a:r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chấm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Dấu</a:t>
              </a:r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phẩy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108418" y="560222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90" y="503717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7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129021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60049" y="679107"/>
            <a:ext cx="76464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6600"/>
                </a:solidFill>
              </a:rPr>
              <a:t>Chọn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từ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thích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hợp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điền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vào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chỗ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trống</a:t>
            </a:r>
            <a:r>
              <a:rPr lang="en-US" sz="3600" b="1" dirty="0">
                <a:solidFill>
                  <a:srgbClr val="FF6600"/>
                </a:solidFill>
              </a:rPr>
              <a:t>:</a:t>
            </a:r>
          </a:p>
          <a:p>
            <a:pPr algn="ctr"/>
            <a:r>
              <a:rPr lang="en-US" sz="3600" dirty="0"/>
              <a:t>…… </a:t>
            </a:r>
            <a:r>
              <a:rPr lang="en-US" sz="3600" dirty="0" err="1"/>
              <a:t>trọn</a:t>
            </a:r>
            <a:r>
              <a:rPr lang="en-US" sz="3600" dirty="0"/>
              <a:t> </a:t>
            </a:r>
            <a:r>
              <a:rPr lang="en-US" sz="3600" dirty="0" err="1"/>
              <a:t>vẹn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mà</a:t>
            </a:r>
            <a:endParaRPr lang="en-US" sz="3600" dirty="0"/>
          </a:p>
          <a:p>
            <a:pPr algn="ctr"/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dây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, </a:t>
            </a:r>
            <a:r>
              <a:rPr lang="en-US" sz="3600" dirty="0" err="1"/>
              <a:t>dây</a:t>
            </a:r>
            <a:r>
              <a:rPr lang="en-US" sz="3600" dirty="0"/>
              <a:t> </a:t>
            </a:r>
            <a:r>
              <a:rPr lang="en-US" sz="3600" dirty="0" err="1"/>
              <a:t>khoai</a:t>
            </a:r>
            <a:r>
              <a:rPr lang="en-US" sz="3600" dirty="0"/>
              <a:t>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Dấu</a:t>
              </a:r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 than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Dấu</a:t>
              </a:r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chấm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Dấu</a:t>
              </a:r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phẩy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8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8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138854"/>
            <a:ext cx="12200467" cy="6859693"/>
          </a:xfrm>
          <a:prstGeom prst="rect">
            <a:avLst/>
          </a:prstGeom>
        </p:spPr>
      </p:pic>
      <p:pic>
        <p:nvPicPr>
          <p:cNvPr id="12" name="图片 11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301" y="739140"/>
            <a:ext cx="6823287" cy="5659120"/>
          </a:xfrm>
          <a:prstGeom prst="rect">
            <a:avLst/>
          </a:prstGeom>
        </p:spPr>
      </p:pic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5612553" y="1706148"/>
            <a:ext cx="1297907" cy="1100105"/>
            <a:chOff x="3929849" y="1088372"/>
            <a:chExt cx="1281230" cy="1085970"/>
          </a:xfrm>
        </p:grpSpPr>
        <p:sp>
          <p:nvSpPr>
            <p:cNvPr id="29" name="椭圆 28"/>
            <p:cNvSpPr/>
            <p:nvPr/>
          </p:nvSpPr>
          <p:spPr>
            <a:xfrm>
              <a:off x="4027479" y="1088372"/>
              <a:ext cx="1085972" cy="1085970"/>
            </a:xfrm>
            <a:prstGeom prst="ellipse">
              <a:avLst/>
            </a:prstGeom>
            <a:solidFill>
              <a:srgbClr val="F08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400">
                <a:solidFill>
                  <a:srgbClr val="FFFFFF"/>
                </a:solidFill>
                <a:latin typeface="字魂143号-正酷超级黑"/>
              </a:endParaRPr>
            </a:p>
          </p:txBody>
        </p:sp>
        <p:sp>
          <p:nvSpPr>
            <p:cNvPr id="30" name="íSľïḓê"/>
            <p:cNvSpPr txBox="1"/>
            <p:nvPr/>
          </p:nvSpPr>
          <p:spPr>
            <a:xfrm>
              <a:off x="3929849" y="1180717"/>
              <a:ext cx="1281230" cy="901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>
                <a:buSzPct val="25000"/>
              </a:pPr>
              <a:r>
                <a:rPr lang="en-US" sz="5333" b="1" dirty="0">
                  <a:solidFill>
                    <a:srgbClr val="FFFFFF"/>
                  </a:solidFill>
                  <a:latin typeface="字魂143号-正酷超级黑"/>
                </a:rPr>
                <a:t>02</a:t>
              </a:r>
              <a:endParaRPr lang="en-US" sz="6400" b="1" dirty="0">
                <a:solidFill>
                  <a:srgbClr val="FFFFFF"/>
                </a:solidFill>
                <a:latin typeface="字魂143号-正酷超级黑"/>
              </a:endParaRPr>
            </a:p>
          </p:txBody>
        </p:sp>
      </p:grpSp>
      <p:sp>
        <p:nvSpPr>
          <p:cNvPr id="31" name="ïsľîḑe"/>
          <p:cNvSpPr txBox="1"/>
          <p:nvPr/>
        </p:nvSpPr>
        <p:spPr>
          <a:xfrm>
            <a:off x="3822700" y="2799927"/>
            <a:ext cx="5410200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9170">
              <a:buSzPct val="25000"/>
            </a:pPr>
            <a:r>
              <a:rPr lang="en-US" altLang="zh-CN" sz="6400" b="1" spc="533" dirty="0" err="1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Khám</a:t>
            </a:r>
            <a:r>
              <a:rPr lang="en-US" altLang="zh-CN" sz="6400" b="1" spc="533" dirty="0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altLang="zh-CN" sz="6400" b="1" spc="533" dirty="0" err="1">
                <a:ln>
                  <a:solidFill>
                    <a:srgbClr val="FFFFFF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UTM Cookies" panose="02040603050506020204" pitchFamily="18" charset="0"/>
                <a:ea typeface="+mj-ea"/>
              </a:rPr>
              <a:t>phá</a:t>
            </a:r>
            <a:endParaRPr lang="zh-CN" altLang="en-US" sz="6400" b="1" spc="533" dirty="0">
              <a:ln>
                <a:solidFill>
                  <a:srgbClr val="FFFFFF"/>
                </a:solidFill>
              </a:ln>
              <a:solidFill>
                <a:srgbClr val="000000">
                  <a:lumMod val="75000"/>
                  <a:lumOff val="25000"/>
                </a:srgbClr>
              </a:solidFill>
              <a:latin typeface="UTM Cookies" panose="02040603050506020204" pitchFamily="18" charset="0"/>
              <a:ea typeface="+mj-ea"/>
            </a:endParaRPr>
          </a:p>
        </p:txBody>
      </p:sp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" y="5268807"/>
            <a:ext cx="5351780" cy="1590040"/>
          </a:xfrm>
          <a:prstGeom prst="rect">
            <a:avLst/>
          </a:prstGeom>
        </p:spPr>
      </p:pic>
      <p:pic>
        <p:nvPicPr>
          <p:cNvPr id="9" name="图片 8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454" y="5268807"/>
            <a:ext cx="5351780" cy="1590040"/>
          </a:xfrm>
          <a:prstGeom prst="rect">
            <a:avLst/>
          </a:prstGeom>
        </p:spPr>
      </p:pic>
      <p:pic>
        <p:nvPicPr>
          <p:cNvPr id="10" name="图片 9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947" y="4831928"/>
            <a:ext cx="5603240" cy="2026073"/>
          </a:xfrm>
          <a:prstGeom prst="rect">
            <a:avLst/>
          </a:prstGeom>
        </p:spPr>
      </p:pic>
      <p:pic>
        <p:nvPicPr>
          <p:cNvPr id="17" name="图片 16" descr="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754" y="548640"/>
            <a:ext cx="3519593" cy="3749040"/>
          </a:xfrm>
          <a:prstGeom prst="rect">
            <a:avLst/>
          </a:prstGeom>
        </p:spPr>
      </p:pic>
      <p:pic>
        <p:nvPicPr>
          <p:cNvPr id="15" name="图片 4" descr="千库网_看书学习写作业女孩png素材_元素编号124020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391" y="2138681"/>
            <a:ext cx="3299460" cy="32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2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11"/>
</p:tagLst>
</file>

<file path=ppt/theme/theme1.xml><?xml version="1.0" encoding="utf-8"?>
<a:theme xmlns:a="http://schemas.openxmlformats.org/drawingml/2006/main" name="Office 主题">
  <a:themeElements>
    <a:clrScheme name="自定义 1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2D00"/>
      </a:accent1>
      <a:accent2>
        <a:srgbClr val="FB8605"/>
      </a:accent2>
      <a:accent3>
        <a:srgbClr val="EA2D00"/>
      </a:accent3>
      <a:accent4>
        <a:srgbClr val="FB8605"/>
      </a:accent4>
      <a:accent5>
        <a:srgbClr val="EA2D00"/>
      </a:accent5>
      <a:accent6>
        <a:srgbClr val="FB8605"/>
      </a:accent6>
      <a:hlink>
        <a:srgbClr val="EA2D00"/>
      </a:hlink>
      <a:folHlink>
        <a:srgbClr val="FB8605"/>
      </a:folHlink>
    </a:clrScheme>
    <a:fontScheme name="自定义 1">
      <a:majorFont>
        <a:latin typeface="Calibri Light"/>
        <a:ea typeface="字魂143号-正酷超级黑"/>
        <a:cs typeface=""/>
      </a:majorFont>
      <a:minorFont>
        <a:latin typeface="Calibri"/>
        <a:ea typeface="字魂143号-正酷超级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2D00"/>
      </a:accent1>
      <a:accent2>
        <a:srgbClr val="FB8605"/>
      </a:accent2>
      <a:accent3>
        <a:srgbClr val="EA2D00"/>
      </a:accent3>
      <a:accent4>
        <a:srgbClr val="FB8605"/>
      </a:accent4>
      <a:accent5>
        <a:srgbClr val="EA2D00"/>
      </a:accent5>
      <a:accent6>
        <a:srgbClr val="FB8605"/>
      </a:accent6>
      <a:hlink>
        <a:srgbClr val="EA2D00"/>
      </a:hlink>
      <a:folHlink>
        <a:srgbClr val="FB8605"/>
      </a:folHlink>
    </a:clrScheme>
    <a:fontScheme name="自定义 1">
      <a:majorFont>
        <a:latin typeface="Calibri Light"/>
        <a:ea typeface="字魂143号-正酷超级黑"/>
        <a:cs typeface=""/>
      </a:majorFont>
      <a:minorFont>
        <a:latin typeface="Calibri"/>
        <a:ea typeface="字魂143号-正酷超级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1226</Words>
  <Application>Microsoft Office PowerPoint</Application>
  <PresentationFormat>Widescreen</PresentationFormat>
  <Paragraphs>148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等线</vt:lpstr>
      <vt:lpstr>Arial</vt:lpstr>
      <vt:lpstr>Calibri</vt:lpstr>
      <vt:lpstr>Calibri Light</vt:lpstr>
      <vt:lpstr>Cambria</vt:lpstr>
      <vt:lpstr>SVN-Bear</vt:lpstr>
      <vt:lpstr>SVN-Dancing Script</vt:lpstr>
      <vt:lpstr>SVN-Gretoon</vt:lpstr>
      <vt:lpstr>SVN-Newton</vt:lpstr>
      <vt:lpstr>SVN-Poky's</vt:lpstr>
      <vt:lpstr>Times New Roman</vt:lpstr>
      <vt:lpstr>UTM Arruba KT</vt:lpstr>
      <vt:lpstr>UTM Cookies</vt:lpstr>
      <vt:lpstr>UTM Flavour</vt:lpstr>
      <vt:lpstr>UTM Seagull</vt:lpstr>
      <vt:lpstr>UTM Showcard</vt:lpstr>
      <vt:lpstr>UVN Hoa Dao</vt:lpstr>
      <vt:lpstr>Wingdings</vt:lpstr>
      <vt:lpstr>字魂100号-方方先锋体</vt:lpstr>
      <vt:lpstr>字魂105号-简雅黑</vt:lpstr>
      <vt:lpstr>字魂143号-正酷超级黑</vt:lpstr>
      <vt:lpstr>Office 主题</vt:lpstr>
      <vt:lpstr>1_Office 主题</vt:lpstr>
      <vt:lpstr>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ong si</cp:lastModifiedBy>
  <cp:revision>23</cp:revision>
  <dcterms:created xsi:type="dcterms:W3CDTF">2021-12-16T16:31:54Z</dcterms:created>
  <dcterms:modified xsi:type="dcterms:W3CDTF">2025-05-08T01:42:59Z</dcterms:modified>
</cp:coreProperties>
</file>