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58" r:id="rId3"/>
    <p:sldId id="259" r:id="rId4"/>
    <p:sldId id="260" r:id="rId5"/>
    <p:sldId id="261" r:id="rId6"/>
    <p:sldId id="262" r:id="rId7"/>
    <p:sldId id="283" r:id="rId8"/>
    <p:sldId id="263" r:id="rId9"/>
    <p:sldId id="266" r:id="rId10"/>
    <p:sldId id="264" r:id="rId11"/>
    <p:sldId id="284" r:id="rId12"/>
    <p:sldId id="268" r:id="rId13"/>
    <p:sldId id="269" r:id="rId14"/>
    <p:sldId id="285" r:id="rId15"/>
    <p:sldId id="270" r:id="rId16"/>
    <p:sldId id="271" r:id="rId17"/>
    <p:sldId id="272" r:id="rId18"/>
    <p:sldId id="273" r:id="rId19"/>
    <p:sldId id="275" r:id="rId20"/>
    <p:sldId id="286" r:id="rId21"/>
    <p:sldId id="287" r:id="rId22"/>
    <p:sldId id="277" r:id="rId23"/>
    <p:sldId id="288" r:id="rId24"/>
    <p:sldId id="289" r:id="rId25"/>
    <p:sldId id="278" r:id="rId26"/>
    <p:sldId id="280" r:id="rId27"/>
    <p:sldId id="281" r:id="rId28"/>
    <p:sldId id="282" r:id="rId29"/>
  </p:sldIdLst>
  <p:sldSz cx="12192000" cy="6858000"/>
  <p:notesSz cx="6858000" cy="9144000"/>
  <p:embeddedFontLst>
    <p:embeddedFont>
      <p:font typeface="等线" panose="02010600030101010101" pitchFamily="2" charset="-122"/>
      <p:regular r:id="rId30"/>
      <p:bold r:id="rId31"/>
    </p:embeddedFont>
    <p:embeddedFont>
      <p:font typeface="#9Slide07 HoneyCream" panose="020B0604020202020204" charset="0"/>
      <p:regular r:id="rId32"/>
    </p:embeddedFont>
    <p:embeddedFont>
      <p:font typeface="#9Slide07 IcielBC Cubano Normal" panose="020B0604020202020204" charset="0"/>
      <p:regular r:id="rId33"/>
    </p:embeddedFont>
    <p:embeddedFont>
      <p:font typeface="#9Slide07 IcielPony" panose="020B0604020202020204" charset="0"/>
      <p:regular r:id="rId34"/>
    </p:embeddedFont>
    <p:embeddedFont>
      <p:font typeface="Cambria" panose="02040503050406030204" pitchFamily="18" charset="0"/>
      <p:regular r:id="rId35"/>
      <p:bold r:id="rId36"/>
      <p:italic r:id="rId37"/>
      <p:boldItalic r:id="rId38"/>
    </p:embeddedFont>
    <p:embeddedFont>
      <p:font typeface="SVN-Poky'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C83"/>
    <a:srgbClr val="C91C1E"/>
    <a:srgbClr val="B9B93A"/>
    <a:srgbClr val="AEC92E"/>
    <a:srgbClr val="D83356"/>
    <a:srgbClr val="F0A637"/>
    <a:srgbClr val="6E2F8B"/>
    <a:srgbClr val="AC1E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varScale="1">
        <p:scale>
          <a:sx n="80" d="100"/>
          <a:sy n="80" d="100"/>
        </p:scale>
        <p:origin x="691"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4275BAC8-C212-4684-ABBA-BFFF28605D6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pic>
        <p:nvPicPr>
          <p:cNvPr id="14" name="图片 13">
            <a:extLst>
              <a:ext uri="{FF2B5EF4-FFF2-40B4-BE49-F238E27FC236}">
                <a16:creationId xmlns:a16="http://schemas.microsoft.com/office/drawing/2014/main" id="{547BC6D0-8814-48D9-A5B6-14D8767D3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3276600"/>
            <a:ext cx="3401891" cy="3238500"/>
          </a:xfrm>
          <a:prstGeom prst="rect">
            <a:avLst/>
          </a:prstGeom>
        </p:spPr>
      </p:pic>
      <p:pic>
        <p:nvPicPr>
          <p:cNvPr id="10" name="图片 9">
            <a:extLst>
              <a:ext uri="{FF2B5EF4-FFF2-40B4-BE49-F238E27FC236}">
                <a16:creationId xmlns:a16="http://schemas.microsoft.com/office/drawing/2014/main" id="{C16F7F9A-D2EB-493C-8A13-92B2600EC6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4343400"/>
            <a:ext cx="5912737" cy="2000250"/>
          </a:xfrm>
          <a:prstGeom prst="rect">
            <a:avLst/>
          </a:prstGeom>
        </p:spPr>
      </p:pic>
      <p:pic>
        <p:nvPicPr>
          <p:cNvPr id="12" name="图片 11">
            <a:extLst>
              <a:ext uri="{FF2B5EF4-FFF2-40B4-BE49-F238E27FC236}">
                <a16:creationId xmlns:a16="http://schemas.microsoft.com/office/drawing/2014/main" id="{1C06225F-66DD-4B78-A4BC-E7153F94BA6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67483"/>
          <a:stretch/>
        </p:blipFill>
        <p:spPr>
          <a:xfrm>
            <a:off x="0" y="4876800"/>
            <a:ext cx="12192000" cy="1981200"/>
          </a:xfrm>
          <a:prstGeom prst="rect">
            <a:avLst/>
          </a:prstGeom>
        </p:spPr>
      </p:pic>
      <p:pic>
        <p:nvPicPr>
          <p:cNvPr id="18" name="图片 17">
            <a:extLst>
              <a:ext uri="{FF2B5EF4-FFF2-40B4-BE49-F238E27FC236}">
                <a16:creationId xmlns:a16="http://schemas.microsoft.com/office/drawing/2014/main" id="{FCF8BFB5-8A8A-4F3A-A37D-C20945CF483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656232" y="4895850"/>
            <a:ext cx="4200925" cy="1776977"/>
          </a:xfrm>
          <a:prstGeom prst="rect">
            <a:avLst/>
          </a:prstGeom>
        </p:spPr>
      </p:pic>
      <p:pic>
        <p:nvPicPr>
          <p:cNvPr id="29" name="图片 28">
            <a:extLst>
              <a:ext uri="{FF2B5EF4-FFF2-40B4-BE49-F238E27FC236}">
                <a16:creationId xmlns:a16="http://schemas.microsoft.com/office/drawing/2014/main" id="{85F8BDFC-1AAD-4033-8373-2DAFE6F490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9963150" y="764424"/>
            <a:ext cx="2159794" cy="1263437"/>
          </a:xfrm>
          <a:prstGeom prst="rect">
            <a:avLst/>
          </a:prstGeom>
        </p:spPr>
      </p:pic>
      <p:pic>
        <p:nvPicPr>
          <p:cNvPr id="30" name="图片 29">
            <a:extLst>
              <a:ext uri="{FF2B5EF4-FFF2-40B4-BE49-F238E27FC236}">
                <a16:creationId xmlns:a16="http://schemas.microsoft.com/office/drawing/2014/main" id="{9B46DF67-4740-472E-9DCF-9D2DD8B2ECA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057400" y="3063249"/>
            <a:ext cx="1028280" cy="726933"/>
          </a:xfrm>
          <a:prstGeom prst="rect">
            <a:avLst/>
          </a:prstGeom>
        </p:spPr>
      </p:pic>
      <p:pic>
        <p:nvPicPr>
          <p:cNvPr id="31" name="图片 30">
            <a:extLst>
              <a:ext uri="{FF2B5EF4-FFF2-40B4-BE49-F238E27FC236}">
                <a16:creationId xmlns:a16="http://schemas.microsoft.com/office/drawing/2014/main" id="{AF8926CC-8663-49C6-AD68-BE5FE45084D3}"/>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38144" y="264010"/>
            <a:ext cx="1487775" cy="1487775"/>
          </a:xfrm>
          <a:prstGeom prst="rect">
            <a:avLst/>
          </a:prstGeom>
        </p:spPr>
      </p:pic>
    </p:spTree>
    <p:extLst>
      <p:ext uri="{BB962C8B-B14F-4D97-AF65-F5344CB8AC3E}">
        <p14:creationId xmlns:p14="http://schemas.microsoft.com/office/powerpoint/2010/main" val="21785815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1+#ppt_w/2"/>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p:cTn id="13" dur="1000" fill="hold"/>
                                        <p:tgtEl>
                                          <p:spTgt spid="31"/>
                                        </p:tgtEl>
                                        <p:attrNameLst>
                                          <p:attrName>ppt_w</p:attrName>
                                        </p:attrNameLst>
                                      </p:cBhvr>
                                      <p:tavLst>
                                        <p:tav tm="0">
                                          <p:val>
                                            <p:fltVal val="0"/>
                                          </p:val>
                                        </p:tav>
                                        <p:tav tm="100000">
                                          <p:val>
                                            <p:strVal val="#ppt_w"/>
                                          </p:val>
                                        </p:tav>
                                      </p:tavLst>
                                    </p:anim>
                                    <p:anim calcmode="lin" valueType="num">
                                      <p:cBhvr>
                                        <p:cTn id="14" dur="1000" fill="hold"/>
                                        <p:tgtEl>
                                          <p:spTgt spid="31"/>
                                        </p:tgtEl>
                                        <p:attrNameLst>
                                          <p:attrName>ppt_h</p:attrName>
                                        </p:attrNameLst>
                                      </p:cBhvr>
                                      <p:tavLst>
                                        <p:tav tm="0">
                                          <p:val>
                                            <p:fltVal val="0"/>
                                          </p:val>
                                        </p:tav>
                                        <p:tav tm="100000">
                                          <p:val>
                                            <p:strVal val="#ppt_h"/>
                                          </p:val>
                                        </p:tav>
                                      </p:tavLst>
                                    </p:anim>
                                    <p:anim calcmode="lin" valueType="num">
                                      <p:cBhvr>
                                        <p:cTn id="15" dur="1000" fill="hold"/>
                                        <p:tgtEl>
                                          <p:spTgt spid="31"/>
                                        </p:tgtEl>
                                        <p:attrNameLst>
                                          <p:attrName>style.rotation</p:attrName>
                                        </p:attrNameLst>
                                      </p:cBhvr>
                                      <p:tavLst>
                                        <p:tav tm="0">
                                          <p:val>
                                            <p:fltVal val="90"/>
                                          </p:val>
                                        </p:tav>
                                        <p:tav tm="100000">
                                          <p:val>
                                            <p:fltVal val="0"/>
                                          </p:val>
                                        </p:tav>
                                      </p:tavLst>
                                    </p:anim>
                                    <p:animEffect transition="in" filter="fade">
                                      <p:cBhvr>
                                        <p:cTn id="16" dur="1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anim calcmode="lin" valueType="num">
                                      <p:cBhvr>
                                        <p:cTn id="22" dur="1000" fill="hold"/>
                                        <p:tgtEl>
                                          <p:spTgt spid="29"/>
                                        </p:tgtEl>
                                        <p:attrNameLst>
                                          <p:attrName>ppt_x</p:attrName>
                                        </p:attrNameLst>
                                      </p:cBhvr>
                                      <p:tavLst>
                                        <p:tav tm="0">
                                          <p:val>
                                            <p:strVal val="#ppt_x"/>
                                          </p:val>
                                        </p:tav>
                                        <p:tav tm="100000">
                                          <p:val>
                                            <p:strVal val="#ppt_x"/>
                                          </p:val>
                                        </p:tav>
                                      </p:tavLst>
                                    </p:anim>
                                    <p:anim calcmode="lin" valueType="num">
                                      <p:cBhvr>
                                        <p:cTn id="2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86EA407-2D78-4FF9-B479-3D2635030DC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CB5A92A-A005-45BB-B5BB-0B69C7A6AB9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88AD563-C5FC-4E54-B313-D101D6EA067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8528015-4D20-4034-BABD-F2CB296D2FA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6F0D0FC-FD41-4A0B-ADCB-E4EA1C51119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1915277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1B83F56-DECE-45C0-B990-CFE115F580F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3BF44E1-E511-41A5-9A2D-9958BDCDF13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8348DB-4FC2-4CFF-A5D2-751AA94DA47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31522-33AB-45D8-A1D5-590F7DA4FF94}"/>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54AA3AEC-B872-4C50-A893-27D3469B511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985876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3231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8"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8"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1" y="31146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1" y="6035234"/>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87073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CB25C38-B88C-42C4-90A6-D2E84C71323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2067239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6DA9EE8-2983-447C-8D49-84AA6FB4AB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0" y="0"/>
            <a:ext cx="12192000" cy="6858000"/>
          </a:xfrm>
          <a:prstGeom prst="rect">
            <a:avLst/>
          </a:prstGeom>
        </p:spPr>
      </p:pic>
    </p:spTree>
    <p:extLst>
      <p:ext uri="{BB962C8B-B14F-4D97-AF65-F5344CB8AC3E}">
        <p14:creationId xmlns:p14="http://schemas.microsoft.com/office/powerpoint/2010/main" val="3560729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CF0C57C-4F0E-45A6-9A0C-56497F275A7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A52974E-B1F8-4CEE-AFF3-0D67526D484C}"/>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FEEE303B-EE21-46C7-894C-FA204F0E77B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A396C25-57B3-494E-A516-21C203384F8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A7C87078-12D6-4123-89AE-0C3A9A7FE28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B581D71B-2482-4763-8B39-CB23177CA9B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596257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5BC2529-18C9-4ABE-BADC-A1B13F6035A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87BC0CD-86B7-4C08-94E9-7023089A0A1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91C2BCF-5630-4BE5-899F-17362FD01AB7}"/>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3816678-632B-46DB-8AEE-E3189D12A89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69D2DF3-0FA0-4873-92FA-E7886F15B5A4}"/>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1E6921A-4B5B-48A1-BEAB-8E83C133705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38F3063-5F57-49A0-A5CA-9E439DB2AA5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FE79047C-4C29-4899-92D4-E450871634F8}"/>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2129363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AE6DDE-3D74-4708-BF62-AE7E7D58159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A811CFF-E646-4E5B-9AA0-A7694BC8C8AE}"/>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632370D2-09D1-4F03-B549-4AFBDE979D1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02369CB0-1112-4320-A804-03CB7A976FA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1135502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CEC24A3-9170-4F4A-9A70-1E070370AF1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1287" t="-1" r="11287" b="12922"/>
          <a:stretch/>
        </p:blipFill>
        <p:spPr>
          <a:xfrm>
            <a:off x="19050" y="0"/>
            <a:ext cx="12192000" cy="6858000"/>
          </a:xfrm>
          <a:prstGeom prst="rect">
            <a:avLst/>
          </a:prstGeom>
        </p:spPr>
      </p:pic>
      <p:pic>
        <p:nvPicPr>
          <p:cNvPr id="7" name="图片 6">
            <a:extLst>
              <a:ext uri="{FF2B5EF4-FFF2-40B4-BE49-F238E27FC236}">
                <a16:creationId xmlns:a16="http://schemas.microsoft.com/office/drawing/2014/main" id="{DAE51E96-8AC6-4E71-9C0A-DDB7222B97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90108" y="4317206"/>
            <a:ext cx="3401891" cy="3238500"/>
          </a:xfrm>
          <a:prstGeom prst="rect">
            <a:avLst/>
          </a:prstGeom>
        </p:spPr>
      </p:pic>
      <p:pic>
        <p:nvPicPr>
          <p:cNvPr id="8" name="图片 7">
            <a:extLst>
              <a:ext uri="{FF2B5EF4-FFF2-40B4-BE49-F238E27FC236}">
                <a16:creationId xmlns:a16="http://schemas.microsoft.com/office/drawing/2014/main" id="{450D5714-9E31-49D7-899F-5ED270FD6E27}"/>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272"/>
          <a:stretch/>
        </p:blipFill>
        <p:spPr>
          <a:xfrm>
            <a:off x="0" y="5057775"/>
            <a:ext cx="5912737" cy="2000250"/>
          </a:xfrm>
          <a:prstGeom prst="rect">
            <a:avLst/>
          </a:prstGeom>
        </p:spPr>
      </p:pic>
      <p:sp>
        <p:nvSpPr>
          <p:cNvPr id="6" name="矩形 5">
            <a:extLst>
              <a:ext uri="{FF2B5EF4-FFF2-40B4-BE49-F238E27FC236}">
                <a16:creationId xmlns:a16="http://schemas.microsoft.com/office/drawing/2014/main" id="{0B903FBE-72B8-4BCB-9D4D-779C7FF529A3}"/>
              </a:ext>
            </a:extLst>
          </p:cNvPr>
          <p:cNvSpPr/>
          <p:nvPr userDrawn="1"/>
        </p:nvSpPr>
        <p:spPr>
          <a:xfrm>
            <a:off x="257175" y="200025"/>
            <a:ext cx="11758613" cy="6296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7423577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0C4D47-941B-464F-A3E1-68B2B788B58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55CC96-C756-48F0-A78E-F87040956E1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DC942D-B1C8-4BCD-912C-BFB54B2BF2C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E24F375-3A93-43B6-A466-F2BC7C46D8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89B32E55-3B65-451A-AC5F-B08A5BD5563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E00F9C8-2D74-4441-8395-E15DC61EF3CE}"/>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27668812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5D4FDD-8F34-4E11-B5A5-F43352A5DA0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EF13FB3A-B58C-49A5-9B16-5221BEFBD02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902EB7E-2F67-4EB0-B817-A2717B31CAA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263DEE3-FFEF-4E15-80F3-B10075D7FEF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C65855F-6713-4FFF-A018-07420D00CC92}" type="datetimeFigureOut">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2025/4/27</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1397B23E-5D84-4387-A0EA-0C121DDE2E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98B13CE7-FD01-47FC-9C2F-4302A5B3098D}"/>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763E9-2FED-4A04-A954-EEA56C99D31C}" type="slidenum">
              <a:rPr kumimoji="0" lang="zh-CN" altLang="en-US" sz="1800" b="0" i="0" u="none" strike="noStrike" kern="1200" cap="none" spc="0" normalizeH="0" baseline="0" noProof="0" smtClean="0">
                <a:ln>
                  <a:noFill/>
                </a:ln>
                <a:solidFill>
                  <a:srgbClr val="3F3F3F"/>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srgbClr val="3F3F3F"/>
              </a:solidFill>
              <a:effectLst/>
              <a:uLnTx/>
              <a:uFillTx/>
              <a:latin typeface="等线" panose="020F0502020204030204"/>
              <a:cs typeface="+mn-cs"/>
            </a:endParaRPr>
          </a:p>
        </p:txBody>
      </p:sp>
    </p:spTree>
    <p:extLst>
      <p:ext uri="{BB962C8B-B14F-4D97-AF65-F5344CB8AC3E}">
        <p14:creationId xmlns:p14="http://schemas.microsoft.com/office/powerpoint/2010/main" val="76611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3749964" y="6689558"/>
            <a:ext cx="1016951" cy="1049281"/>
          </a:xfrm>
          <a:prstGeom prst="rect">
            <a:avLst/>
          </a:prstGeom>
        </p:spPr>
      </p:pic>
      <p:pic>
        <p:nvPicPr>
          <p:cNvPr id="3" name="Picture 2">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9325"/>
          <a:stretch/>
        </p:blipFill>
        <p:spPr>
          <a:xfrm>
            <a:off x="-1907131" y="-1716506"/>
            <a:ext cx="1016951" cy="1049281"/>
          </a:xfrm>
          <a:prstGeom prst="rect">
            <a:avLst/>
          </a:prstGeom>
        </p:spPr>
      </p:pic>
      <p:sp>
        <p:nvSpPr>
          <p:cNvPr id="4" name="Rectangle 3"/>
          <p:cNvSpPr/>
          <p:nvPr userDrawn="1"/>
        </p:nvSpPr>
        <p:spPr>
          <a:xfrm>
            <a:off x="10821112" y="6416478"/>
            <a:ext cx="1370888" cy="369332"/>
          </a:xfrm>
          <a:prstGeom prst="rect">
            <a:avLst/>
          </a:prstGeom>
        </p:spPr>
        <p:txBody>
          <a:bodyPr wrap="none">
            <a:spAutoFit/>
          </a:bodyPr>
          <a:lstStyle/>
          <a:p>
            <a:r>
              <a:rPr kumimoji="0" lang="en-US" sz="1800" b="0" i="0" u="none" strike="noStrike" kern="1200" cap="none" spc="0" normalizeH="0" baseline="0" noProof="0">
                <a:ln>
                  <a:noFill/>
                </a:ln>
                <a:solidFill>
                  <a:schemeClr val="accent6"/>
                </a:solidFill>
                <a:effectLst/>
                <a:uLnTx/>
                <a:uFillTx/>
                <a:latin typeface="#9Slide07 HoneyCream" pitchFamily="2" charset="0"/>
                <a:ea typeface="+mn-ea"/>
                <a:cs typeface="+mn-cs"/>
              </a:rPr>
              <a:t>By: Măng Non </a:t>
            </a:r>
            <a:endParaRPr lang="en-GB">
              <a:solidFill>
                <a:schemeClr val="accent6"/>
              </a:solidFill>
            </a:endParaRPr>
          </a:p>
        </p:txBody>
      </p:sp>
    </p:spTree>
    <p:extLst>
      <p:ext uri="{BB962C8B-B14F-4D97-AF65-F5344CB8AC3E}">
        <p14:creationId xmlns:p14="http://schemas.microsoft.com/office/powerpoint/2010/main" val="4475079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7.tmp"/><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sp>
        <p:nvSpPr>
          <p:cNvPr id="8" name="TextBox 7"/>
          <p:cNvSpPr txBox="1"/>
          <p:nvPr/>
        </p:nvSpPr>
        <p:spPr>
          <a:xfrm>
            <a:off x="4641027" y="3658417"/>
            <a:ext cx="2963882" cy="1015663"/>
          </a:xfrm>
          <a:prstGeom prst="rect">
            <a:avLst/>
          </a:prstGeom>
          <a:noFill/>
        </p:spPr>
        <p:txBody>
          <a:bodyPr wrap="square" rtlCol="0">
            <a:spAutoFit/>
          </a:bodyPr>
          <a:lstStyle/>
          <a:p>
            <a:r>
              <a:rPr lang="en-GB" sz="6000" dirty="0" err="1">
                <a:latin typeface="UVF Funkydori" panose="02000503000000020003" pitchFamily="2" charset="0"/>
              </a:rPr>
              <a:t>Tiết</a:t>
            </a:r>
            <a:r>
              <a:rPr lang="en-GB" sz="6000" dirty="0">
                <a:latin typeface="UVF Funkydori" panose="02000503000000020003" pitchFamily="2" charset="0"/>
              </a:rPr>
              <a:t> 1 - 2</a:t>
            </a:r>
          </a:p>
        </p:txBody>
      </p:sp>
      <p:pic>
        <p:nvPicPr>
          <p:cNvPr id="2" name="Picture 1"/>
          <p:cNvPicPr>
            <a:picLocks noChangeAspect="1"/>
          </p:cNvPicPr>
          <p:nvPr/>
        </p:nvPicPr>
        <p:blipFill>
          <a:blip r:embed="rId4"/>
          <a:stretch>
            <a:fillRect/>
          </a:stretch>
        </p:blipFill>
        <p:spPr>
          <a:xfrm>
            <a:off x="444052" y="743481"/>
            <a:ext cx="11357832" cy="2706859"/>
          </a:xfrm>
          <a:prstGeom prst="rect">
            <a:avLst/>
          </a:prstGeom>
        </p:spPr>
      </p:pic>
    </p:spTree>
    <p:extLst>
      <p:ext uri="{BB962C8B-B14F-4D97-AF65-F5344CB8AC3E}">
        <p14:creationId xmlns:p14="http://schemas.microsoft.com/office/powerpoint/2010/main" val="38455375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430" y="3710754"/>
            <a:ext cx="3063710" cy="3003214"/>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1634" y="3374958"/>
            <a:ext cx="3674807" cy="3674807"/>
          </a:xfrm>
          <a:prstGeom prst="rect">
            <a:avLst/>
          </a:prstGeom>
        </p:spPr>
      </p:pic>
      <p:sp>
        <p:nvSpPr>
          <p:cNvPr id="4" name="TextBox 3"/>
          <p:cNvSpPr txBox="1"/>
          <p:nvPr/>
        </p:nvSpPr>
        <p:spPr>
          <a:xfrm>
            <a:off x="2689321" y="316073"/>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GIẢI NGHĨA TỪ</a:t>
            </a:r>
          </a:p>
        </p:txBody>
      </p:sp>
      <p:sp>
        <p:nvSpPr>
          <p:cNvPr id="3" name="Rectangle 2"/>
          <p:cNvSpPr/>
          <p:nvPr/>
        </p:nvSpPr>
        <p:spPr>
          <a:xfrm>
            <a:off x="1743844" y="1349879"/>
            <a:ext cx="8903414" cy="1754326"/>
          </a:xfrm>
          <a:prstGeom prst="rect">
            <a:avLst/>
          </a:prstGeom>
        </p:spPr>
        <p:txBody>
          <a:bodyPr wrap="square">
            <a:spAutoFit/>
          </a:bodyPr>
          <a:lstStyle/>
          <a:p>
            <a:pPr algn="just">
              <a:lnSpc>
                <a:spcPct val="150000"/>
              </a:lnSpc>
            </a:pPr>
            <a:r>
              <a:rPr lang="vi-VN" sz="3600" dirty="0">
                <a:latin typeface="Cambria" panose="02040503050406030204" pitchFamily="18" charset="0"/>
                <a:ea typeface="Cambria" panose="02040503050406030204" pitchFamily="18" charset="0"/>
              </a:rPr>
              <a:t>Động vật hoang dã: động vật sống trong tự </a:t>
            </a:r>
            <a:r>
              <a:rPr lang="en-GB"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nhiên, chưa được thuần hóa.</a:t>
            </a:r>
          </a:p>
        </p:txBody>
      </p:sp>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1548" y="3809994"/>
            <a:ext cx="3048006" cy="3048006"/>
          </a:xfrm>
          <a:prstGeom prst="rect">
            <a:avLst/>
          </a:prstGeom>
        </p:spPr>
      </p:pic>
    </p:spTree>
    <p:extLst>
      <p:ext uri="{BB962C8B-B14F-4D97-AF65-F5344CB8AC3E}">
        <p14:creationId xmlns:p14="http://schemas.microsoft.com/office/powerpoint/2010/main" val="30185353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859" y="480640"/>
            <a:ext cx="11527916" cy="6001643"/>
          </a:xfrm>
          <a:prstGeom prst="rect">
            <a:avLst/>
          </a:prstGeom>
        </p:spPr>
        <p:txBody>
          <a:bodyPr wrap="square">
            <a:spAutoFit/>
          </a:bodyPr>
          <a:lstStyle/>
          <a:p>
            <a:pPr indent="357188" algn="just"/>
            <a:r>
              <a:rPr lang="vi-VN" sz="2400" dirty="0">
                <a:latin typeface="Cambria" panose="02040503050406030204" pitchFamily="18" charset="0"/>
                <a:ea typeface="Cambria" panose="02040503050406030204" pitchFamily="18" charset="0"/>
              </a:rPr>
              <a:t>Các 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indent="357188" algn="r"/>
            <a:r>
              <a:rPr lang="vi-VN" sz="2400" dirty="0">
                <a:latin typeface="Cambria" panose="02040503050406030204" pitchFamily="18" charset="0"/>
                <a:ea typeface="Cambria" panose="02040503050406030204" pitchFamily="18" charset="0"/>
              </a:rPr>
              <a:t>Ông Trái Đất</a:t>
            </a:r>
          </a:p>
          <a:p>
            <a:pPr algn="r"/>
            <a:r>
              <a:rPr lang="vi-VN" sz="2400" dirty="0">
                <a:latin typeface="Cambria" panose="02040503050406030204" pitchFamily="18" charset="0"/>
                <a:ea typeface="Cambria" panose="02040503050406030204" pitchFamily="18" charset="0"/>
              </a:rPr>
              <a:t>(Phan Nguyên)</a:t>
            </a:r>
          </a:p>
        </p:txBody>
      </p:sp>
      <p:sp>
        <p:nvSpPr>
          <p:cNvPr id="4" name="TextBox 3"/>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NHỎ</a:t>
            </a:r>
          </a:p>
        </p:txBody>
      </p:sp>
      <p:sp>
        <p:nvSpPr>
          <p:cNvPr id="6" name="Cloud 5"/>
          <p:cNvSpPr/>
          <p:nvPr/>
        </p:nvSpPr>
        <p:spPr>
          <a:xfrm>
            <a:off x="3502820" y="5695720"/>
            <a:ext cx="4935557" cy="116228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toàn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bài</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50485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847422" y="718003"/>
            <a:ext cx="7578742" cy="4803018"/>
          </a:xfrm>
          <a:prstGeom prst="rect">
            <a:avLst/>
          </a:prstGeom>
        </p:spPr>
      </p:pic>
    </p:spTree>
    <p:extLst>
      <p:ext uri="{BB962C8B-B14F-4D97-AF65-F5344CB8AC3E}">
        <p14:creationId xmlns:p14="http://schemas.microsoft.com/office/powerpoint/2010/main" val="42712030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sp>
        <p:nvSpPr>
          <p:cNvPr id="4" name="Rectangle 1"/>
          <p:cNvSpPr>
            <a:spLocks noChangeArrowheads="1"/>
          </p:cNvSpPr>
          <p:nvPr/>
        </p:nvSpPr>
        <p:spPr bwMode="auto">
          <a:xfrm>
            <a:off x="623540" y="266409"/>
            <a:ext cx="11692638"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1.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Trong</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thư</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ông</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Trái</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Đất</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kể</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những</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chuyện</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gì</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đang</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xảy</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ra</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với</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mình</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a:t>
            </a:r>
            <a:endParaRPr kumimoji="0" lang="en-US" altLang="en-US" sz="2800" b="0" i="0" u="none" strike="noStrike" cap="none" normalizeH="0" baseline="0" dirty="0">
              <a:ln>
                <a:noFill/>
              </a:ln>
              <a:solidFill>
                <a:srgbClr val="003C83"/>
              </a:solidFill>
              <a:effectLst/>
              <a:latin typeface="Cambria" panose="02040503050406030204" pitchFamily="18" charset="0"/>
              <a:ea typeface="Cambria" panose="020405030504060302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endParaRPr kumimoji="0" lang="en-US" altLang="en-US" sz="2800" b="0" i="0" u="none" strike="noStrike" cap="none" normalizeH="0" baseline="0" dirty="0">
              <a:ln>
                <a:noFill/>
              </a:ln>
              <a:solidFill>
                <a:srgbClr val="003C83"/>
              </a:solidFill>
              <a:effectLst/>
              <a:latin typeface="Cambria" panose="02040503050406030204" pitchFamily="18" charset="0"/>
              <a:ea typeface="Cambria" panose="02040503050406030204" pitchFamily="18" charset="0"/>
            </a:endParaRPr>
          </a:p>
        </p:txBody>
      </p:sp>
      <p:pic>
        <p:nvPicPr>
          <p:cNvPr id="1026" name="Picture 2" descr="https://img.loigiaihay.com/picture/2022/0612/2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665" y="1201208"/>
            <a:ext cx="6076950" cy="432435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7687733" y="1435189"/>
            <a:ext cx="4162201" cy="3101325"/>
            <a:chOff x="7543416" y="1378745"/>
            <a:chExt cx="4577452" cy="3101325"/>
          </a:xfrm>
        </p:grpSpPr>
        <p:sp>
          <p:nvSpPr>
            <p:cNvPr id="10" name="Cloud 9"/>
            <p:cNvSpPr/>
            <p:nvPr/>
          </p:nvSpPr>
          <p:spPr>
            <a:xfrm>
              <a:off x="7543416" y="1378745"/>
              <a:ext cx="4577452" cy="3002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latin typeface="Cambria" panose="02040503050406030204" pitchFamily="18" charset="0"/>
                <a:ea typeface="Cambria" panose="02040503050406030204" pitchFamily="18" charset="0"/>
              </a:endParaRPr>
            </a:p>
          </p:txBody>
        </p:sp>
        <p:sp>
          <p:nvSpPr>
            <p:cNvPr id="11" name="Cloud 10"/>
            <p:cNvSpPr/>
            <p:nvPr/>
          </p:nvSpPr>
          <p:spPr>
            <a:xfrm>
              <a:off x="7543416" y="1477434"/>
              <a:ext cx="4577452" cy="3002636"/>
            </a:xfrm>
            <a:prstGeom prst="cloud">
              <a:avLst/>
            </a:prstGeom>
            <a:solidFill>
              <a:schemeClr val="bg1"/>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solidFill>
                    <a:srgbClr val="003C83"/>
                  </a:solidFill>
                  <a:latin typeface="Cambria" panose="02040503050406030204" pitchFamily="18" charset="0"/>
                  <a:ea typeface="Cambria" panose="02040503050406030204" pitchFamily="18" charset="0"/>
                </a:rPr>
                <a:t>Quan</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sát</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hình</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ảnh</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thảo</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luận</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nhóm</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đôi</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và</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trả</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lời</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câu</a:t>
              </a:r>
              <a:r>
                <a:rPr lang="en-GB" sz="3200" dirty="0">
                  <a:solidFill>
                    <a:srgbClr val="003C83"/>
                  </a:solidFill>
                  <a:latin typeface="Cambria" panose="02040503050406030204" pitchFamily="18" charset="0"/>
                  <a:ea typeface="Cambria" panose="02040503050406030204" pitchFamily="18" charset="0"/>
                </a:rPr>
                <a:t> </a:t>
              </a:r>
              <a:r>
                <a:rPr lang="en-GB" sz="3200" dirty="0" err="1">
                  <a:solidFill>
                    <a:srgbClr val="003C83"/>
                  </a:solidFill>
                  <a:latin typeface="Cambria" panose="02040503050406030204" pitchFamily="18" charset="0"/>
                  <a:ea typeface="Cambria" panose="02040503050406030204" pitchFamily="18" charset="0"/>
                </a:rPr>
                <a:t>hỏi</a:t>
              </a:r>
              <a:r>
                <a:rPr lang="en-GB" sz="3200" dirty="0">
                  <a:solidFill>
                    <a:srgbClr val="003C83"/>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33029311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r="51831" b="51289"/>
          <a:stretch/>
        </p:blipFill>
        <p:spPr bwMode="auto">
          <a:xfrm>
            <a:off x="1968796" y="286808"/>
            <a:ext cx="3583185" cy="2343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8299" t="-523" r="-1298" b="51028"/>
          <a:stretch/>
        </p:blipFill>
        <p:spPr bwMode="auto">
          <a:xfrm>
            <a:off x="6521598" y="286808"/>
            <a:ext cx="3509499" cy="23322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8113" t="51167" r="-1112" b="-662"/>
          <a:stretch/>
        </p:blipFill>
        <p:spPr bwMode="auto">
          <a:xfrm>
            <a:off x="1968796" y="3297128"/>
            <a:ext cx="3583185" cy="23811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img.loigiaihay.com/picture/2022/0612/272.png"/>
          <p:cNvPicPr>
            <a:picLocks noChangeAspect="1" noChangeArrowheads="1"/>
          </p:cNvPicPr>
          <p:nvPr/>
        </p:nvPicPr>
        <p:blipFill rotWithShape="1">
          <a:blip r:embed="rId2">
            <a:extLst>
              <a:ext uri="{28A0092B-C50C-407E-A947-70E740481C1C}">
                <a14:useLocalDpi xmlns:a14="http://schemas.microsoft.com/office/drawing/2010/main" val="0"/>
              </a:ext>
            </a:extLst>
          </a:blip>
          <a:srcRect l="-446" t="51689" r="51404" b="-1184"/>
          <a:stretch/>
        </p:blipFill>
        <p:spPr bwMode="auto">
          <a:xfrm>
            <a:off x="6521598" y="3266370"/>
            <a:ext cx="3401335" cy="244269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016075" y="5724236"/>
            <a:ext cx="1585690"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hạn hán</a:t>
            </a:r>
            <a:endParaRPr lang="en-GB" sz="3200" dirty="0">
              <a:solidFill>
                <a:srgbClr val="003C83"/>
              </a:solidFill>
              <a:latin typeface="Cambria" panose="02040503050406030204" pitchFamily="18" charset="0"/>
              <a:ea typeface="Cambria" panose="02040503050406030204" pitchFamily="18" charset="0"/>
            </a:endParaRPr>
          </a:p>
        </p:txBody>
      </p:sp>
      <p:sp>
        <p:nvSpPr>
          <p:cNvPr id="6" name="Rectangle 5"/>
          <p:cNvSpPr/>
          <p:nvPr/>
        </p:nvSpPr>
        <p:spPr>
          <a:xfrm>
            <a:off x="6700961" y="2585836"/>
            <a:ext cx="3221972"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núi lửa phun trào</a:t>
            </a:r>
            <a:endParaRPr lang="en-GB" sz="3200" dirty="0">
              <a:solidFill>
                <a:srgbClr val="003C83"/>
              </a:solidFill>
              <a:latin typeface="Cambria" panose="02040503050406030204" pitchFamily="18" charset="0"/>
              <a:ea typeface="Cambria" panose="02040503050406030204" pitchFamily="18" charset="0"/>
            </a:endParaRPr>
          </a:p>
        </p:txBody>
      </p:sp>
      <p:sp>
        <p:nvSpPr>
          <p:cNvPr id="7" name="Rectangle 6"/>
          <p:cNvSpPr/>
          <p:nvPr/>
        </p:nvSpPr>
        <p:spPr>
          <a:xfrm>
            <a:off x="7766838" y="5735523"/>
            <a:ext cx="1090363"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lũ lụt</a:t>
            </a:r>
            <a:endParaRPr lang="en-GB" sz="3200" dirty="0">
              <a:solidFill>
                <a:srgbClr val="003C83"/>
              </a:solidFill>
              <a:latin typeface="Cambria" panose="02040503050406030204" pitchFamily="18" charset="0"/>
              <a:ea typeface="Cambria" panose="02040503050406030204" pitchFamily="18" charset="0"/>
            </a:endParaRPr>
          </a:p>
        </p:txBody>
      </p:sp>
      <p:sp>
        <p:nvSpPr>
          <p:cNvPr id="13" name="Rectangle 12"/>
          <p:cNvSpPr/>
          <p:nvPr/>
        </p:nvSpPr>
        <p:spPr>
          <a:xfrm>
            <a:off x="2170048" y="2633115"/>
            <a:ext cx="3180679" cy="584775"/>
          </a:xfrm>
          <a:prstGeom prst="rect">
            <a:avLst/>
          </a:prstGeom>
        </p:spPr>
        <p:txBody>
          <a:bodyPr wrap="none">
            <a:spAutoFit/>
          </a:bodyPr>
          <a:lstStyle/>
          <a:p>
            <a:r>
              <a:rPr lang="vi-VN" sz="3200" dirty="0">
                <a:solidFill>
                  <a:srgbClr val="003C83"/>
                </a:solidFill>
                <a:latin typeface="Cambria" panose="02040503050406030204" pitchFamily="18" charset="0"/>
                <a:ea typeface="Cambria" panose="02040503050406030204" pitchFamily="18" charset="0"/>
              </a:rPr>
              <a:t>nhiệt độ tăng cao</a:t>
            </a:r>
            <a:endParaRPr lang="en-GB" sz="3200" dirty="0">
              <a:solidFill>
                <a:srgbClr val="003C8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0195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985411" y="174563"/>
            <a:ext cx="12192000" cy="523220"/>
          </a:xfrm>
          <a:prstGeom prst="rect">
            <a:avLst/>
          </a:prstGeom>
        </p:spPr>
        <p:txBody>
          <a:bodyPr wrap="square">
            <a:spAutoFit/>
          </a:bodyPr>
          <a:lstStyle/>
          <a:p>
            <a:pPr algn="just"/>
            <a:r>
              <a:rPr lang="en-GB" sz="2800" dirty="0">
                <a:latin typeface="Cambria" panose="02040503050406030204" pitchFamily="18" charset="0"/>
                <a:ea typeface="Cambria" panose="02040503050406030204" pitchFamily="18" charset="0"/>
              </a:rPr>
              <a:t>2. </a:t>
            </a:r>
            <a:r>
              <a:rPr lang="vi-VN" sz="2800" dirty="0">
                <a:latin typeface="Cambria" panose="02040503050406030204" pitchFamily="18" charset="0"/>
                <a:ea typeface="Cambria" panose="02040503050406030204" pitchFamily="18" charset="0"/>
              </a:rPr>
              <a:t>Con người đã làm gì khiến ông Trái Đất rơi vào tình trạng như vậy? </a:t>
            </a:r>
          </a:p>
        </p:txBody>
      </p:sp>
      <p:sp>
        <p:nvSpPr>
          <p:cNvPr id="2" name="Rectangle 1"/>
          <p:cNvSpPr/>
          <p:nvPr/>
        </p:nvSpPr>
        <p:spPr>
          <a:xfrm>
            <a:off x="985411" y="3950357"/>
            <a:ext cx="5265264" cy="2062103"/>
          </a:xfrm>
          <a:prstGeom prst="rect">
            <a:avLst/>
          </a:prstGeom>
        </p:spPr>
        <p:txBody>
          <a:bodyPr wrap="square">
            <a:spAutoFit/>
          </a:bodyPr>
          <a:lstStyle/>
          <a:p>
            <a:pPr algn="just"/>
            <a:r>
              <a:rPr lang="vi-VN" sz="3200" dirty="0">
                <a:solidFill>
                  <a:srgbClr val="00B050"/>
                </a:solidFill>
                <a:latin typeface="Cambria" panose="02040503050406030204" pitchFamily="18" charset="0"/>
                <a:ea typeface="Cambria" panose="02040503050406030204" pitchFamily="18" charset="0"/>
              </a:rPr>
              <a:t>Con người xả rác bừa bãi, chặt cây phá rừng, lãng phí nguồn nước, săn bắn động vật hoang dã,... </a:t>
            </a:r>
          </a:p>
        </p:txBody>
      </p:sp>
      <p:pic>
        <p:nvPicPr>
          <p:cNvPr id="4" name="Picture 3"/>
          <p:cNvPicPr>
            <a:picLocks noChangeAspect="1"/>
          </p:cNvPicPr>
          <p:nvPr/>
        </p:nvPicPr>
        <p:blipFill>
          <a:blip r:embed="rId2"/>
          <a:stretch>
            <a:fillRect/>
          </a:stretch>
        </p:blipFill>
        <p:spPr>
          <a:xfrm>
            <a:off x="450508" y="834263"/>
            <a:ext cx="3838731" cy="2740854"/>
          </a:xfrm>
          <a:prstGeom prst="rect">
            <a:avLst/>
          </a:prstGeom>
        </p:spPr>
      </p:pic>
      <p:pic>
        <p:nvPicPr>
          <p:cNvPr id="2052" name="Picture 4" descr="GÓC NHÌN ĐẠI BIỂU: GIẢI PHÁP NÀO CHO VẤN NẠN PHÁ RỪ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3286" y="3684894"/>
            <a:ext cx="4609826" cy="25930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iết kiệm nước là quốc sá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3334" y="834263"/>
            <a:ext cx="3857625" cy="274085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LHQ phát động chiến dịch chống buôn bán động vật hoang dã | VTV.V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8212" y="834263"/>
            <a:ext cx="3544900" cy="2715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0791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4"/>
                                        </p:tgtEl>
                                        <p:attrNameLst>
                                          <p:attrName>style.visibility</p:attrName>
                                        </p:attrNameLst>
                                      </p:cBhvr>
                                      <p:to>
                                        <p:strVal val="visible"/>
                                      </p:to>
                                    </p:set>
                                    <p:animEffect transition="in" filter="fade">
                                      <p:cBhvr>
                                        <p:cTn id="24" dur="1000"/>
                                        <p:tgtEl>
                                          <p:spTgt spid="2054"/>
                                        </p:tgtEl>
                                      </p:cBhvr>
                                    </p:animEffect>
                                    <p:anim calcmode="lin" valueType="num">
                                      <p:cBhvr>
                                        <p:cTn id="25" dur="1000" fill="hold"/>
                                        <p:tgtEl>
                                          <p:spTgt spid="2054"/>
                                        </p:tgtEl>
                                        <p:attrNameLst>
                                          <p:attrName>ppt_x</p:attrName>
                                        </p:attrNameLst>
                                      </p:cBhvr>
                                      <p:tavLst>
                                        <p:tav tm="0">
                                          <p:val>
                                            <p:strVal val="#ppt_x"/>
                                          </p:val>
                                        </p:tav>
                                        <p:tav tm="100000">
                                          <p:val>
                                            <p:strVal val="#ppt_x"/>
                                          </p:val>
                                        </p:tav>
                                      </p:tavLst>
                                    </p:anim>
                                    <p:anim calcmode="lin" valueType="num">
                                      <p:cBhvr>
                                        <p:cTn id="26" dur="1000" fill="hold"/>
                                        <p:tgtEl>
                                          <p:spTgt spid="205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56"/>
                                        </p:tgtEl>
                                        <p:attrNameLst>
                                          <p:attrName>style.visibility</p:attrName>
                                        </p:attrNameLst>
                                      </p:cBhvr>
                                      <p:to>
                                        <p:strVal val="visible"/>
                                      </p:to>
                                    </p:set>
                                    <p:animEffect transition="in" filter="fade">
                                      <p:cBhvr>
                                        <p:cTn id="29" dur="1000"/>
                                        <p:tgtEl>
                                          <p:spTgt spid="2056"/>
                                        </p:tgtEl>
                                      </p:cBhvr>
                                    </p:animEffect>
                                    <p:anim calcmode="lin" valueType="num">
                                      <p:cBhvr>
                                        <p:cTn id="30" dur="1000" fill="hold"/>
                                        <p:tgtEl>
                                          <p:spTgt spid="2056"/>
                                        </p:tgtEl>
                                        <p:attrNameLst>
                                          <p:attrName>ppt_x</p:attrName>
                                        </p:attrNameLst>
                                      </p:cBhvr>
                                      <p:tavLst>
                                        <p:tav tm="0">
                                          <p:val>
                                            <p:strVal val="#ppt_x"/>
                                          </p:val>
                                        </p:tav>
                                        <p:tav tm="100000">
                                          <p:val>
                                            <p:strVal val="#ppt_x"/>
                                          </p:val>
                                        </p:tav>
                                      </p:tavLst>
                                    </p:anim>
                                    <p:anim calcmode="lin" valueType="num">
                                      <p:cBhvr>
                                        <p:cTn id="31" dur="1000" fill="hold"/>
                                        <p:tgtEl>
                                          <p:spTgt spid="2056"/>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052"/>
                                        </p:tgtEl>
                                        <p:attrNameLst>
                                          <p:attrName>style.visibility</p:attrName>
                                        </p:attrNameLst>
                                      </p:cBhvr>
                                      <p:to>
                                        <p:strVal val="visible"/>
                                      </p:to>
                                    </p:set>
                                    <p:animEffect transition="in" filter="fade">
                                      <p:cBhvr>
                                        <p:cTn id="34" dur="1000"/>
                                        <p:tgtEl>
                                          <p:spTgt spid="2052"/>
                                        </p:tgtEl>
                                      </p:cBhvr>
                                    </p:animEffect>
                                    <p:anim calcmode="lin" valueType="num">
                                      <p:cBhvr>
                                        <p:cTn id="35" dur="1000" fill="hold"/>
                                        <p:tgtEl>
                                          <p:spTgt spid="2052"/>
                                        </p:tgtEl>
                                        <p:attrNameLst>
                                          <p:attrName>ppt_x</p:attrName>
                                        </p:attrNameLst>
                                      </p:cBhvr>
                                      <p:tavLst>
                                        <p:tav tm="0">
                                          <p:val>
                                            <p:strVal val="#ppt_x"/>
                                          </p:val>
                                        </p:tav>
                                        <p:tav tm="100000">
                                          <p:val>
                                            <p:strVal val="#ppt_x"/>
                                          </p:val>
                                        </p:tav>
                                      </p:tavLst>
                                    </p:anim>
                                    <p:anim calcmode="lin" valueType="num">
                                      <p:cBhvr>
                                        <p:cTn id="3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8566" y="240448"/>
            <a:ext cx="9262281" cy="584775"/>
          </a:xfrm>
          <a:prstGeom prst="rect">
            <a:avLst/>
          </a:prstGeom>
        </p:spPr>
        <p:txBody>
          <a:bodyPr wrap="square">
            <a:spAutoFit/>
          </a:bodyPr>
          <a:lstStyle/>
          <a:p>
            <a:pPr algn="just"/>
            <a:r>
              <a:rPr lang="en-GB" sz="3200" b="1" dirty="0">
                <a:solidFill>
                  <a:srgbClr val="000000"/>
                </a:solidFill>
                <a:latin typeface="Cambria" panose="02040503050406030204" pitchFamily="18" charset="0"/>
                <a:ea typeface="Cambria" panose="02040503050406030204" pitchFamily="18" charset="0"/>
              </a:rPr>
              <a:t>3. </a:t>
            </a:r>
            <a:r>
              <a:rPr lang="vi-VN" sz="3200" b="1" dirty="0">
                <a:solidFill>
                  <a:srgbClr val="000000"/>
                </a:solidFill>
                <a:latin typeface="Cambria" panose="02040503050406030204" pitchFamily="18" charset="0"/>
                <a:ea typeface="Cambria" panose="02040503050406030204" pitchFamily="18" charset="0"/>
              </a:rPr>
              <a:t>Ông Trái Đất mong muốn điều gì?  </a:t>
            </a:r>
            <a:endParaRPr lang="vi-VN" sz="3200" dirty="0">
              <a:solidFill>
                <a:srgbClr val="000000"/>
              </a:solidFill>
              <a:latin typeface="Cambria" panose="02040503050406030204" pitchFamily="18" charset="0"/>
              <a:ea typeface="Cambria" panose="02040503050406030204" pitchFamily="18" charset="0"/>
            </a:endParaRPr>
          </a:p>
        </p:txBody>
      </p:sp>
      <p:pic>
        <p:nvPicPr>
          <p:cNvPr id="8" name="Picture 7"/>
          <p:cNvPicPr>
            <a:picLocks noChangeAspect="1"/>
          </p:cNvPicPr>
          <p:nvPr/>
        </p:nvPicPr>
        <p:blipFill>
          <a:blip r:embed="rId2"/>
          <a:stretch>
            <a:fillRect/>
          </a:stretch>
        </p:blipFill>
        <p:spPr>
          <a:xfrm>
            <a:off x="441278" y="1166914"/>
            <a:ext cx="6033779" cy="5157481"/>
          </a:xfrm>
          <a:prstGeom prst="rect">
            <a:avLst/>
          </a:prstGeom>
        </p:spPr>
      </p:pic>
      <p:grpSp>
        <p:nvGrpSpPr>
          <p:cNvPr id="10" name="Group 9"/>
          <p:cNvGrpSpPr/>
          <p:nvPr/>
        </p:nvGrpSpPr>
        <p:grpSpPr>
          <a:xfrm>
            <a:off x="6475057" y="1024258"/>
            <a:ext cx="5700214" cy="4619737"/>
            <a:chOff x="6475057" y="1024258"/>
            <a:chExt cx="5700214" cy="4619737"/>
          </a:xfrm>
        </p:grpSpPr>
        <p:grpSp>
          <p:nvGrpSpPr>
            <p:cNvPr id="7" name="Group 6"/>
            <p:cNvGrpSpPr/>
            <p:nvPr/>
          </p:nvGrpSpPr>
          <p:grpSpPr>
            <a:xfrm>
              <a:off x="6475057" y="1024258"/>
              <a:ext cx="5700214" cy="4619737"/>
              <a:chOff x="6491786" y="1166914"/>
              <a:chExt cx="5700214" cy="3780430"/>
            </a:xfrm>
          </p:grpSpPr>
          <p:sp>
            <p:nvSpPr>
              <p:cNvPr id="6" name="Cloud Callout 5"/>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loud Callout 10"/>
              <p:cNvSpPr/>
              <p:nvPr/>
            </p:nvSpPr>
            <p:spPr>
              <a:xfrm>
                <a:off x="6491786" y="1166914"/>
                <a:ext cx="5613779" cy="3780430"/>
              </a:xfrm>
              <a:prstGeom prst="cloudCallout">
                <a:avLst>
                  <a:gd name="adj1" fmla="val -77235"/>
                  <a:gd name="adj2" fmla="val -2400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3" name="Rectangle 12"/>
            <p:cNvSpPr/>
            <p:nvPr/>
          </p:nvSpPr>
          <p:spPr>
            <a:xfrm>
              <a:off x="7069468" y="1967711"/>
              <a:ext cx="4424955" cy="2677656"/>
            </a:xfrm>
            <a:prstGeom prst="rect">
              <a:avLst/>
            </a:prstGeom>
          </p:spPr>
          <p:txBody>
            <a:bodyPr wrap="square">
              <a:spAutoFit/>
            </a:bodyPr>
            <a:lstStyle/>
            <a:p>
              <a:pPr lvl="0" algn="ctr"/>
              <a:r>
                <a:rPr lang="vi-VN" sz="2800" dirty="0">
                  <a:solidFill>
                    <a:srgbClr val="003C83"/>
                  </a:solidFill>
                  <a:latin typeface="Cambria" panose="02040503050406030204" pitchFamily="18" charset="0"/>
                  <a:ea typeface="Cambria" panose="02040503050406030204" pitchFamily="18" charset="0"/>
                </a:rPr>
                <a:t>Ông Trái Đất mong mọi người hãy bảo vệ môi trường bắt đầu từ những việc nhỏ, như khóa một vòi nước không dùng đến hay tắt bớt một bóng đèn,... </a:t>
              </a:r>
            </a:p>
          </p:txBody>
        </p:sp>
      </p:grpSp>
    </p:spTree>
    <p:extLst>
      <p:ext uri="{BB962C8B-B14F-4D97-AF65-F5344CB8AC3E}">
        <p14:creationId xmlns:p14="http://schemas.microsoft.com/office/powerpoint/2010/main" val="348837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7451" y="4583016"/>
            <a:ext cx="2432369" cy="238433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4512" y="4240357"/>
            <a:ext cx="2809408" cy="2809408"/>
          </a:xfrm>
          <a:prstGeom prst="rect">
            <a:avLst/>
          </a:prstGeom>
        </p:spPr>
      </p:pic>
      <p:pic>
        <p:nvPicPr>
          <p:cNvPr id="9" name="图片 9">
            <a:extLst>
              <a:ext uri="{FF2B5EF4-FFF2-40B4-BE49-F238E27FC236}">
                <a16:creationId xmlns:a16="http://schemas.microsoft.com/office/drawing/2014/main" id="{87CC9FF1-8147-4681-9181-E7C7C8987C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3076" y="4670518"/>
            <a:ext cx="2379247" cy="2379247"/>
          </a:xfrm>
          <a:prstGeom prst="rect">
            <a:avLst/>
          </a:prstGeom>
        </p:spPr>
      </p:pic>
      <p:sp>
        <p:nvSpPr>
          <p:cNvPr id="4" name="Rectangle 1"/>
          <p:cNvSpPr>
            <a:spLocks noChangeArrowheads="1"/>
          </p:cNvSpPr>
          <p:nvPr/>
        </p:nvSpPr>
        <p:spPr bwMode="auto">
          <a:xfrm>
            <a:off x="887105" y="238036"/>
            <a:ext cx="1090574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4.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Sắp</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xếp</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các</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ý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dưới</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đây</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theo</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đúng</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trình</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tự</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của</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nội</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dung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bức</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r>
              <a:rPr kumimoji="0" lang="en-US" altLang="en-US" sz="2800" b="1" i="0" u="none" strike="noStrike" cap="none" normalizeH="0" baseline="0" dirty="0" err="1">
                <a:ln>
                  <a:noFill/>
                </a:ln>
                <a:solidFill>
                  <a:srgbClr val="003C83"/>
                </a:solidFill>
                <a:effectLst/>
                <a:latin typeface="Cambria" panose="02040503050406030204" pitchFamily="18" charset="0"/>
                <a:ea typeface="Cambria" panose="02040503050406030204" pitchFamily="18" charset="0"/>
              </a:rPr>
              <a:t>thư</a:t>
            </a:r>
            <a:r>
              <a:rPr kumimoji="0" lang="en-US" altLang="en-US" sz="2800" b="1" i="0" u="none" strike="noStrike" cap="none" normalizeH="0" baseline="0" dirty="0">
                <a:ln>
                  <a:noFill/>
                </a:ln>
                <a:solidFill>
                  <a:srgbClr val="003C83"/>
                </a:solidFill>
                <a:effectLst/>
                <a:latin typeface="Cambria" panose="02040503050406030204" pitchFamily="18" charset="0"/>
                <a:ea typeface="Cambria" panose="02040503050406030204" pitchFamily="18" charset="0"/>
              </a:rPr>
              <a:t>. </a:t>
            </a:r>
            <a:endParaRPr kumimoji="0" lang="en-US" altLang="en-US" sz="2800" b="0" i="0" u="none" strike="noStrike" cap="none" normalizeH="0" baseline="0" dirty="0">
              <a:ln>
                <a:noFill/>
              </a:ln>
              <a:solidFill>
                <a:srgbClr val="003C83"/>
              </a:solidFill>
              <a:effectLst/>
              <a:latin typeface="Cambria" panose="02040503050406030204" pitchFamily="18" charset="0"/>
              <a:ea typeface="Cambria" panose="02040503050406030204" pitchFamily="18" charset="0"/>
            </a:endParaRPr>
          </a:p>
        </p:txBody>
      </p:sp>
      <p:pic>
        <p:nvPicPr>
          <p:cNvPr id="4098"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t="-756" r="67123"/>
          <a:stretch/>
        </p:blipFill>
        <p:spPr bwMode="auto">
          <a:xfrm>
            <a:off x="1356777" y="1002434"/>
            <a:ext cx="3006299" cy="104607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4038164" y="2231707"/>
            <a:ext cx="4162201" cy="2775953"/>
            <a:chOff x="7543416" y="1378745"/>
            <a:chExt cx="4577452" cy="3101325"/>
          </a:xfrm>
        </p:grpSpPr>
        <p:sp>
          <p:nvSpPr>
            <p:cNvPr id="11" name="Cloud 10"/>
            <p:cNvSpPr/>
            <p:nvPr/>
          </p:nvSpPr>
          <p:spPr>
            <a:xfrm>
              <a:off x="7543416" y="1378745"/>
              <a:ext cx="4577452" cy="300263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latin typeface="Cambria" panose="02040503050406030204" pitchFamily="18" charset="0"/>
                <a:ea typeface="Cambria" panose="02040503050406030204" pitchFamily="18" charset="0"/>
              </a:endParaRPr>
            </a:p>
          </p:txBody>
        </p:sp>
        <p:sp>
          <p:nvSpPr>
            <p:cNvPr id="12" name="Cloud 11"/>
            <p:cNvSpPr/>
            <p:nvPr/>
          </p:nvSpPr>
          <p:spPr>
            <a:xfrm>
              <a:off x="7543416" y="1477434"/>
              <a:ext cx="4577452" cy="3002636"/>
            </a:xfrm>
            <a:prstGeom prst="cloud">
              <a:avLst/>
            </a:prstGeom>
            <a:solidFill>
              <a:schemeClr val="bg1"/>
            </a:solidFill>
            <a:ln w="19050">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solidFill>
                    <a:srgbClr val="003C83"/>
                  </a:solidFill>
                  <a:latin typeface="Cambria" panose="02040503050406030204" pitchFamily="18" charset="0"/>
                  <a:ea typeface="Cambria" panose="02040503050406030204" pitchFamily="18" charset="0"/>
                </a:rPr>
                <a:t>Thảo</a:t>
              </a:r>
              <a:r>
                <a:rPr lang="en-GB" sz="3600" dirty="0">
                  <a:solidFill>
                    <a:srgbClr val="003C83"/>
                  </a:solidFill>
                  <a:latin typeface="Cambria" panose="02040503050406030204" pitchFamily="18" charset="0"/>
                  <a:ea typeface="Cambria" panose="02040503050406030204" pitchFamily="18" charset="0"/>
                </a:rPr>
                <a:t> </a:t>
              </a:r>
              <a:r>
                <a:rPr lang="en-GB" sz="3600" dirty="0" err="1">
                  <a:solidFill>
                    <a:srgbClr val="003C83"/>
                  </a:solidFill>
                  <a:latin typeface="Cambria" panose="02040503050406030204" pitchFamily="18" charset="0"/>
                  <a:ea typeface="Cambria" panose="02040503050406030204" pitchFamily="18" charset="0"/>
                </a:rPr>
                <a:t>luận</a:t>
              </a:r>
              <a:r>
                <a:rPr lang="en-GB" sz="3600" dirty="0">
                  <a:solidFill>
                    <a:srgbClr val="003C83"/>
                  </a:solidFill>
                  <a:latin typeface="Cambria" panose="02040503050406030204" pitchFamily="18" charset="0"/>
                  <a:ea typeface="Cambria" panose="02040503050406030204" pitchFamily="18" charset="0"/>
                </a:rPr>
                <a:t> </a:t>
              </a:r>
              <a:r>
                <a:rPr lang="en-GB" sz="3600" dirty="0" err="1">
                  <a:solidFill>
                    <a:srgbClr val="003C83"/>
                  </a:solidFill>
                  <a:latin typeface="Cambria" panose="02040503050406030204" pitchFamily="18" charset="0"/>
                  <a:ea typeface="Cambria" panose="02040503050406030204" pitchFamily="18" charset="0"/>
                </a:rPr>
                <a:t>nhóm</a:t>
              </a:r>
              <a:r>
                <a:rPr lang="en-GB" sz="3600" dirty="0">
                  <a:solidFill>
                    <a:srgbClr val="003C83"/>
                  </a:solidFill>
                  <a:latin typeface="Cambria" panose="02040503050406030204" pitchFamily="18" charset="0"/>
                  <a:ea typeface="Cambria" panose="02040503050406030204" pitchFamily="18" charset="0"/>
                </a:rPr>
                <a:t> </a:t>
              </a:r>
              <a:r>
                <a:rPr lang="en-GB" sz="3600" dirty="0" err="1">
                  <a:solidFill>
                    <a:srgbClr val="003C83"/>
                  </a:solidFill>
                  <a:latin typeface="Cambria" panose="02040503050406030204" pitchFamily="18" charset="0"/>
                  <a:ea typeface="Cambria" panose="02040503050406030204" pitchFamily="18" charset="0"/>
                </a:rPr>
                <a:t>đôi</a:t>
              </a:r>
              <a:endParaRPr lang="en-GB" sz="3600" dirty="0">
                <a:solidFill>
                  <a:srgbClr val="003C83"/>
                </a:solidFill>
                <a:latin typeface="Cambria" panose="02040503050406030204" pitchFamily="18" charset="0"/>
                <a:ea typeface="Cambria" panose="02040503050406030204" pitchFamily="18" charset="0"/>
              </a:endParaRPr>
            </a:p>
          </p:txBody>
        </p:sp>
      </p:grpSp>
      <p:pic>
        <p:nvPicPr>
          <p:cNvPr id="13"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l="33731" t="1873" r="33392" b="-2629"/>
          <a:stretch/>
        </p:blipFill>
        <p:spPr bwMode="auto">
          <a:xfrm>
            <a:off x="4713996" y="1045797"/>
            <a:ext cx="3006299" cy="10460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loigiaihay.com/picture/2022/0612/273.png"/>
          <p:cNvPicPr>
            <a:picLocks noChangeAspect="1" noChangeArrowheads="1"/>
          </p:cNvPicPr>
          <p:nvPr/>
        </p:nvPicPr>
        <p:blipFill rotWithShape="1">
          <a:blip r:embed="rId5">
            <a:extLst>
              <a:ext uri="{28A0092B-C50C-407E-A947-70E740481C1C}">
                <a14:useLocalDpi xmlns:a14="http://schemas.microsoft.com/office/drawing/2010/main" val="0"/>
              </a:ext>
            </a:extLst>
          </a:blip>
          <a:srcRect l="67612" t="-756" r="-489"/>
          <a:stretch/>
        </p:blipFill>
        <p:spPr bwMode="auto">
          <a:xfrm>
            <a:off x="8054335" y="1045704"/>
            <a:ext cx="3006299" cy="104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177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xit" presetSubtype="0" fill="hold" nodeType="clickEffect">
                                  <p:stCondLst>
                                    <p:cond delay="0"/>
                                  </p:stCondLst>
                                  <p:childTnLst>
                                    <p:animEffect transition="out" filter="fade">
                                      <p:cBhvr>
                                        <p:cTn id="35" dur="1000"/>
                                        <p:tgtEl>
                                          <p:spTgt spid="10"/>
                                        </p:tgtEl>
                                      </p:cBhvr>
                                    </p:animEffect>
                                    <p:anim calcmode="lin" valueType="num">
                                      <p:cBhvr>
                                        <p:cTn id="36" dur="1000"/>
                                        <p:tgtEl>
                                          <p:spTgt spid="10"/>
                                        </p:tgtEl>
                                        <p:attrNameLst>
                                          <p:attrName>ppt_x</p:attrName>
                                        </p:attrNameLst>
                                      </p:cBhvr>
                                      <p:tavLst>
                                        <p:tav tm="0">
                                          <p:val>
                                            <p:strVal val="ppt_x"/>
                                          </p:val>
                                        </p:tav>
                                        <p:tav tm="100000">
                                          <p:val>
                                            <p:strVal val="ppt_x"/>
                                          </p:val>
                                        </p:tav>
                                      </p:tavLst>
                                    </p:anim>
                                    <p:anim calcmode="lin" valueType="num">
                                      <p:cBhvr>
                                        <p:cTn id="37" dur="1000"/>
                                        <p:tgtEl>
                                          <p:spTgt spid="10"/>
                                        </p:tgtEl>
                                        <p:attrNameLst>
                                          <p:attrName>ppt_y</p:attrName>
                                        </p:attrNameLst>
                                      </p:cBhvr>
                                      <p:tavLst>
                                        <p:tav tm="0">
                                          <p:val>
                                            <p:strVal val="ppt_y"/>
                                          </p:val>
                                        </p:tav>
                                        <p:tav tm="100000">
                                          <p:val>
                                            <p:strVal val="ppt_y+.1"/>
                                          </p:val>
                                        </p:tav>
                                      </p:tavLst>
                                    </p:anim>
                                    <p:set>
                                      <p:cBhvr>
                                        <p:cTn id="38" dur="1" fill="hold">
                                          <p:stCondLst>
                                            <p:cond delay="999"/>
                                          </p:stCondLst>
                                        </p:cTn>
                                        <p:tgtEl>
                                          <p:spTgt spid="1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63" presetClass="path" presetSubtype="0" accel="50000" decel="50000" fill="hold" nodeType="clickEffect">
                                  <p:stCondLst>
                                    <p:cond delay="0"/>
                                  </p:stCondLst>
                                  <p:childTnLst>
                                    <p:animMotion origin="layout" path="M 4.16667E-6 -3.7037E-6 L -0.21667 -0.00972 " pathEditMode="relative" rAng="0" ptsTypes="AA">
                                      <p:cBhvr>
                                        <p:cTn id="42" dur="2000" fill="hold"/>
                                        <p:tgtEl>
                                          <p:spTgt spid="13"/>
                                        </p:tgtEl>
                                        <p:attrNameLst>
                                          <p:attrName>ppt_x</p:attrName>
                                          <p:attrName>ppt_y</p:attrName>
                                        </p:attrNameLst>
                                      </p:cBhvr>
                                      <p:rCtr x="-10833" y="-486"/>
                                    </p:animMotion>
                                  </p:childTnLst>
                                </p:cTn>
                              </p:par>
                            </p:childTnLst>
                          </p:cTn>
                        </p:par>
                      </p:childTnLst>
                    </p:cTn>
                  </p:par>
                  <p:par>
                    <p:cTn id="43" fill="hold">
                      <p:stCondLst>
                        <p:cond delay="indefinite"/>
                      </p:stCondLst>
                      <p:childTnLst>
                        <p:par>
                          <p:cTn id="44" fill="hold">
                            <p:stCondLst>
                              <p:cond delay="0"/>
                            </p:stCondLst>
                            <p:childTnLst>
                              <p:par>
                                <p:cTn id="45" presetID="56" presetClass="path" presetSubtype="0" accel="50000" decel="50000" fill="hold" nodeType="clickEffect">
                                  <p:stCondLst>
                                    <p:cond delay="0"/>
                                  </p:stCondLst>
                                  <p:childTnLst>
                                    <p:animMotion origin="layout" path="M -4.16667E-6 -3.7037E-6 L -0.32057 0.20718 " pathEditMode="relative" rAng="0" ptsTypes="AA">
                                      <p:cBhvr>
                                        <p:cTn id="46" dur="2000" fill="hold"/>
                                        <p:tgtEl>
                                          <p:spTgt spid="14"/>
                                        </p:tgtEl>
                                        <p:attrNameLst>
                                          <p:attrName>ppt_x</p:attrName>
                                          <p:attrName>ppt_y</p:attrName>
                                        </p:attrNameLst>
                                      </p:cBhvr>
                                      <p:rCtr x="-16029" y="10347"/>
                                    </p:animMotion>
                                  </p:childTnLst>
                                </p:cTn>
                              </p:par>
                            </p:childTnLst>
                          </p:cTn>
                        </p:par>
                      </p:childTnLst>
                    </p:cTn>
                  </p:par>
                  <p:par>
                    <p:cTn id="47" fill="hold">
                      <p:stCondLst>
                        <p:cond delay="indefinite"/>
                      </p:stCondLst>
                      <p:childTnLst>
                        <p:par>
                          <p:cTn id="48" fill="hold">
                            <p:stCondLst>
                              <p:cond delay="0"/>
                            </p:stCondLst>
                            <p:childTnLst>
                              <p:par>
                                <p:cTn id="49" presetID="49" presetClass="path" presetSubtype="0" accel="50000" decel="50000" fill="hold" nodeType="clickEffect">
                                  <p:stCondLst>
                                    <p:cond delay="0"/>
                                  </p:stCondLst>
                                  <p:childTnLst>
                                    <p:animMotion origin="layout" path="M 4.79167E-6 -2.22222E-6 L 0.45052 0.39607 " pathEditMode="relative" rAng="0" ptsTypes="AA">
                                      <p:cBhvr>
                                        <p:cTn id="50" dur="2000" fill="hold"/>
                                        <p:tgtEl>
                                          <p:spTgt spid="4098"/>
                                        </p:tgtEl>
                                        <p:attrNameLst>
                                          <p:attrName>ppt_x</p:attrName>
                                          <p:attrName>ppt_y</p:attrName>
                                        </p:attrNameLst>
                                      </p:cBhvr>
                                      <p:rCtr x="22526" y="197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4" y="1830938"/>
            <a:ext cx="5440017" cy="5440017"/>
          </a:xfrm>
          <a:prstGeom prst="rect">
            <a:avLst/>
          </a:prstGeom>
        </p:spPr>
      </p:pic>
      <p:grpSp>
        <p:nvGrpSpPr>
          <p:cNvPr id="8" name="Group 7"/>
          <p:cNvGrpSpPr/>
          <p:nvPr/>
        </p:nvGrpSpPr>
        <p:grpSpPr>
          <a:xfrm>
            <a:off x="5738078" y="737655"/>
            <a:ext cx="5700214" cy="4619737"/>
            <a:chOff x="6475057" y="1024258"/>
            <a:chExt cx="5700214" cy="4619737"/>
          </a:xfrm>
        </p:grpSpPr>
        <p:grpSp>
          <p:nvGrpSpPr>
            <p:cNvPr id="10" name="Group 9"/>
            <p:cNvGrpSpPr/>
            <p:nvPr/>
          </p:nvGrpSpPr>
          <p:grpSpPr>
            <a:xfrm>
              <a:off x="6475057" y="1024258"/>
              <a:ext cx="5700214" cy="4619737"/>
              <a:chOff x="6491786" y="1166914"/>
              <a:chExt cx="5700214" cy="3780430"/>
            </a:xfrm>
          </p:grpSpPr>
          <p:sp>
            <p:nvSpPr>
              <p:cNvPr id="12" name="Cloud Callout 11"/>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Callout 12"/>
              <p:cNvSpPr/>
              <p:nvPr/>
            </p:nvSpPr>
            <p:spPr>
              <a:xfrm>
                <a:off x="6491786" y="1166914"/>
                <a:ext cx="5613779" cy="3780430"/>
              </a:xfrm>
              <a:prstGeom prst="cloudCallout">
                <a:avLst>
                  <a:gd name="adj1" fmla="val -75533"/>
                  <a:gd name="adj2" fmla="val -2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7155903" y="2283004"/>
              <a:ext cx="4424955" cy="2554545"/>
            </a:xfrm>
            <a:prstGeom prst="rect">
              <a:avLst/>
            </a:prstGeom>
          </p:spPr>
          <p:txBody>
            <a:bodyPr wrap="square">
              <a:spAutoFit/>
            </a:bodyPr>
            <a:lstStyle/>
            <a:p>
              <a:pPr lvl="0" algn="ctr"/>
              <a:r>
                <a:rPr lang="vi-VN" sz="4000" dirty="0">
                  <a:solidFill>
                    <a:srgbClr val="003C83"/>
                  </a:solidFill>
                  <a:latin typeface="Cambria" panose="02040503050406030204" pitchFamily="18" charset="0"/>
                  <a:ea typeface="Cambria" panose="02040503050406030204" pitchFamily="18" charset="0"/>
                </a:rPr>
                <a:t>Em có suy nghĩ gì khi đọc bức thư của ông Trái Đất? </a:t>
              </a:r>
            </a:p>
            <a:p>
              <a:pPr lvl="0" algn="ctr"/>
              <a:endParaRPr lang="vi-VN" sz="4000" dirty="0">
                <a:solidFill>
                  <a:srgbClr val="003C8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868708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690690" y="429657"/>
            <a:ext cx="7416099" cy="5069329"/>
          </a:xfrm>
          <a:prstGeom prst="rect">
            <a:avLst/>
          </a:prstGeom>
        </p:spPr>
      </p:pic>
    </p:spTree>
    <p:extLst>
      <p:ext uri="{BB962C8B-B14F-4D97-AF65-F5344CB8AC3E}">
        <p14:creationId xmlns:p14="http://schemas.microsoft.com/office/powerpoint/2010/main" val="1678991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486275" y="0"/>
            <a:ext cx="7827129" cy="5803895"/>
          </a:xfrm>
          <a:prstGeom prst="rect">
            <a:avLst/>
          </a:prstGeom>
        </p:spPr>
      </p:pic>
    </p:spTree>
    <p:extLst>
      <p:ext uri="{BB962C8B-B14F-4D97-AF65-F5344CB8AC3E}">
        <p14:creationId xmlns:p14="http://schemas.microsoft.com/office/powerpoint/2010/main" val="42180038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a:latin typeface="Cambria" panose="02040503050406030204" pitchFamily="18" charset="0"/>
                <a:ea typeface="Cambria" panose="02040503050406030204" pitchFamily="18" charset="0"/>
              </a:rPr>
              <a:t>Các 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indent="357188" algn="r"/>
            <a:r>
              <a:rPr lang="vi-VN" sz="2400" dirty="0">
                <a:latin typeface="Cambria" panose="02040503050406030204" pitchFamily="18" charset="0"/>
                <a:ea typeface="Cambria" panose="02040503050406030204" pitchFamily="18" charset="0"/>
              </a:rPr>
              <a:t>Ông Trái Đất</a:t>
            </a:r>
          </a:p>
          <a:p>
            <a:pPr algn="r"/>
            <a:r>
              <a:rPr lang="vi-VN" sz="2400" dirty="0">
                <a:latin typeface="Cambria" panose="02040503050406030204" pitchFamily="18" charset="0"/>
                <a:ea typeface="Cambria" panose="02040503050406030204" pitchFamily="18" charset="0"/>
              </a:rPr>
              <a:t>(Phan Nguyên)</a:t>
            </a: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NHỎ</a:t>
            </a:r>
          </a:p>
        </p:txBody>
      </p:sp>
      <p:sp>
        <p:nvSpPr>
          <p:cNvPr id="10" name="Cloud 9"/>
          <p:cNvSpPr/>
          <p:nvPr/>
        </p:nvSpPr>
        <p:spPr>
          <a:xfrm>
            <a:off x="3852776" y="5830982"/>
            <a:ext cx="4935557" cy="10270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Luyện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06952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9A522AD-CE5B-4347-BA6F-D7BDC19ECC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9675" y="6000750"/>
            <a:ext cx="903762" cy="696840"/>
          </a:xfrm>
          <a:prstGeom prst="rect">
            <a:avLst/>
          </a:prstGeom>
        </p:spPr>
      </p:pic>
      <p:pic>
        <p:nvPicPr>
          <p:cNvPr id="29" name="图片 28">
            <a:extLst>
              <a:ext uri="{FF2B5EF4-FFF2-40B4-BE49-F238E27FC236}">
                <a16:creationId xmlns:a16="http://schemas.microsoft.com/office/drawing/2014/main" id="{A426C731-D80B-4CE1-B5F8-BDA2508689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7406" y="4568258"/>
            <a:ext cx="2915437" cy="2305149"/>
          </a:xfrm>
          <a:prstGeom prst="rect">
            <a:avLst/>
          </a:prstGeom>
        </p:spPr>
      </p:pic>
      <p:pic>
        <p:nvPicPr>
          <p:cNvPr id="2" name="Picture 1"/>
          <p:cNvPicPr>
            <a:picLocks noChangeAspect="1"/>
          </p:cNvPicPr>
          <p:nvPr/>
        </p:nvPicPr>
        <p:blipFill>
          <a:blip r:embed="rId4"/>
          <a:stretch>
            <a:fillRect/>
          </a:stretch>
        </p:blipFill>
        <p:spPr>
          <a:xfrm>
            <a:off x="387587" y="123010"/>
            <a:ext cx="11357832" cy="4340728"/>
          </a:xfrm>
          <a:prstGeom prst="rect">
            <a:avLst/>
          </a:prstGeom>
        </p:spPr>
      </p:pic>
    </p:spTree>
    <p:extLst>
      <p:ext uri="{BB962C8B-B14F-4D97-AF65-F5344CB8AC3E}">
        <p14:creationId xmlns:p14="http://schemas.microsoft.com/office/powerpoint/2010/main" val="31765160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927" y="2034121"/>
            <a:ext cx="9488214" cy="3083670"/>
          </a:xfrm>
          <a:prstGeom prst="rect">
            <a:avLst/>
          </a:prstGeom>
        </p:spPr>
      </p:pic>
      <p:sp>
        <p:nvSpPr>
          <p:cNvPr id="4" name="Rectangle 3"/>
          <p:cNvSpPr/>
          <p:nvPr/>
        </p:nvSpPr>
        <p:spPr>
          <a:xfrm>
            <a:off x="679368" y="313773"/>
            <a:ext cx="11364036" cy="1815882"/>
          </a:xfrm>
          <a:prstGeom prst="rect">
            <a:avLst/>
          </a:prstGeom>
        </p:spPr>
        <p:txBody>
          <a:bodyPr wrap="square">
            <a:spAutoFit/>
          </a:bodyPr>
          <a:lstStyle/>
          <a:p>
            <a:pPr algn="just"/>
            <a:r>
              <a:rPr lang="en-GB" sz="2800" b="1" dirty="0">
                <a:solidFill>
                  <a:srgbClr val="000000"/>
                </a:solidFill>
                <a:latin typeface="Cambria" panose="02040503050406030204" pitchFamily="18" charset="0"/>
                <a:ea typeface="Cambria" panose="02040503050406030204" pitchFamily="18" charset="0"/>
              </a:rPr>
              <a:t>1. </a:t>
            </a:r>
            <a:r>
              <a:rPr lang="vi-VN" sz="2800" b="1" dirty="0">
                <a:solidFill>
                  <a:srgbClr val="000000"/>
                </a:solidFill>
                <a:latin typeface="Cambria" panose="02040503050406030204" pitchFamily="18" charset="0"/>
                <a:ea typeface="Cambria" panose="02040503050406030204" pitchFamily="18" charset="0"/>
              </a:rPr>
              <a:t>Dựa vào tranh, nói về nạn ô nhiễm môi trường mà em biết.</a:t>
            </a:r>
            <a:endParaRPr lang="vi-VN" sz="2800" dirty="0">
              <a:solidFill>
                <a:srgbClr val="000000"/>
              </a:solidFill>
              <a:latin typeface="Cambria" panose="02040503050406030204" pitchFamily="18" charset="0"/>
              <a:ea typeface="Cambria" panose="02040503050406030204" pitchFamily="18" charset="0"/>
            </a:endParaRPr>
          </a:p>
          <a:p>
            <a:pPr algn="just"/>
            <a:r>
              <a:rPr lang="vi-VN" sz="2800" dirty="0">
                <a:solidFill>
                  <a:srgbClr val="000000"/>
                </a:solidFill>
                <a:latin typeface="Cambria" panose="02040503050406030204" pitchFamily="18" charset="0"/>
                <a:ea typeface="Cambria" panose="02040503050406030204" pitchFamily="18" charset="0"/>
              </a:rPr>
              <a:t>Gợi ý:</a:t>
            </a:r>
          </a:p>
          <a:p>
            <a:pPr algn="just"/>
            <a:r>
              <a:rPr lang="vi-VN" sz="2800" dirty="0">
                <a:solidFill>
                  <a:srgbClr val="000000"/>
                </a:solidFill>
                <a:latin typeface="Cambria" panose="02040503050406030204" pitchFamily="18" charset="0"/>
                <a:ea typeface="Cambria" panose="02040503050406030204" pitchFamily="18" charset="0"/>
              </a:rPr>
              <a:t>- Đó là nạn ô nhiễm gì? (ô nhiễm đất, nước, không khí, tiếng ồn,...)</a:t>
            </a:r>
          </a:p>
          <a:p>
            <a:pPr algn="just"/>
            <a:r>
              <a:rPr lang="vi-VN" sz="2800" dirty="0">
                <a:solidFill>
                  <a:srgbClr val="000000"/>
                </a:solidFill>
                <a:latin typeface="Cambria" panose="02040503050406030204" pitchFamily="18" charset="0"/>
                <a:ea typeface="Cambria" panose="02040503050406030204" pitchFamily="18" charset="0"/>
              </a:rPr>
              <a:t>- Vì sao xảy ra nạn ô nhiễm đó? </a:t>
            </a:r>
          </a:p>
        </p:txBody>
      </p:sp>
      <p:sp>
        <p:nvSpPr>
          <p:cNvPr id="7" name="Cloud 6"/>
          <p:cNvSpPr/>
          <p:nvPr/>
        </p:nvSpPr>
        <p:spPr>
          <a:xfrm>
            <a:off x="2117299" y="5375294"/>
            <a:ext cx="7731470" cy="146284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dirty="0" err="1">
                <a:latin typeface="Cambria" panose="02040503050406030204" pitchFamily="18" charset="0"/>
                <a:ea typeface="Cambria" panose="02040503050406030204" pitchFamily="18" charset="0"/>
              </a:rPr>
              <a:t>Làm</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việc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nhóm</a:t>
            </a:r>
            <a:r>
              <a:rPr lang="en-GB" sz="3600" dirty="0">
                <a:latin typeface="Cambria" panose="02040503050406030204" pitchFamily="18" charset="0"/>
                <a:ea typeface="Cambria" panose="02040503050406030204" pitchFamily="18" charset="0"/>
              </a:rPr>
              <a:t> 4 </a:t>
            </a:r>
            <a:r>
              <a:rPr lang="en-GB" sz="3600" dirty="0" err="1">
                <a:latin typeface="Cambria" panose="02040503050406030204" pitchFamily="18" charset="0"/>
                <a:ea typeface="Cambria" panose="02040503050406030204" pitchFamily="18" charset="0"/>
              </a:rPr>
              <a:t>hoàn</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thành</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yêu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cầu</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bài</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tập</a:t>
            </a:r>
            <a:r>
              <a:rPr lang="en-GB" sz="3600" dirty="0">
                <a:latin typeface="Cambria" panose="02040503050406030204" pitchFamily="18" charset="0"/>
                <a:ea typeface="Cambria" panose="02040503050406030204" pitchFamily="18" charset="0"/>
              </a:rPr>
              <a:t> 1.</a:t>
            </a:r>
          </a:p>
        </p:txBody>
      </p:sp>
    </p:spTree>
    <p:extLst>
      <p:ext uri="{BB962C8B-B14F-4D97-AF65-F5344CB8AC3E}">
        <p14:creationId xmlns:p14="http://schemas.microsoft.com/office/powerpoint/2010/main" val="2716454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Clipping"/>
          <p:cNvPicPr>
            <a:picLocks noChangeAspect="1"/>
          </p:cNvPicPr>
          <p:nvPr/>
        </p:nvPicPr>
        <p:blipFill rotWithShape="1">
          <a:blip r:embed="rId2">
            <a:extLst>
              <a:ext uri="{28A0092B-C50C-407E-A947-70E740481C1C}">
                <a14:useLocalDpi xmlns:a14="http://schemas.microsoft.com/office/drawing/2010/main" val="0"/>
              </a:ext>
            </a:extLst>
          </a:blip>
          <a:srcRect r="65774"/>
          <a:stretch/>
        </p:blipFill>
        <p:spPr>
          <a:xfrm>
            <a:off x="564108" y="527014"/>
            <a:ext cx="3247403" cy="3083670"/>
          </a:xfrm>
          <a:prstGeom prst="rect">
            <a:avLst/>
          </a:prstGeom>
        </p:spPr>
      </p:pic>
      <p:sp>
        <p:nvSpPr>
          <p:cNvPr id="3" name="Rectangle 2"/>
          <p:cNvSpPr/>
          <p:nvPr/>
        </p:nvSpPr>
        <p:spPr>
          <a:xfrm>
            <a:off x="8142407" y="3527086"/>
            <a:ext cx="3901251" cy="2677656"/>
          </a:xfrm>
          <a:prstGeom prst="rect">
            <a:avLst/>
          </a:prstGeom>
        </p:spPr>
        <p:txBody>
          <a:bodyPr wrap="square">
            <a:spAutoFit/>
          </a:bodyPr>
          <a:lstStyle/>
          <a:p>
            <a:pPr algn="ctr"/>
            <a:r>
              <a:rPr lang="vi-VN" sz="2800" dirty="0">
                <a:solidFill>
                  <a:srgbClr val="003C83"/>
                </a:solidFill>
                <a:latin typeface="Cambria" panose="02040503050406030204" pitchFamily="18" charset="0"/>
                <a:ea typeface="Cambria" panose="02040503050406030204" pitchFamily="18" charset="0"/>
              </a:rPr>
              <a:t>Ô nhiễm không khí do con người thải ra quá nhiều chất gây ô nhiễm như khói bụi các loại xe, khí thải nhà máy, xí nghiệp chưa qua xử lí... </a:t>
            </a:r>
          </a:p>
        </p:txBody>
      </p:sp>
      <p:sp>
        <p:nvSpPr>
          <p:cNvPr id="5" name="Rectangle 4"/>
          <p:cNvSpPr/>
          <p:nvPr/>
        </p:nvSpPr>
        <p:spPr>
          <a:xfrm>
            <a:off x="613013" y="3809546"/>
            <a:ext cx="3337260" cy="2246769"/>
          </a:xfrm>
          <a:prstGeom prst="rect">
            <a:avLst/>
          </a:prstGeom>
        </p:spPr>
        <p:txBody>
          <a:bodyPr wrap="square">
            <a:spAutoFit/>
          </a:bodyPr>
          <a:lstStyle/>
          <a:p>
            <a:pPr lvl="0" algn="ctr"/>
            <a:r>
              <a:rPr lang="vi-VN" sz="2800" dirty="0">
                <a:solidFill>
                  <a:srgbClr val="003C83"/>
                </a:solidFill>
                <a:latin typeface="Cambria" panose="02040503050406030204" pitchFamily="18" charset="0"/>
                <a:ea typeface="Cambria" panose="02040503050406030204" pitchFamily="18" charset="0"/>
              </a:rPr>
              <a:t>Ô nhiễm môi trường đất do rác thải sinh hoạt của con người sử dụng quá nhiều chất khó phân hủy.</a:t>
            </a:r>
          </a:p>
        </p:txBody>
      </p:sp>
      <p:pic>
        <p:nvPicPr>
          <p:cNvPr id="10" name="Picture 9" descr="Screen Clipping"/>
          <p:cNvPicPr>
            <a:picLocks noChangeAspect="1"/>
          </p:cNvPicPr>
          <p:nvPr/>
        </p:nvPicPr>
        <p:blipFill rotWithShape="1">
          <a:blip r:embed="rId2">
            <a:extLst>
              <a:ext uri="{28A0092B-C50C-407E-A947-70E740481C1C}">
                <a14:useLocalDpi xmlns:a14="http://schemas.microsoft.com/office/drawing/2010/main" val="0"/>
              </a:ext>
            </a:extLst>
          </a:blip>
          <a:srcRect l="34090" t="2193" r="32115" b="12389"/>
          <a:stretch/>
        </p:blipFill>
        <p:spPr>
          <a:xfrm>
            <a:off x="4454294" y="435255"/>
            <a:ext cx="3479414" cy="2858242"/>
          </a:xfrm>
          <a:prstGeom prst="rect">
            <a:avLst/>
          </a:prstGeom>
        </p:spPr>
      </p:pic>
      <p:sp>
        <p:nvSpPr>
          <p:cNvPr id="6" name="Rectangle 5"/>
          <p:cNvSpPr/>
          <p:nvPr/>
        </p:nvSpPr>
        <p:spPr>
          <a:xfrm>
            <a:off x="4299809" y="3604711"/>
            <a:ext cx="3493062" cy="2246769"/>
          </a:xfrm>
          <a:prstGeom prst="rect">
            <a:avLst/>
          </a:prstGeom>
        </p:spPr>
        <p:txBody>
          <a:bodyPr wrap="square">
            <a:spAutoFit/>
          </a:bodyPr>
          <a:lstStyle/>
          <a:p>
            <a:pPr lvl="0" algn="ctr"/>
            <a:r>
              <a:rPr lang="vi-VN" sz="2800" dirty="0">
                <a:solidFill>
                  <a:srgbClr val="003C83"/>
                </a:solidFill>
                <a:latin typeface="Cambria" panose="02040503050406030204" pitchFamily="18" charset="0"/>
                <a:ea typeface="Cambria" panose="02040503050406030204" pitchFamily="18" charset="0"/>
              </a:rPr>
              <a:t>Ô nhiễm môi trường nước do con người xử lí rác thải không đúng cách, vứt trực tiếp ra sông, suối..</a:t>
            </a:r>
          </a:p>
        </p:txBody>
      </p:sp>
      <p:pic>
        <p:nvPicPr>
          <p:cNvPr id="11" name="Picture 10" descr="Screen Clipping"/>
          <p:cNvPicPr>
            <a:picLocks noChangeAspect="1"/>
          </p:cNvPicPr>
          <p:nvPr/>
        </p:nvPicPr>
        <p:blipFill rotWithShape="1">
          <a:blip r:embed="rId2">
            <a:extLst>
              <a:ext uri="{28A0092B-C50C-407E-A947-70E740481C1C}">
                <a14:useLocalDpi xmlns:a14="http://schemas.microsoft.com/office/drawing/2010/main" val="0"/>
              </a:ext>
            </a:extLst>
          </a:blip>
          <a:srcRect l="67760" t="10758" r="879" b="3824"/>
          <a:stretch/>
        </p:blipFill>
        <p:spPr>
          <a:xfrm>
            <a:off x="8576491" y="639728"/>
            <a:ext cx="3228823" cy="2858242"/>
          </a:xfrm>
          <a:prstGeom prst="rect">
            <a:avLst/>
          </a:prstGeom>
        </p:spPr>
      </p:pic>
    </p:spTree>
    <p:extLst>
      <p:ext uri="{BB962C8B-B14F-4D97-AF65-F5344CB8AC3E}">
        <p14:creationId xmlns:p14="http://schemas.microsoft.com/office/powerpoint/2010/main" val="4027584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1000"/>
                                        <p:tgtEl>
                                          <p:spTgt spid="3"/>
                                        </p:tgtEl>
                                      </p:cBhvr>
                                    </p:animEffect>
                                    <p:anim calcmode="lin" valueType="num">
                                      <p:cBhvr>
                                        <p:cTn id="35" dur="1000" fill="hold"/>
                                        <p:tgtEl>
                                          <p:spTgt spid="3"/>
                                        </p:tgtEl>
                                        <p:attrNameLst>
                                          <p:attrName>ppt_x</p:attrName>
                                        </p:attrNameLst>
                                      </p:cBhvr>
                                      <p:tavLst>
                                        <p:tav tm="0">
                                          <p:val>
                                            <p:strVal val="#ppt_x"/>
                                          </p:val>
                                        </p:tav>
                                        <p:tav tm="100000">
                                          <p:val>
                                            <p:strVal val="#ppt_x"/>
                                          </p:val>
                                        </p:tav>
                                      </p:tavLst>
                                    </p:anim>
                                    <p:anim calcmode="lin" valueType="num">
                                      <p:cBhvr>
                                        <p:cTn id="3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214" y="1830938"/>
            <a:ext cx="5440017" cy="5440017"/>
          </a:xfrm>
          <a:prstGeom prst="rect">
            <a:avLst/>
          </a:prstGeom>
        </p:spPr>
      </p:pic>
      <p:grpSp>
        <p:nvGrpSpPr>
          <p:cNvPr id="8" name="Group 7"/>
          <p:cNvGrpSpPr/>
          <p:nvPr/>
        </p:nvGrpSpPr>
        <p:grpSpPr>
          <a:xfrm>
            <a:off x="5738078" y="737655"/>
            <a:ext cx="5700214" cy="4619737"/>
            <a:chOff x="6475057" y="1024258"/>
            <a:chExt cx="5700214" cy="4619737"/>
          </a:xfrm>
        </p:grpSpPr>
        <p:grpSp>
          <p:nvGrpSpPr>
            <p:cNvPr id="10" name="Group 9"/>
            <p:cNvGrpSpPr/>
            <p:nvPr/>
          </p:nvGrpSpPr>
          <p:grpSpPr>
            <a:xfrm>
              <a:off x="6475057" y="1024258"/>
              <a:ext cx="5700214" cy="4619737"/>
              <a:chOff x="6491786" y="1166914"/>
              <a:chExt cx="5700214" cy="3780430"/>
            </a:xfrm>
          </p:grpSpPr>
          <p:sp>
            <p:nvSpPr>
              <p:cNvPr id="12" name="Cloud Callout 11"/>
              <p:cNvSpPr/>
              <p:nvPr/>
            </p:nvSpPr>
            <p:spPr>
              <a:xfrm>
                <a:off x="6578221" y="1166914"/>
                <a:ext cx="5613779" cy="3780430"/>
              </a:xfrm>
              <a:prstGeom prst="cloudCallout">
                <a:avLst>
                  <a:gd name="adj1" fmla="val -77235"/>
                  <a:gd name="adj2" fmla="val -240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Cloud Callout 12"/>
              <p:cNvSpPr/>
              <p:nvPr/>
            </p:nvSpPr>
            <p:spPr>
              <a:xfrm>
                <a:off x="6491786" y="1166914"/>
                <a:ext cx="5613779" cy="3780430"/>
              </a:xfrm>
              <a:prstGeom prst="cloudCallout">
                <a:avLst>
                  <a:gd name="adj1" fmla="val -75533"/>
                  <a:gd name="adj2" fmla="val -2459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Rectangle 10"/>
            <p:cNvSpPr/>
            <p:nvPr/>
          </p:nvSpPr>
          <p:spPr>
            <a:xfrm>
              <a:off x="7155903" y="1975227"/>
              <a:ext cx="4424955" cy="2862322"/>
            </a:xfrm>
            <a:prstGeom prst="rect">
              <a:avLst/>
            </a:prstGeom>
          </p:spPr>
          <p:txBody>
            <a:bodyPr wrap="square">
              <a:spAutoFit/>
            </a:bodyPr>
            <a:lstStyle/>
            <a:p>
              <a:pPr lvl="0" algn="ctr"/>
              <a:r>
                <a:rPr lang="vi-VN" sz="3600" dirty="0">
                  <a:solidFill>
                    <a:srgbClr val="003C83"/>
                  </a:solidFill>
                  <a:latin typeface="Cambria" panose="02040503050406030204" pitchFamily="18" charset="0"/>
                  <a:ea typeface="Cambria" panose="02040503050406030204" pitchFamily="18" charset="0"/>
                </a:rPr>
                <a:t>Trao đổi với bạn về hậu quả của một nạn ô nhiễm môi trường mà em đã nói ở bài tập 1. </a:t>
              </a:r>
              <a:endParaRPr lang="vi-VN" sz="6600" dirty="0">
                <a:solidFill>
                  <a:srgbClr val="003C83"/>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854572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id="{6ECEAA27-D3DD-4EF4-A813-8AC9AEC7828B}"/>
              </a:ext>
            </a:extLst>
          </p:cNvPr>
          <p:cNvSpPr/>
          <p:nvPr/>
        </p:nvSpPr>
        <p:spPr>
          <a:xfrm>
            <a:off x="4435522" y="672720"/>
            <a:ext cx="7424381" cy="5401479"/>
          </a:xfrm>
          <a:prstGeom prst="rect">
            <a:avLst/>
          </a:prstGeom>
        </p:spPr>
        <p:txBody>
          <a:bodyPr wrap="square">
            <a:spAutoFit/>
          </a:bodyPr>
          <a:lstStyle/>
          <a:p>
            <a:pPr algn="ctr"/>
            <a:r>
              <a:rPr lang="en-GB" altLang="zh-CN" sz="115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rPr>
              <a:t>CHIA SẺ TRƯỚC LỚP</a:t>
            </a:r>
            <a:endParaRPr lang="zh-CN" altLang="en-US" sz="11500" b="1" dirty="0">
              <a:ln>
                <a:solidFill>
                  <a:schemeClr val="bg1"/>
                </a:solidFill>
              </a:ln>
              <a:blipFill dpi="0" rotWithShape="1">
                <a:blip r:embed="rId2"/>
                <a:srcRect/>
                <a:tile tx="0" ty="0" sx="13000" sy="13000" flip="none" algn="ctr"/>
              </a:blipFill>
              <a:effectLst>
                <a:outerShdw blurRad="38100" dist="38100" dir="2700000" algn="tl">
                  <a:srgbClr val="000000">
                    <a:alpha val="43137"/>
                  </a:srgbClr>
                </a:outerShdw>
              </a:effectLst>
              <a:latin typeface="字魂70号-灵悦黑体" panose="00000500000000000000" pitchFamily="2" charset="-122"/>
              <a:ea typeface="字魂70号-灵悦黑体" panose="00000500000000000000" pitchFamily="2" charset="-122"/>
              <a:sym typeface="思源黑体 CN Regular" panose="020B0500000000000000" pitchFamily="34" charset="-122"/>
            </a:endParaRPr>
          </a:p>
        </p:txBody>
      </p:sp>
      <p:pic>
        <p:nvPicPr>
          <p:cNvPr id="6" name="图片 4">
            <a:extLst>
              <a:ext uri="{FF2B5EF4-FFF2-40B4-BE49-F238E27FC236}">
                <a16:creationId xmlns:a16="http://schemas.microsoft.com/office/drawing/2014/main" id="{291E2A9A-296B-4E83-B438-8D6A85EA28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62" y="1858233"/>
            <a:ext cx="5440017" cy="5440017"/>
          </a:xfrm>
          <a:prstGeom prst="rect">
            <a:avLst/>
          </a:prstGeom>
        </p:spPr>
      </p:pic>
    </p:spTree>
    <p:extLst>
      <p:ext uri="{BB962C8B-B14F-4D97-AF65-F5344CB8AC3E}">
        <p14:creationId xmlns:p14="http://schemas.microsoft.com/office/powerpoint/2010/main" val="34390820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4" name="Picture 3"/>
          <p:cNvPicPr>
            <a:picLocks noChangeAspect="1"/>
          </p:cNvPicPr>
          <p:nvPr/>
        </p:nvPicPr>
        <p:blipFill>
          <a:blip r:embed="rId3"/>
          <a:stretch>
            <a:fillRect/>
          </a:stretch>
        </p:blipFill>
        <p:spPr>
          <a:xfrm>
            <a:off x="4976550" y="97394"/>
            <a:ext cx="6535478" cy="5803895"/>
          </a:xfrm>
          <a:prstGeom prst="rect">
            <a:avLst/>
          </a:prstGeom>
        </p:spPr>
      </p:pic>
    </p:spTree>
    <p:extLst>
      <p:ext uri="{BB962C8B-B14F-4D97-AF65-F5344CB8AC3E}">
        <p14:creationId xmlns:p14="http://schemas.microsoft.com/office/powerpoint/2010/main" val="35081635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395" y="3395134"/>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8862" y="2886741"/>
            <a:ext cx="4339344" cy="4339344"/>
          </a:xfrm>
          <a:prstGeom prst="rect">
            <a:avLst/>
          </a:prstGeom>
        </p:spPr>
      </p:pic>
      <p:sp>
        <p:nvSpPr>
          <p:cNvPr id="4" name="TextBox 3"/>
          <p:cNvSpPr txBox="1"/>
          <p:nvPr/>
        </p:nvSpPr>
        <p:spPr>
          <a:xfrm>
            <a:off x="2757063" y="403348"/>
            <a:ext cx="6648619" cy="4247317"/>
          </a:xfrm>
          <a:prstGeom prst="rect">
            <a:avLst/>
          </a:prstGeom>
          <a:noFill/>
        </p:spPr>
        <p:txBody>
          <a:bodyPr wrap="square" rtlCol="0">
            <a:spAutoFit/>
          </a:bodyPr>
          <a:lstStyle/>
          <a:p>
            <a:pPr algn="ct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hãy</a:t>
            </a:r>
            <a:r>
              <a:rPr lang="en-GB" sz="5400" dirty="0">
                <a:latin typeface="Cambria" panose="02040503050406030204" pitchFamily="18" charset="0"/>
                <a:ea typeface="Cambria" panose="02040503050406030204" pitchFamily="18" charset="0"/>
              </a:rPr>
              <a:t> chia </a:t>
            </a:r>
            <a:r>
              <a:rPr lang="en-GB" sz="5400" dirty="0" err="1">
                <a:latin typeface="Cambria" panose="02040503050406030204" pitchFamily="18" charset="0"/>
                <a:ea typeface="Cambria" panose="02040503050406030204" pitchFamily="18" charset="0"/>
              </a:rPr>
              <a:t>sẻ</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về</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môi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trường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xung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quanh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và</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đã</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làm</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gì</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để</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bảo</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vệ</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môi</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trường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sống</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quanh</a:t>
            </a:r>
            <a:r>
              <a:rPr lang="en-GB" sz="5400" dirty="0">
                <a:latin typeface="Cambria" panose="02040503050406030204" pitchFamily="18" charset="0"/>
                <a:ea typeface="Cambria" panose="02040503050406030204" pitchFamily="18" charset="0"/>
              </a:rPr>
              <a:t> </a:t>
            </a:r>
            <a:r>
              <a:rPr lang="en-GB" sz="5400" dirty="0" err="1">
                <a:latin typeface="Cambria" panose="02040503050406030204" pitchFamily="18" charset="0"/>
                <a:ea typeface="Cambria" panose="02040503050406030204" pitchFamily="18" charset="0"/>
              </a:rPr>
              <a:t>em</a:t>
            </a:r>
            <a:r>
              <a:rPr lang="en-GB" sz="5400"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7173542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525780" y="497222"/>
            <a:ext cx="11256214" cy="6177897"/>
          </a:xfrm>
          <a:prstGeom prst="roundRect">
            <a:avLst/>
          </a:prstGeom>
          <a:solidFill>
            <a:schemeClr val="bg1"/>
          </a:solidFill>
          <a:ln w="28575">
            <a:solidFill>
              <a:schemeClr val="accent2">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Shape 14">
            <a:extLst>
              <a:ext uri="{FF2B5EF4-FFF2-40B4-BE49-F238E27FC236}">
                <a16:creationId xmlns:a16="http://schemas.microsoft.com/office/drawing/2014/main" id="{935C837E-3055-8E50-4C0C-71381A4835EE}"/>
              </a:ext>
            </a:extLst>
          </p:cNvPr>
          <p:cNvSpPr/>
          <p:nvPr/>
        </p:nvSpPr>
        <p:spPr>
          <a:xfrm>
            <a:off x="-2305857" y="3927569"/>
            <a:ext cx="13680376" cy="6050415"/>
          </a:xfrm>
          <a:custGeom>
            <a:avLst/>
            <a:gdLst>
              <a:gd name="connsiteX0" fmla="*/ 9376863 w 12192000"/>
              <a:gd name="connsiteY0" fmla="*/ 1462271 h 5753100"/>
              <a:gd name="connsiteX1" fmla="*/ 9373093 w 12192000"/>
              <a:gd name="connsiteY1" fmla="*/ 1499671 h 5753100"/>
              <a:gd name="connsiteX2" fmla="*/ 9385406 w 12192000"/>
              <a:gd name="connsiteY2" fmla="*/ 1493740 h 5753100"/>
              <a:gd name="connsiteX3" fmla="*/ 9428009 w 12192000"/>
              <a:gd name="connsiteY3" fmla="*/ 1478147 h 5753100"/>
              <a:gd name="connsiteX4" fmla="*/ 414342 w 12192000"/>
              <a:gd name="connsiteY4" fmla="*/ 0 h 5753100"/>
              <a:gd name="connsiteX5" fmla="*/ 1052516 w 12192000"/>
              <a:gd name="connsiteY5" fmla="*/ 638175 h 5753100"/>
              <a:gd name="connsiteX6" fmla="*/ 1049618 w 12192000"/>
              <a:gd name="connsiteY6" fmla="*/ 666928 h 5753100"/>
              <a:gd name="connsiteX7" fmla="*/ 1116687 w 12192000"/>
              <a:gd name="connsiteY7" fmla="*/ 646109 h 5753100"/>
              <a:gd name="connsiteX8" fmla="*/ 1195392 w 12192000"/>
              <a:gd name="connsiteY8" fmla="*/ 638175 h 5753100"/>
              <a:gd name="connsiteX9" fmla="*/ 1471535 w 12192000"/>
              <a:gd name="connsiteY9" fmla="*/ 752557 h 5753100"/>
              <a:gd name="connsiteX10" fmla="*/ 1516993 w 12192000"/>
              <a:gd name="connsiteY10" fmla="*/ 807654 h 5753100"/>
              <a:gd name="connsiteX11" fmla="*/ 1546368 w 12192000"/>
              <a:gd name="connsiteY11" fmla="*/ 753535 h 5753100"/>
              <a:gd name="connsiteX12" fmla="*/ 2533654 w 12192000"/>
              <a:gd name="connsiteY12" fmla="*/ 228600 h 5753100"/>
              <a:gd name="connsiteX13" fmla="*/ 3700090 w 12192000"/>
              <a:gd name="connsiteY13" fmla="*/ 1179272 h 5753100"/>
              <a:gd name="connsiteX14" fmla="*/ 3721203 w 12192000"/>
              <a:gd name="connsiteY14" fmla="*/ 1388700 h 5753100"/>
              <a:gd name="connsiteX15" fmla="*/ 3770421 w 12192000"/>
              <a:gd name="connsiteY15" fmla="*/ 1395271 h 5753100"/>
              <a:gd name="connsiteX16" fmla="*/ 3785548 w 12192000"/>
              <a:gd name="connsiteY16" fmla="*/ 1377801 h 5753100"/>
              <a:gd name="connsiteX17" fmla="*/ 4048127 w 12192000"/>
              <a:gd name="connsiteY17" fmla="*/ 1276350 h 5753100"/>
              <a:gd name="connsiteX18" fmla="*/ 4266474 w 12192000"/>
              <a:gd name="connsiteY18" fmla="*/ 1343045 h 5753100"/>
              <a:gd name="connsiteX19" fmla="*/ 4301481 w 12192000"/>
              <a:gd name="connsiteY19" fmla="*/ 1371928 h 5753100"/>
              <a:gd name="connsiteX20" fmla="*/ 4326469 w 12192000"/>
              <a:gd name="connsiteY20" fmla="*/ 1248165 h 5753100"/>
              <a:gd name="connsiteX21" fmla="*/ 4686303 w 12192000"/>
              <a:gd name="connsiteY21" fmla="*/ 1009650 h 5753100"/>
              <a:gd name="connsiteX22" fmla="*/ 4904651 w 12192000"/>
              <a:gd name="connsiteY22" fmla="*/ 1076345 h 5753100"/>
              <a:gd name="connsiteX23" fmla="*/ 4943944 w 12192000"/>
              <a:gd name="connsiteY23" fmla="*/ 1108767 h 5753100"/>
              <a:gd name="connsiteX24" fmla="*/ 4933952 w 12192000"/>
              <a:gd name="connsiteY24" fmla="*/ 1009650 h 5753100"/>
              <a:gd name="connsiteX25" fmla="*/ 5572127 w 12192000"/>
              <a:gd name="connsiteY25" fmla="*/ 371475 h 5753100"/>
              <a:gd name="connsiteX26" fmla="*/ 6160150 w 12192000"/>
              <a:gd name="connsiteY26" fmla="*/ 761243 h 5753100"/>
              <a:gd name="connsiteX27" fmla="*/ 6170212 w 12192000"/>
              <a:gd name="connsiteY27" fmla="*/ 793663 h 5753100"/>
              <a:gd name="connsiteX28" fmla="*/ 6284838 w 12192000"/>
              <a:gd name="connsiteY28" fmla="*/ 699089 h 5753100"/>
              <a:gd name="connsiteX29" fmla="*/ 6796088 w 12192000"/>
              <a:gd name="connsiteY29" fmla="*/ 542924 h 5753100"/>
              <a:gd name="connsiteX30" fmla="*/ 7691912 w 12192000"/>
              <a:gd name="connsiteY30" fmla="*/ 1273041 h 5753100"/>
              <a:gd name="connsiteX31" fmla="*/ 7696549 w 12192000"/>
              <a:gd name="connsiteY31" fmla="*/ 1319031 h 5753100"/>
              <a:gd name="connsiteX32" fmla="*/ 7753739 w 12192000"/>
              <a:gd name="connsiteY32" fmla="*/ 1287989 h 5753100"/>
              <a:gd name="connsiteX33" fmla="*/ 7905749 w 12192000"/>
              <a:gd name="connsiteY33" fmla="*/ 1257300 h 5753100"/>
              <a:gd name="connsiteX34" fmla="*/ 8057760 w 12192000"/>
              <a:gd name="connsiteY34" fmla="*/ 1287989 h 5753100"/>
              <a:gd name="connsiteX35" fmla="*/ 8116690 w 12192000"/>
              <a:gd name="connsiteY35" fmla="*/ 1319975 h 5753100"/>
              <a:gd name="connsiteX36" fmla="*/ 8151164 w 12192000"/>
              <a:gd name="connsiteY36" fmla="*/ 1208917 h 5753100"/>
              <a:gd name="connsiteX37" fmla="*/ 8739187 w 12192000"/>
              <a:gd name="connsiteY37" fmla="*/ 819149 h 5753100"/>
              <a:gd name="connsiteX38" fmla="*/ 8867802 w 12192000"/>
              <a:gd name="connsiteY38" fmla="*/ 832114 h 5753100"/>
              <a:gd name="connsiteX39" fmla="*/ 8963522 w 12192000"/>
              <a:gd name="connsiteY39" fmla="*/ 861828 h 5753100"/>
              <a:gd name="connsiteX40" fmla="*/ 8975988 w 12192000"/>
              <a:gd name="connsiteY40" fmla="*/ 738160 h 5753100"/>
              <a:gd name="connsiteX41" fmla="*/ 9601198 w 12192000"/>
              <a:gd name="connsiteY41" fmla="*/ 228600 h 5753100"/>
              <a:gd name="connsiteX42" fmla="*/ 10030293 w 12192000"/>
              <a:gd name="connsiteY42" fmla="*/ 394387 h 5753100"/>
              <a:gd name="connsiteX43" fmla="*/ 10091844 w 12192000"/>
              <a:gd name="connsiteY43" fmla="*/ 458948 h 5753100"/>
              <a:gd name="connsiteX44" fmla="*/ 10113318 w 12192000"/>
              <a:gd name="connsiteY44" fmla="*/ 389769 h 5753100"/>
              <a:gd name="connsiteX45" fmla="*/ 10701342 w 12192000"/>
              <a:gd name="connsiteY45" fmla="*/ 0 h 5753100"/>
              <a:gd name="connsiteX46" fmla="*/ 11339516 w 12192000"/>
              <a:gd name="connsiteY46" fmla="*/ 638175 h 5753100"/>
              <a:gd name="connsiteX47" fmla="*/ 11336618 w 12192000"/>
              <a:gd name="connsiteY47" fmla="*/ 666928 h 5753100"/>
              <a:gd name="connsiteX48" fmla="*/ 11403687 w 12192000"/>
              <a:gd name="connsiteY48" fmla="*/ 646109 h 5753100"/>
              <a:gd name="connsiteX49" fmla="*/ 11482391 w 12192000"/>
              <a:gd name="connsiteY49" fmla="*/ 638175 h 5753100"/>
              <a:gd name="connsiteX50" fmla="*/ 11758534 w 12192000"/>
              <a:gd name="connsiteY50" fmla="*/ 752557 h 5753100"/>
              <a:gd name="connsiteX51" fmla="*/ 11803993 w 12192000"/>
              <a:gd name="connsiteY51" fmla="*/ 807654 h 5753100"/>
              <a:gd name="connsiteX52" fmla="*/ 11833368 w 12192000"/>
              <a:gd name="connsiteY52" fmla="*/ 753535 h 5753100"/>
              <a:gd name="connsiteX53" fmla="*/ 12131415 w 12192000"/>
              <a:gd name="connsiteY53" fmla="*/ 448264 h 5753100"/>
              <a:gd name="connsiteX54" fmla="*/ 12192000 w 12192000"/>
              <a:gd name="connsiteY54" fmla="*/ 410454 h 5753100"/>
              <a:gd name="connsiteX55" fmla="*/ 12192000 w 12192000"/>
              <a:gd name="connsiteY55" fmla="*/ 5753100 h 5753100"/>
              <a:gd name="connsiteX56" fmla="*/ 0 w 12192000"/>
              <a:gd name="connsiteY56" fmla="*/ 5753100 h 5753100"/>
              <a:gd name="connsiteX57" fmla="*/ 0 w 12192000"/>
              <a:gd name="connsiteY57" fmla="*/ 156459 h 5753100"/>
              <a:gd name="connsiteX58" fmla="*/ 57533 w 12192000"/>
              <a:gd name="connsiteY58" fmla="*/ 108990 h 5753100"/>
              <a:gd name="connsiteX59" fmla="*/ 414342 w 12192000"/>
              <a:gd name="connsiteY59" fmla="*/ 0 h 575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92000" h="5753100">
                <a:moveTo>
                  <a:pt x="9376863" y="1462271"/>
                </a:moveTo>
                <a:lnTo>
                  <a:pt x="9373093" y="1499671"/>
                </a:lnTo>
                <a:lnTo>
                  <a:pt x="9385406" y="1493740"/>
                </a:lnTo>
                <a:lnTo>
                  <a:pt x="9428009" y="1478147"/>
                </a:lnTo>
                <a:close/>
                <a:moveTo>
                  <a:pt x="414342" y="0"/>
                </a:moveTo>
                <a:cubicBezTo>
                  <a:pt x="766795" y="0"/>
                  <a:pt x="1052516" y="285721"/>
                  <a:pt x="1052516" y="638175"/>
                </a:cubicBezTo>
                <a:lnTo>
                  <a:pt x="1049618" y="666928"/>
                </a:lnTo>
                <a:lnTo>
                  <a:pt x="1116687" y="646109"/>
                </a:lnTo>
                <a:cubicBezTo>
                  <a:pt x="1142109" y="640907"/>
                  <a:pt x="1168431" y="638175"/>
                  <a:pt x="1195392" y="638175"/>
                </a:cubicBezTo>
                <a:cubicBezTo>
                  <a:pt x="1303232" y="638175"/>
                  <a:pt x="1400863" y="681886"/>
                  <a:pt x="1471535" y="752557"/>
                </a:cubicBezTo>
                <a:lnTo>
                  <a:pt x="1516993" y="807654"/>
                </a:lnTo>
                <a:lnTo>
                  <a:pt x="1546368" y="753535"/>
                </a:lnTo>
                <a:cubicBezTo>
                  <a:pt x="1760333" y="436827"/>
                  <a:pt x="2122677" y="228600"/>
                  <a:pt x="2533654" y="228600"/>
                </a:cubicBezTo>
                <a:cubicBezTo>
                  <a:pt x="3109023" y="228600"/>
                  <a:pt x="3589069" y="636725"/>
                  <a:pt x="3700090" y="1179272"/>
                </a:cubicBezTo>
                <a:lnTo>
                  <a:pt x="3721203" y="1388700"/>
                </a:lnTo>
                <a:lnTo>
                  <a:pt x="3770421" y="1395271"/>
                </a:lnTo>
                <a:lnTo>
                  <a:pt x="3785548" y="1377801"/>
                </a:lnTo>
                <a:cubicBezTo>
                  <a:pt x="3854899" y="1314768"/>
                  <a:pt x="3947026" y="1276350"/>
                  <a:pt x="4048127" y="1276350"/>
                </a:cubicBezTo>
                <a:cubicBezTo>
                  <a:pt x="4129006" y="1276350"/>
                  <a:pt x="4204147" y="1300937"/>
                  <a:pt x="4266474" y="1343045"/>
                </a:cubicBezTo>
                <a:lnTo>
                  <a:pt x="4301481" y="1371928"/>
                </a:lnTo>
                <a:lnTo>
                  <a:pt x="4326469" y="1248165"/>
                </a:lnTo>
                <a:cubicBezTo>
                  <a:pt x="4385752" y="1108000"/>
                  <a:pt x="4524544" y="1009650"/>
                  <a:pt x="4686303" y="1009650"/>
                </a:cubicBezTo>
                <a:cubicBezTo>
                  <a:pt x="4767183" y="1009650"/>
                  <a:pt x="4842321" y="1034237"/>
                  <a:pt x="4904651" y="1076345"/>
                </a:cubicBezTo>
                <a:lnTo>
                  <a:pt x="4943944" y="1108767"/>
                </a:lnTo>
                <a:lnTo>
                  <a:pt x="4933952" y="1009650"/>
                </a:lnTo>
                <a:cubicBezTo>
                  <a:pt x="4933952" y="657196"/>
                  <a:pt x="5219673" y="371475"/>
                  <a:pt x="5572127" y="371475"/>
                </a:cubicBezTo>
                <a:cubicBezTo>
                  <a:pt x="5836466" y="371475"/>
                  <a:pt x="6063269" y="532193"/>
                  <a:pt x="6160150" y="761243"/>
                </a:cubicBezTo>
                <a:lnTo>
                  <a:pt x="6170212" y="793663"/>
                </a:lnTo>
                <a:lnTo>
                  <a:pt x="6284838" y="699089"/>
                </a:lnTo>
                <a:cubicBezTo>
                  <a:pt x="6430777" y="600494"/>
                  <a:pt x="6606710" y="542924"/>
                  <a:pt x="6796088" y="542924"/>
                </a:cubicBezTo>
                <a:cubicBezTo>
                  <a:pt x="7237973" y="542924"/>
                  <a:pt x="7606648" y="856364"/>
                  <a:pt x="7691912" y="1273041"/>
                </a:cubicBezTo>
                <a:lnTo>
                  <a:pt x="7696549" y="1319031"/>
                </a:lnTo>
                <a:lnTo>
                  <a:pt x="7753739" y="1287989"/>
                </a:lnTo>
                <a:cubicBezTo>
                  <a:pt x="7800461" y="1268228"/>
                  <a:pt x="7851828" y="1257300"/>
                  <a:pt x="7905749" y="1257300"/>
                </a:cubicBezTo>
                <a:cubicBezTo>
                  <a:pt x="7959670" y="1257300"/>
                  <a:pt x="8011037" y="1268228"/>
                  <a:pt x="8057760" y="1287989"/>
                </a:cubicBezTo>
                <a:lnTo>
                  <a:pt x="8116690" y="1319975"/>
                </a:lnTo>
                <a:lnTo>
                  <a:pt x="8151164" y="1208917"/>
                </a:lnTo>
                <a:cubicBezTo>
                  <a:pt x="8248043" y="979867"/>
                  <a:pt x="8474846" y="819149"/>
                  <a:pt x="8739187" y="819149"/>
                </a:cubicBezTo>
                <a:cubicBezTo>
                  <a:pt x="8783244" y="819149"/>
                  <a:pt x="8826259" y="823613"/>
                  <a:pt x="8867802" y="832114"/>
                </a:cubicBezTo>
                <a:lnTo>
                  <a:pt x="8963522" y="861828"/>
                </a:lnTo>
                <a:lnTo>
                  <a:pt x="8975988" y="738160"/>
                </a:lnTo>
                <a:cubicBezTo>
                  <a:pt x="9035496" y="447355"/>
                  <a:pt x="9292802" y="228600"/>
                  <a:pt x="9601198" y="228600"/>
                </a:cubicBezTo>
                <a:cubicBezTo>
                  <a:pt x="9766412" y="228600"/>
                  <a:pt x="9916961" y="291381"/>
                  <a:pt x="10030293" y="394387"/>
                </a:cubicBezTo>
                <a:lnTo>
                  <a:pt x="10091844" y="458948"/>
                </a:lnTo>
                <a:lnTo>
                  <a:pt x="10113318" y="389769"/>
                </a:lnTo>
                <a:cubicBezTo>
                  <a:pt x="10210199" y="160718"/>
                  <a:pt x="10437002" y="0"/>
                  <a:pt x="10701342" y="0"/>
                </a:cubicBezTo>
                <a:cubicBezTo>
                  <a:pt x="11053795" y="0"/>
                  <a:pt x="11339516" y="285721"/>
                  <a:pt x="11339516" y="638175"/>
                </a:cubicBezTo>
                <a:lnTo>
                  <a:pt x="11336618" y="666928"/>
                </a:lnTo>
                <a:lnTo>
                  <a:pt x="11403687" y="646109"/>
                </a:lnTo>
                <a:cubicBezTo>
                  <a:pt x="11429109" y="640907"/>
                  <a:pt x="11455431" y="638175"/>
                  <a:pt x="11482391" y="638175"/>
                </a:cubicBezTo>
                <a:cubicBezTo>
                  <a:pt x="11590232" y="638175"/>
                  <a:pt x="11687863" y="681886"/>
                  <a:pt x="11758534" y="752557"/>
                </a:cubicBezTo>
                <a:lnTo>
                  <a:pt x="11803993" y="807654"/>
                </a:lnTo>
                <a:lnTo>
                  <a:pt x="11833368" y="753535"/>
                </a:lnTo>
                <a:cubicBezTo>
                  <a:pt x="11913605" y="634770"/>
                  <a:pt x="12014707" y="531259"/>
                  <a:pt x="12131415" y="448264"/>
                </a:cubicBezTo>
                <a:lnTo>
                  <a:pt x="12192000" y="410454"/>
                </a:lnTo>
                <a:lnTo>
                  <a:pt x="12192000" y="5753100"/>
                </a:lnTo>
                <a:lnTo>
                  <a:pt x="0" y="5753100"/>
                </a:lnTo>
                <a:lnTo>
                  <a:pt x="0" y="156459"/>
                </a:lnTo>
                <a:lnTo>
                  <a:pt x="57533" y="108990"/>
                </a:lnTo>
                <a:cubicBezTo>
                  <a:pt x="159386" y="40180"/>
                  <a:pt x="282172" y="0"/>
                  <a:pt x="414342" y="0"/>
                </a:cubicBezTo>
                <a:close/>
              </a:path>
            </a:pathLst>
          </a:cu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id-ID" sz="2400"/>
          </a:p>
        </p:txBody>
      </p:sp>
      <p:pic>
        <p:nvPicPr>
          <p:cNvPr id="5" name="Picture 4">
            <a:extLst>
              <a:ext uri="{FF2B5EF4-FFF2-40B4-BE49-F238E27FC236}">
                <a16:creationId xmlns:a16="http://schemas.microsoft.com/office/drawing/2014/main" id="{A3A31073-3FCE-7DDC-738D-6478D01D6DF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9325"/>
          <a:stretch/>
        </p:blipFill>
        <p:spPr>
          <a:xfrm>
            <a:off x="10099680" y="4322041"/>
            <a:ext cx="2549677" cy="2630735"/>
          </a:xfrm>
          <a:prstGeom prst="rect">
            <a:avLst/>
          </a:prstGeom>
        </p:spPr>
      </p:pic>
      <p:sp>
        <p:nvSpPr>
          <p:cNvPr id="6" name="TextBox 5">
            <a:extLst>
              <a:ext uri="{FF2B5EF4-FFF2-40B4-BE49-F238E27FC236}">
                <a16:creationId xmlns:a16="http://schemas.microsoft.com/office/drawing/2014/main" id="{BBDDB922-33F1-518C-22DC-8FE301946D6C}"/>
              </a:ext>
            </a:extLst>
          </p:cNvPr>
          <p:cNvSpPr txBox="1"/>
          <p:nvPr/>
        </p:nvSpPr>
        <p:spPr>
          <a:xfrm>
            <a:off x="-2892747" y="670334"/>
            <a:ext cx="17141853" cy="913007"/>
          </a:xfrm>
          <a:prstGeom prst="rect">
            <a:avLst/>
          </a:prstGeom>
          <a:noFill/>
        </p:spPr>
        <p:txBody>
          <a:bodyPr wrap="square" rtlCol="0">
            <a:spAutoFit/>
          </a:bodyPr>
          <a:lstStyle/>
          <a:p>
            <a:pPr algn="ctr"/>
            <a:r>
              <a:rPr lang="en-US"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rPr>
              <a:t>GIÁO ÁN ĐIỆN TỬ LỚP 4</a:t>
            </a:r>
            <a:endParaRPr lang="id-ID" sz="5333" b="1" dirty="0">
              <a:ln>
                <a:solidFill>
                  <a:srgbClr val="002060"/>
                </a:solidFill>
              </a:ln>
              <a:gradFill>
                <a:gsLst>
                  <a:gs pos="100000">
                    <a:schemeClr val="accent1">
                      <a:lumMod val="5000"/>
                      <a:lumOff val="95000"/>
                    </a:schemeClr>
                  </a:gs>
                  <a:gs pos="34000">
                    <a:srgbClr val="E65C87"/>
                  </a:gs>
                  <a:gs pos="71000">
                    <a:srgbClr val="FCC7AA"/>
                  </a:gs>
                  <a:gs pos="0">
                    <a:srgbClr val="F0305E"/>
                  </a:gs>
                </a:gsLst>
                <a:lin ang="5400000" scaled="1"/>
              </a:gradFill>
              <a:effectLst>
                <a:outerShdw blurRad="38100" dist="38100" dir="2700000" algn="tl">
                  <a:srgbClr val="000000">
                    <a:alpha val="43137"/>
                  </a:srgbClr>
                </a:outerShdw>
              </a:effectLst>
              <a:latin typeface="#9Slide07 IcielPony" panose="02000000000000000000" pitchFamily="2" charset="0"/>
              <a:cs typeface="#9Slide05 Bodega Script" pitchFamily="2" charset="0"/>
            </a:endParaRPr>
          </a:p>
        </p:txBody>
      </p:sp>
      <p:sp>
        <p:nvSpPr>
          <p:cNvPr id="7" name="TextBox 6">
            <a:extLst>
              <a:ext uri="{FF2B5EF4-FFF2-40B4-BE49-F238E27FC236}">
                <a16:creationId xmlns:a16="http://schemas.microsoft.com/office/drawing/2014/main" id="{2356D0AD-0626-9CD3-3C65-B149D1487C2E}"/>
              </a:ext>
            </a:extLst>
          </p:cNvPr>
          <p:cNvSpPr txBox="1"/>
          <p:nvPr/>
        </p:nvSpPr>
        <p:spPr>
          <a:xfrm>
            <a:off x="410007" y="1529096"/>
            <a:ext cx="11371987" cy="1733680"/>
          </a:xfrm>
          <a:prstGeom prst="rect">
            <a:avLst/>
          </a:prstGeom>
          <a:noFill/>
        </p:spPr>
        <p:txBody>
          <a:bodyPr wrap="square" rtlCol="0">
            <a:spAutoFit/>
          </a:bodyPr>
          <a:lstStyle/>
          <a:p>
            <a:pPr algn="ct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GIÁO ÁN ĐIỆN TỬ LỚP 2 </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Pony" panose="02000000000000000000" pitchFamily="2" charset="0"/>
                <a:cs typeface="#9Slide05 Bodega Script" pitchFamily="2" charset="0"/>
              </a:rPr>
              <a:t>&amp;</a:t>
            </a:r>
            <a:r>
              <a:rPr lang="en-US" sz="5333">
                <a:ln>
                  <a:solidFill>
                    <a:schemeClr val="tx2">
                      <a:lumMod val="50000"/>
                    </a:schemeClr>
                  </a:solidFill>
                </a:ln>
                <a:gradFill>
                  <a:gsLst>
                    <a:gs pos="24000">
                      <a:srgbClr val="124282"/>
                    </a:gs>
                    <a:gs pos="100000">
                      <a:schemeClr val="accent1">
                        <a:lumMod val="5000"/>
                        <a:lumOff val="95000"/>
                      </a:schemeClr>
                    </a:gs>
                    <a:gs pos="51000">
                      <a:schemeClr val="accent5">
                        <a:lumMod val="75000"/>
                      </a:schemeClr>
                    </a:gs>
                    <a:gs pos="74000">
                      <a:srgbClr val="00B0F0"/>
                    </a:gs>
                    <a:gs pos="0">
                      <a:srgbClr val="002060"/>
                    </a:gs>
                  </a:gsLst>
                  <a:lin ang="5400000" scaled="1"/>
                </a:gradFill>
                <a:latin typeface="#9Slide07 IcielBC Cubano Normal" panose="00000500000000000000" pitchFamily="2" charset="0"/>
                <a:cs typeface="#9Slide05 Bodega Script" pitchFamily="2" charset="0"/>
              </a:rPr>
              <a:t> LỚP 3</a:t>
            </a:r>
          </a:p>
          <a:p>
            <a:pPr algn="ct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B</a:t>
            </a:r>
            <a:r>
              <a:rPr lang="en-US" sz="5333">
                <a:ln>
                  <a:solidFill>
                    <a:schemeClr val="tx2">
                      <a:lumMod val="50000"/>
                    </a:schemeClr>
                  </a:solidFill>
                </a:ln>
                <a:solidFill>
                  <a:srgbClr val="FFFF00"/>
                </a:solidFill>
                <a:latin typeface="SVN-Poky's" panose="020B0606040200020203" pitchFamily="34" charset="0"/>
                <a:cs typeface="#9Slide05 Bodega Script" pitchFamily="2" charset="0"/>
              </a:rPr>
              <a:t>ộ</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2E9733"/>
                </a:solidFill>
                <a:latin typeface="SVN-Poky's" panose="020B0606040200020203" pitchFamily="34" charset="0"/>
                <a:cs typeface="#9Slide05 Bodega Script" pitchFamily="2" charset="0"/>
              </a:rPr>
              <a:t>K</a:t>
            </a:r>
            <a:r>
              <a:rPr lang="en-US" sz="5333">
                <a:ln>
                  <a:solidFill>
                    <a:schemeClr val="tx2">
                      <a:lumMod val="50000"/>
                    </a:schemeClr>
                  </a:solidFill>
                </a:ln>
                <a:solidFill>
                  <a:srgbClr val="EE9CAA"/>
                </a:solidFill>
                <a:latin typeface="SVN-Poky's" panose="020B0606040200020203" pitchFamily="34" charset="0"/>
                <a:cs typeface="#9Slide05 Bodega Script" pitchFamily="2" charset="0"/>
              </a:rPr>
              <a:t>ế</a:t>
            </a:r>
            <a:r>
              <a:rPr lang="en-US" sz="5333">
                <a:ln>
                  <a:solidFill>
                    <a:schemeClr val="tx2">
                      <a:lumMod val="50000"/>
                    </a:schemeClr>
                  </a:solidFill>
                </a:ln>
                <a:solidFill>
                  <a:schemeClr val="accent2"/>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chemeClr val="accent1"/>
                </a:solidFill>
                <a:latin typeface="SVN-Poky's" panose="020B0606040200020203" pitchFamily="34" charset="0"/>
                <a:cs typeface="#9Slide05 Bodega Script" pitchFamily="2" charset="0"/>
              </a:rPr>
              <a:t>n</a:t>
            </a:r>
            <a:r>
              <a:rPr lang="en-US" sz="5333">
                <a:ln>
                  <a:solidFill>
                    <a:schemeClr val="tx2">
                      <a:lumMod val="50000"/>
                    </a:schemeClr>
                  </a:solidFill>
                </a:ln>
                <a:solidFill>
                  <a:srgbClr val="FF0000"/>
                </a:solidFill>
                <a:latin typeface="SVN-Poky's" panose="020B0606040200020203" pitchFamily="34" charset="0"/>
                <a:cs typeface="#9Slide05 Bodega Script" pitchFamily="2" charset="0"/>
              </a:rPr>
              <a:t>ố</a:t>
            </a:r>
            <a:r>
              <a:rPr lang="en-US" sz="5333">
                <a:ln>
                  <a:solidFill>
                    <a:schemeClr val="tx2">
                      <a:lumMod val="50000"/>
                    </a:schemeClr>
                  </a:solidFill>
                </a:ln>
                <a:solidFill>
                  <a:srgbClr val="92D050"/>
                </a:solidFill>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BC3259"/>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FFC000"/>
                </a:solidFill>
                <a:latin typeface="SVN-Poky's" panose="020B0606040200020203" pitchFamily="34" charset="0"/>
                <a:cs typeface="#9Slide05 Bodega Script" pitchFamily="2" charset="0"/>
              </a:rPr>
              <a:t>r</a:t>
            </a:r>
            <a:r>
              <a:rPr lang="en-US" sz="5333">
                <a:ln>
                  <a:solidFill>
                    <a:schemeClr val="tx2">
                      <a:lumMod val="50000"/>
                    </a:schemeClr>
                  </a:solidFill>
                </a:ln>
                <a:latin typeface="SVN-Poky's" panose="020B0606040200020203" pitchFamily="34" charset="0"/>
                <a:cs typeface="#9Slide05 Bodega Script" pitchFamily="2" charset="0"/>
              </a:rPr>
              <a:t>i</a:t>
            </a:r>
            <a:r>
              <a:rPr lang="en-US" sz="5333">
                <a:ln>
                  <a:solidFill>
                    <a:schemeClr val="tx2">
                      <a:lumMod val="50000"/>
                    </a:schemeClr>
                  </a:solidFill>
                </a:ln>
                <a:solidFill>
                  <a:srgbClr val="F0305E"/>
                </a:solidFill>
                <a:latin typeface="SVN-Poky's" panose="020B0606040200020203" pitchFamily="34" charset="0"/>
                <a:cs typeface="#9Slide05 Bodega Script" pitchFamily="2" charset="0"/>
              </a:rPr>
              <a:t> </a:t>
            </a:r>
            <a:r>
              <a:rPr lang="en-US" sz="5333">
                <a:ln>
                  <a:solidFill>
                    <a:schemeClr val="tx2">
                      <a:lumMod val="50000"/>
                    </a:schemeClr>
                  </a:solidFill>
                </a:ln>
                <a:solidFill>
                  <a:srgbClr val="00B0F0"/>
                </a:solidFill>
                <a:latin typeface="SVN-Poky's" panose="020B0606040200020203" pitchFamily="34" charset="0"/>
                <a:cs typeface="#9Slide05 Bodega Script" pitchFamily="2" charset="0"/>
              </a:rPr>
              <a:t>t</a:t>
            </a:r>
            <a:r>
              <a:rPr lang="en-US" sz="5333">
                <a:ln>
                  <a:solidFill>
                    <a:schemeClr val="tx2">
                      <a:lumMod val="50000"/>
                    </a:schemeClr>
                  </a:solidFill>
                </a:ln>
                <a:solidFill>
                  <a:srgbClr val="E65C87"/>
                </a:solidFill>
                <a:latin typeface="SVN-Poky's" panose="020B0606040200020203" pitchFamily="34" charset="0"/>
                <a:cs typeface="#9Slide05 Bodega Script" pitchFamily="2" charset="0"/>
              </a:rPr>
              <a:t>h</a:t>
            </a:r>
            <a:r>
              <a:rPr lang="en-US" sz="5333">
                <a:ln>
                  <a:solidFill>
                    <a:schemeClr val="tx2">
                      <a:lumMod val="50000"/>
                    </a:schemeClr>
                  </a:solidFill>
                </a:ln>
                <a:solidFill>
                  <a:srgbClr val="002060"/>
                </a:solidFill>
                <a:latin typeface="SVN-Poky's" panose="020B0606040200020203" pitchFamily="34" charset="0"/>
                <a:cs typeface="#9Slide05 Bodega Script" pitchFamily="2" charset="0"/>
              </a:rPr>
              <a:t>ứ</a:t>
            </a:r>
            <a:r>
              <a:rPr lang="en-US"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rPr>
              <a:t>c</a:t>
            </a:r>
            <a:endParaRPr lang="id-ID" sz="5333">
              <a:ln>
                <a:solidFill>
                  <a:schemeClr val="tx2">
                    <a:lumMod val="50000"/>
                  </a:schemeClr>
                </a:solidFill>
              </a:ln>
              <a:solidFill>
                <a:schemeClr val="accent2">
                  <a:lumMod val="40000"/>
                  <a:lumOff val="60000"/>
                </a:schemeClr>
              </a:solidFill>
              <a:latin typeface="SVN-Poky's" panose="020B0606040200020203" pitchFamily="34" charset="0"/>
              <a:cs typeface="#9Slide05 Bodega Script" pitchFamily="2" charset="0"/>
            </a:endParaRPr>
          </a:p>
        </p:txBody>
      </p:sp>
      <p:sp>
        <p:nvSpPr>
          <p:cNvPr id="10" name="Title 1">
            <a:extLst>
              <a:ext uri="{FF2B5EF4-FFF2-40B4-BE49-F238E27FC236}">
                <a16:creationId xmlns:a16="http://schemas.microsoft.com/office/drawing/2014/main" id="{A49B2F85-1F36-8233-A1FC-540CBAA07DFC}"/>
              </a:ext>
            </a:extLst>
          </p:cNvPr>
          <p:cNvSpPr txBox="1">
            <a:spLocks/>
          </p:cNvSpPr>
          <p:nvPr/>
        </p:nvSpPr>
        <p:spPr>
          <a:xfrm>
            <a:off x="-777379" y="3044205"/>
            <a:ext cx="12969380" cy="1600439"/>
          </a:xfrm>
          <a:prstGeom prst="rect">
            <a:avLst/>
          </a:prstGeom>
        </p:spPr>
        <p:txBody>
          <a:bodyPr vert="horz" lIns="121920" tIns="60960" rIns="121920" bIns="60960" rtlCol="0" anchor="b">
            <a:no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1219170">
              <a:lnSpc>
                <a:spcPct val="100000"/>
              </a:lnSpc>
              <a:defRPr/>
            </a:pPr>
            <a:r>
              <a:rPr lang="en-US" sz="4667" b="1" dirty="0">
                <a:solidFill>
                  <a:schemeClr val="accent6">
                    <a:lumMod val="50000"/>
                  </a:schemeClr>
                </a:solidFill>
                <a:latin typeface="SVN-Dancing Script" panose="02040603050506020204" pitchFamily="18" charset="0"/>
              </a:rPr>
              <a:t> </a:t>
            </a:r>
            <a:r>
              <a:rPr lang="en-US" sz="4667" b="1" dirty="0" err="1">
                <a:solidFill>
                  <a:srgbClr val="00B0F0"/>
                </a:solidFill>
                <a:latin typeface="SVN-Dancing Script" panose="02040603050506020204" pitchFamily="18" charset="0"/>
                <a:cs typeface="#9Slide05 Bodega Script" pitchFamily="2" charset="0"/>
              </a:rPr>
              <a:t>Soạn</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bài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giảng</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yêu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cầu</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các</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khối</a:t>
            </a:r>
            <a:r>
              <a:rPr lang="en-US" sz="4667" b="1" dirty="0">
                <a:solidFill>
                  <a:srgbClr val="00B0F0"/>
                </a:solidFill>
                <a:latin typeface="SVN-Dancing Script" panose="02040603050506020204" pitchFamily="18" charset="0"/>
                <a:cs typeface="#9Slide05 Bodega Script" pitchFamily="2" charset="0"/>
              </a:rPr>
              <a:t> </a:t>
            </a:r>
            <a:r>
              <a:rPr lang="en-US" sz="4667" b="1" dirty="0" err="1">
                <a:solidFill>
                  <a:srgbClr val="00B0F0"/>
                </a:solidFill>
                <a:latin typeface="SVN-Dancing Script" panose="02040603050506020204" pitchFamily="18" charset="0"/>
                <a:cs typeface="#9Slide05 Bodega Script" pitchFamily="2" charset="0"/>
              </a:rPr>
              <a:t>lớp</a:t>
            </a:r>
            <a:endParaRPr lang="en-US" sz="4667" b="1" dirty="0">
              <a:solidFill>
                <a:srgbClr val="00B0F0"/>
              </a:solidFill>
              <a:latin typeface="SVN-Dancing Script" panose="02040603050506020204" pitchFamily="18" charset="0"/>
              <a:cs typeface="#9Slide05 Bodega Script" pitchFamily="2" charset="0"/>
            </a:endParaRPr>
          </a:p>
          <a:p>
            <a:pPr defTabSz="1219170">
              <a:lnSpc>
                <a:spcPct val="100000"/>
              </a:lnSpc>
              <a:defRPr/>
            </a:pPr>
            <a:r>
              <a:rPr lang="en-US" sz="4667" b="1" dirty="0" err="1">
                <a:solidFill>
                  <a:srgbClr val="BC3259"/>
                </a:solidFill>
                <a:latin typeface="SVN-Dancing Script" panose="02040603050506020204" pitchFamily="18" charset="0"/>
              </a:rPr>
              <a:t>Thiết</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kế</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bài</a:t>
            </a:r>
            <a:r>
              <a:rPr lang="en-US" sz="4667" b="1" dirty="0">
                <a:solidFill>
                  <a:srgbClr val="BC3259"/>
                </a:solidFill>
                <a:latin typeface="SVN-Dancing Script" panose="02040603050506020204" pitchFamily="18" charset="0"/>
              </a:rPr>
              <a:t> </a:t>
            </a:r>
            <a:r>
              <a:rPr lang="en-US" sz="4667" b="1" dirty="0" err="1">
                <a:solidFill>
                  <a:srgbClr val="BC3259"/>
                </a:solidFill>
                <a:latin typeface="SVN-Dancing Script" panose="02040603050506020204" pitchFamily="18" charset="0"/>
              </a:rPr>
              <a:t>giảng</a:t>
            </a:r>
            <a:r>
              <a:rPr lang="en-US" sz="4667" b="1" dirty="0">
                <a:solidFill>
                  <a:srgbClr val="BC3259"/>
                </a:solidFill>
                <a:latin typeface="SVN-Dancing Script" panose="02040603050506020204" pitchFamily="18" charset="0"/>
              </a:rPr>
              <a:t> </a:t>
            </a:r>
            <a:r>
              <a:rPr lang="en-US" sz="4667" b="1" dirty="0">
                <a:solidFill>
                  <a:srgbClr val="2E9733"/>
                </a:solidFill>
                <a:latin typeface="SVN-Dancing Script" panose="02040603050506020204" pitchFamily="18" charset="0"/>
              </a:rPr>
              <a:t>E – Learning</a:t>
            </a:r>
          </a:p>
        </p:txBody>
      </p:sp>
      <p:sp>
        <p:nvSpPr>
          <p:cNvPr id="14" name="TextBox 13">
            <a:extLst>
              <a:ext uri="{FF2B5EF4-FFF2-40B4-BE49-F238E27FC236}">
                <a16:creationId xmlns:a16="http://schemas.microsoft.com/office/drawing/2014/main" id="{7AC1BF12-2D57-A04F-768A-0BB37B02C051}"/>
              </a:ext>
            </a:extLst>
          </p:cNvPr>
          <p:cNvSpPr txBox="1"/>
          <p:nvPr/>
        </p:nvSpPr>
        <p:spPr>
          <a:xfrm>
            <a:off x="215750" y="4960298"/>
            <a:ext cx="10346724" cy="1323632"/>
          </a:xfrm>
          <a:prstGeom prst="rect">
            <a:avLst/>
          </a:prstGeom>
          <a:noFill/>
        </p:spPr>
        <p:txBody>
          <a:bodyPr wrap="square">
            <a:spAutoFit/>
          </a:bodyPr>
          <a:lstStyle/>
          <a:p>
            <a:pPr algn="ctr" defTabSz="609585">
              <a:defRPr/>
            </a:pPr>
            <a:r>
              <a:rPr lang="en-US" sz="2667" b="1">
                <a:solidFill>
                  <a:srgbClr val="43671B"/>
                </a:solidFill>
                <a:latin typeface="UTM Avo" panose="02040603050506020204" pitchFamily="18" charset="0"/>
                <a:cs typeface="Times New Roman" panose="02020603050405020304" pitchFamily="18" charset="0"/>
              </a:rPr>
              <a:t>MĂNG NON – TÀI LIỆU TIỂU HỌC </a:t>
            </a:r>
          </a:p>
          <a:p>
            <a:pPr algn="ctr" defTabSz="609585">
              <a:defRPr/>
            </a:pPr>
            <a:r>
              <a:rPr lang="en-US" sz="2667" b="1">
                <a:solidFill>
                  <a:srgbClr val="002060"/>
                </a:solidFill>
                <a:latin typeface="UTM Avo" panose="02040603050506020204" pitchFamily="18" charset="0"/>
                <a:cs typeface="Times New Roman" panose="02020603050405020304" pitchFamily="18" charset="0"/>
              </a:rPr>
              <a:t>Mời truy cập: </a:t>
            </a:r>
            <a:r>
              <a:rPr lang="en-US" sz="2667">
                <a:solidFill>
                  <a:srgbClr val="002060"/>
                </a:solidFill>
                <a:latin typeface="UTM Avo" panose="020406030505060202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2667">
              <a:solidFill>
                <a:srgbClr val="002060"/>
              </a:solidFill>
              <a:latin typeface="UTM Avo" panose="02040603050506020204" pitchFamily="18" charset="0"/>
              <a:cs typeface="Times New Roman" panose="02020603050405020304" pitchFamily="18" charset="0"/>
            </a:endParaRPr>
          </a:p>
          <a:p>
            <a:pPr algn="ctr" defTabSz="609585">
              <a:defRPr/>
            </a:pPr>
            <a:r>
              <a:rPr lang="en-US" sz="2667" b="1">
                <a:solidFill>
                  <a:srgbClr val="002060"/>
                </a:solidFill>
                <a:latin typeface="UTM Avo" panose="02040603050506020204" pitchFamily="18" charset="0"/>
                <a:cs typeface="Times New Roman" panose="02020603050405020304" pitchFamily="18" charset="0"/>
              </a:rPr>
              <a:t>SĐT ZALO : </a:t>
            </a:r>
            <a:r>
              <a:rPr lang="en-US" sz="2667" b="1" u="sng">
                <a:solidFill>
                  <a:schemeClr val="accent6">
                    <a:lumMod val="75000"/>
                  </a:schemeClr>
                </a:solidFill>
                <a:latin typeface="UTM Avo" panose="02040603050506020204" pitchFamily="18" charset="0"/>
              </a:rPr>
              <a:t>0382348780</a:t>
            </a:r>
            <a:r>
              <a:rPr lang="en-US" sz="2667" b="1">
                <a:solidFill>
                  <a:schemeClr val="accent6">
                    <a:lumMod val="75000"/>
                  </a:schemeClr>
                </a:solidFill>
                <a:latin typeface="UTM Avo" panose="02040603050506020204" pitchFamily="18" charset="0"/>
              </a:rPr>
              <a:t> - </a:t>
            </a:r>
            <a:r>
              <a:rPr lang="en-US" sz="2667" b="1" u="sng">
                <a:solidFill>
                  <a:schemeClr val="accent6">
                    <a:lumMod val="75000"/>
                  </a:schemeClr>
                </a:solidFill>
                <a:latin typeface="UTM Avo" panose="02040603050506020204" pitchFamily="18" charset="0"/>
              </a:rPr>
              <a:t>0984848929</a:t>
            </a:r>
            <a:endParaRPr lang="en-US" sz="2667" b="1" dirty="0">
              <a:solidFill>
                <a:schemeClr val="accent6">
                  <a:lumMod val="75000"/>
                </a:schemeClr>
              </a:solidFill>
              <a:latin typeface="UTM Avo" panose="02040603050506020204" pitchFamily="18" charset="0"/>
              <a:cs typeface="Times New Roman" panose="02020603050405020304" pitchFamily="18" charset="0"/>
            </a:endParaRPr>
          </a:p>
        </p:txBody>
      </p:sp>
      <p:sp>
        <p:nvSpPr>
          <p:cNvPr id="9" name="Oval 8"/>
          <p:cNvSpPr/>
          <p:nvPr/>
        </p:nvSpPr>
        <p:spPr>
          <a:xfrm>
            <a:off x="9012709" y="-957016"/>
            <a:ext cx="736299" cy="789446"/>
          </a:xfrm>
          <a:prstGeom prst="ellipse">
            <a:avLst/>
          </a:prstGeom>
          <a:solidFill>
            <a:srgbClr val="E9D2A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013342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1000"/>
                                  </p:stCondLst>
                                  <p:childTnLst>
                                    <p:set>
                                      <p:cBhvr>
                                        <p:cTn id="6" dur="1" fill="hold">
                                          <p:stCondLst>
                                            <p:cond delay="0"/>
                                          </p:stCondLst>
                                        </p:cTn>
                                        <p:tgtEl>
                                          <p:spTgt spid="10"/>
                                        </p:tgtEl>
                                        <p:attrNameLst>
                                          <p:attrName>style.visibility</p:attrName>
                                        </p:attrNameLst>
                                      </p:cBhvr>
                                      <p:to>
                                        <p:strVal val="visible"/>
                                      </p:to>
                                    </p:set>
                                    <p:anim calcmode="lin" valueType="num">
                                      <p:cBhvr>
                                        <p:cTn id="7" dur="3000" fill="hold"/>
                                        <p:tgtEl>
                                          <p:spTgt spid="10"/>
                                        </p:tgtEl>
                                        <p:attrNameLst>
                                          <p:attrName>ppt_w</p:attrName>
                                        </p:attrNameLst>
                                      </p:cBhvr>
                                      <p:tavLst>
                                        <p:tav tm="0">
                                          <p:val>
                                            <p:strVal val="#ppt_w+.3"/>
                                          </p:val>
                                        </p:tav>
                                        <p:tav tm="100000">
                                          <p:val>
                                            <p:strVal val="#ppt_w"/>
                                          </p:val>
                                        </p:tav>
                                      </p:tavLst>
                                    </p:anim>
                                    <p:anim calcmode="lin" valueType="num">
                                      <p:cBhvr>
                                        <p:cTn id="8" dur="3000" fill="hold"/>
                                        <p:tgtEl>
                                          <p:spTgt spid="10"/>
                                        </p:tgtEl>
                                        <p:attrNameLst>
                                          <p:attrName>ppt_h</p:attrName>
                                        </p:attrNameLst>
                                      </p:cBhvr>
                                      <p:tavLst>
                                        <p:tav tm="0">
                                          <p:val>
                                            <p:strVal val="#ppt_h"/>
                                          </p:val>
                                        </p:tav>
                                        <p:tav tm="100000">
                                          <p:val>
                                            <p:strVal val="#ppt_h"/>
                                          </p:val>
                                        </p:tav>
                                      </p:tavLst>
                                    </p:anim>
                                    <p:animEffect transition="in" filter="fade">
                                      <p:cBhvr>
                                        <p:cTn id="9" dur="3000"/>
                                        <p:tgtEl>
                                          <p:spTgt spid="10"/>
                                        </p:tgtEl>
                                      </p:cBhvr>
                                    </p:animEffect>
                                  </p:childTnLst>
                                </p:cTn>
                              </p:par>
                              <p:par>
                                <p:cTn id="10" presetID="53" presetClass="entr" presetSubtype="16" fill="hold" grpId="0" nodeType="withEffect">
                                  <p:stCondLst>
                                    <p:cond delay="2750"/>
                                  </p:stCondLst>
                                  <p:childTnLst>
                                    <p:set>
                                      <p:cBhvr>
                                        <p:cTn id="11" dur="1" fill="hold">
                                          <p:stCondLst>
                                            <p:cond delay="0"/>
                                          </p:stCondLst>
                                        </p:cTn>
                                        <p:tgtEl>
                                          <p:spTgt spid="6"/>
                                        </p:tgtEl>
                                        <p:attrNameLst>
                                          <p:attrName>style.visibility</p:attrName>
                                        </p:attrNameLst>
                                      </p:cBhvr>
                                      <p:to>
                                        <p:strVal val="visible"/>
                                      </p:to>
                                    </p:set>
                                    <p:anim calcmode="lin" valueType="num">
                                      <p:cBhvr>
                                        <p:cTn id="12" dur="1750" fill="hold"/>
                                        <p:tgtEl>
                                          <p:spTgt spid="6"/>
                                        </p:tgtEl>
                                        <p:attrNameLst>
                                          <p:attrName>ppt_w</p:attrName>
                                        </p:attrNameLst>
                                      </p:cBhvr>
                                      <p:tavLst>
                                        <p:tav tm="0">
                                          <p:val>
                                            <p:fltVal val="0"/>
                                          </p:val>
                                        </p:tav>
                                        <p:tav tm="100000">
                                          <p:val>
                                            <p:strVal val="#ppt_w"/>
                                          </p:val>
                                        </p:tav>
                                      </p:tavLst>
                                    </p:anim>
                                    <p:anim calcmode="lin" valueType="num">
                                      <p:cBhvr>
                                        <p:cTn id="13" dur="1750" fill="hold"/>
                                        <p:tgtEl>
                                          <p:spTgt spid="6"/>
                                        </p:tgtEl>
                                        <p:attrNameLst>
                                          <p:attrName>ppt_h</p:attrName>
                                        </p:attrNameLst>
                                      </p:cBhvr>
                                      <p:tavLst>
                                        <p:tav tm="0">
                                          <p:val>
                                            <p:fltVal val="0"/>
                                          </p:val>
                                        </p:tav>
                                        <p:tav tm="100000">
                                          <p:val>
                                            <p:strVal val="#ppt_h"/>
                                          </p:val>
                                        </p:tav>
                                      </p:tavLst>
                                    </p:anim>
                                    <p:animEffect transition="in" filter="fade">
                                      <p:cBhvr>
                                        <p:cTn id="14" dur="1750"/>
                                        <p:tgtEl>
                                          <p:spTgt spid="6"/>
                                        </p:tgtEl>
                                      </p:cBhvr>
                                    </p:animEffect>
                                  </p:childTnLst>
                                </p:cTn>
                              </p:par>
                              <p:par>
                                <p:cTn id="15" presetID="53" presetClass="entr" presetSubtype="16" fill="hold" grpId="0" nodeType="withEffect">
                                  <p:stCondLst>
                                    <p:cond delay="2750"/>
                                  </p:stCondLst>
                                  <p:childTnLst>
                                    <p:set>
                                      <p:cBhvr>
                                        <p:cTn id="16" dur="1" fill="hold">
                                          <p:stCondLst>
                                            <p:cond delay="0"/>
                                          </p:stCondLst>
                                        </p:cTn>
                                        <p:tgtEl>
                                          <p:spTgt spid="7"/>
                                        </p:tgtEl>
                                        <p:attrNameLst>
                                          <p:attrName>style.visibility</p:attrName>
                                        </p:attrNameLst>
                                      </p:cBhvr>
                                      <p:to>
                                        <p:strVal val="visible"/>
                                      </p:to>
                                    </p:set>
                                    <p:anim calcmode="lin" valueType="num">
                                      <p:cBhvr>
                                        <p:cTn id="17" dur="1750" fill="hold"/>
                                        <p:tgtEl>
                                          <p:spTgt spid="7"/>
                                        </p:tgtEl>
                                        <p:attrNameLst>
                                          <p:attrName>ppt_w</p:attrName>
                                        </p:attrNameLst>
                                      </p:cBhvr>
                                      <p:tavLst>
                                        <p:tav tm="0">
                                          <p:val>
                                            <p:fltVal val="0"/>
                                          </p:val>
                                        </p:tav>
                                        <p:tav tm="100000">
                                          <p:val>
                                            <p:strVal val="#ppt_w"/>
                                          </p:val>
                                        </p:tav>
                                      </p:tavLst>
                                    </p:anim>
                                    <p:anim calcmode="lin" valueType="num">
                                      <p:cBhvr>
                                        <p:cTn id="18" dur="1750" fill="hold"/>
                                        <p:tgtEl>
                                          <p:spTgt spid="7"/>
                                        </p:tgtEl>
                                        <p:attrNameLst>
                                          <p:attrName>ppt_h</p:attrName>
                                        </p:attrNameLst>
                                      </p:cBhvr>
                                      <p:tavLst>
                                        <p:tav tm="0">
                                          <p:val>
                                            <p:fltVal val="0"/>
                                          </p:val>
                                        </p:tav>
                                        <p:tav tm="100000">
                                          <p:val>
                                            <p:strVal val="#ppt_h"/>
                                          </p:val>
                                        </p:tav>
                                      </p:tavLst>
                                    </p:anim>
                                    <p:animEffect transition="in" filter="fade">
                                      <p:cBhvr>
                                        <p:cTn id="19" dur="1750"/>
                                        <p:tgtEl>
                                          <p:spTgt spid="7"/>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additive="base">
                                        <p:cTn id="22" dur="1500" fill="hold"/>
                                        <p:tgtEl>
                                          <p:spTgt spid="15"/>
                                        </p:tgtEl>
                                        <p:attrNameLst>
                                          <p:attrName>ppt_x</p:attrName>
                                        </p:attrNameLst>
                                      </p:cBhvr>
                                      <p:tavLst>
                                        <p:tav tm="0">
                                          <p:val>
                                            <p:strVal val="#ppt_x"/>
                                          </p:val>
                                        </p:tav>
                                        <p:tav tm="100000">
                                          <p:val>
                                            <p:strVal val="#ppt_x"/>
                                          </p:val>
                                        </p:tav>
                                      </p:tavLst>
                                    </p:anim>
                                    <p:anim calcmode="lin" valueType="num">
                                      <p:cBhvr additive="base">
                                        <p:cTn id="23" dur="1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p:bldP spid="7"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1320" y="457231"/>
            <a:ext cx="6033779" cy="5157481"/>
          </a:xfrm>
          <a:prstGeom prst="rect">
            <a:avLst/>
          </a:prstGeom>
        </p:spPr>
      </p:pic>
      <p:sp>
        <p:nvSpPr>
          <p:cNvPr id="3" name="Rectangle 2"/>
          <p:cNvSpPr/>
          <p:nvPr/>
        </p:nvSpPr>
        <p:spPr>
          <a:xfrm>
            <a:off x="6672263" y="1896097"/>
            <a:ext cx="5000626" cy="2554545"/>
          </a:xfrm>
          <a:prstGeom prst="rect">
            <a:avLst/>
          </a:prstGeom>
        </p:spPr>
        <p:txBody>
          <a:bodyPr wrap="square">
            <a:spAutoFit/>
          </a:bodyPr>
          <a:lstStyle/>
          <a:p>
            <a:pPr algn="ctr"/>
            <a:r>
              <a:rPr lang="vi-VN" sz="4000" dirty="0">
                <a:solidFill>
                  <a:srgbClr val="002060"/>
                </a:solidFill>
                <a:latin typeface="Cambria" panose="02040503050406030204" pitchFamily="18" charset="0"/>
                <a:ea typeface="Cambria" panose="02040503050406030204" pitchFamily="18" charset="0"/>
              </a:rPr>
              <a:t>Theo em, bức tranh dưới đây muốn nói với chúng ta điều gì? </a:t>
            </a:r>
            <a:br>
              <a:rPr lang="vi-VN" sz="4000" dirty="0">
                <a:solidFill>
                  <a:srgbClr val="002060"/>
                </a:solidFill>
                <a:latin typeface="Cambria" panose="02040503050406030204" pitchFamily="18" charset="0"/>
                <a:ea typeface="Cambria" panose="02040503050406030204" pitchFamily="18" charset="0"/>
              </a:rPr>
            </a:br>
            <a:endParaRPr lang="en-GB" sz="40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0277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91E2A9A-296B-4E83-B438-8D6A85EA2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923" y="1192696"/>
            <a:ext cx="5440017" cy="5440017"/>
          </a:xfrm>
          <a:prstGeom prst="rect">
            <a:avLst/>
          </a:prstGeom>
        </p:spPr>
      </p:pic>
      <p:pic>
        <p:nvPicPr>
          <p:cNvPr id="2" name="Picture 1"/>
          <p:cNvPicPr>
            <a:picLocks noChangeAspect="1"/>
          </p:cNvPicPr>
          <p:nvPr/>
        </p:nvPicPr>
        <p:blipFill>
          <a:blip r:embed="rId3"/>
          <a:stretch>
            <a:fillRect/>
          </a:stretch>
        </p:blipFill>
        <p:spPr>
          <a:xfrm>
            <a:off x="4992290" y="165808"/>
            <a:ext cx="7693819" cy="5803895"/>
          </a:xfrm>
          <a:prstGeom prst="rect">
            <a:avLst/>
          </a:prstGeom>
        </p:spPr>
      </p:pic>
    </p:spTree>
    <p:extLst>
      <p:ext uri="{BB962C8B-B14F-4D97-AF65-F5344CB8AC3E}">
        <p14:creationId xmlns:p14="http://schemas.microsoft.com/office/powerpoint/2010/main" val="5021591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7859" y="480640"/>
            <a:ext cx="11527916" cy="6001643"/>
          </a:xfrm>
          <a:prstGeom prst="rect">
            <a:avLst/>
          </a:prstGeom>
        </p:spPr>
        <p:txBody>
          <a:bodyPr wrap="square">
            <a:spAutoFit/>
          </a:bodyPr>
          <a:lstStyle/>
          <a:p>
            <a:pPr indent="357188" algn="just"/>
            <a:r>
              <a:rPr lang="vi-VN" sz="2400" dirty="0">
                <a:latin typeface="Cambria" panose="02040503050406030204" pitchFamily="18" charset="0"/>
                <a:ea typeface="Cambria" panose="02040503050406030204" pitchFamily="18" charset="0"/>
              </a:rPr>
              <a:t>Các 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indent="357188" algn="r"/>
            <a:r>
              <a:rPr lang="vi-VN" sz="2400" dirty="0">
                <a:latin typeface="Cambria" panose="02040503050406030204" pitchFamily="18" charset="0"/>
                <a:ea typeface="Cambria" panose="02040503050406030204" pitchFamily="18" charset="0"/>
              </a:rPr>
              <a:t>Ông Trái Đất</a:t>
            </a:r>
          </a:p>
          <a:p>
            <a:pPr algn="r"/>
            <a:r>
              <a:rPr lang="vi-VN" sz="2400" dirty="0">
                <a:latin typeface="Cambria" panose="02040503050406030204" pitchFamily="18" charset="0"/>
                <a:ea typeface="Cambria" panose="02040503050406030204" pitchFamily="18" charset="0"/>
              </a:rPr>
              <a:t>(Phan Nguyên)</a:t>
            </a:r>
          </a:p>
        </p:txBody>
      </p:sp>
      <p:sp>
        <p:nvSpPr>
          <p:cNvPr id="4" name="TextBox 3"/>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NHỎ</a:t>
            </a:r>
          </a:p>
        </p:txBody>
      </p:sp>
      <p:sp>
        <p:nvSpPr>
          <p:cNvPr id="5" name="Cloud 4"/>
          <p:cNvSpPr/>
          <p:nvPr/>
        </p:nvSpPr>
        <p:spPr>
          <a:xfrm>
            <a:off x="3990676" y="5822414"/>
            <a:ext cx="4322281" cy="1035586"/>
          </a:xfrm>
          <a:prstGeom prst="cloud">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en-GB" sz="3600" dirty="0" err="1">
                <a:latin typeface="Cambria" panose="02040503050406030204" pitchFamily="18" charset="0"/>
                <a:ea typeface="Cambria" panose="02040503050406030204" pitchFamily="18" charset="0"/>
              </a:rPr>
              <a:t>Đọc</a:t>
            </a:r>
            <a:r>
              <a:rPr lang="en-GB" sz="3600" dirty="0">
                <a:latin typeface="Cambria" panose="02040503050406030204" pitchFamily="18" charset="0"/>
                <a:ea typeface="Cambria" panose="02040503050406030204" pitchFamily="18" charset="0"/>
              </a:rPr>
              <a:t> </a:t>
            </a:r>
            <a:r>
              <a:rPr lang="en-GB" sz="3600" dirty="0" err="1">
                <a:latin typeface="Cambria" panose="02040503050406030204" pitchFamily="18" charset="0"/>
                <a:ea typeface="Cambria" panose="02040503050406030204" pitchFamily="18" charset="0"/>
              </a:rPr>
              <a:t>mẫu</a:t>
            </a:r>
            <a:endParaRPr lang="en-GB"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26251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a:latin typeface="Cambria" panose="02040503050406030204" pitchFamily="18" charset="0"/>
                <a:ea typeface="Cambria" panose="02040503050406030204" pitchFamily="18" charset="0"/>
              </a:rPr>
              <a:t>Các 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indent="357188" algn="r"/>
            <a:r>
              <a:rPr lang="vi-VN" sz="2400" dirty="0">
                <a:latin typeface="Cambria" panose="02040503050406030204" pitchFamily="18" charset="0"/>
                <a:ea typeface="Cambria" panose="02040503050406030204" pitchFamily="18" charset="0"/>
              </a:rPr>
              <a:t>Ông Trái Đất</a:t>
            </a:r>
          </a:p>
          <a:p>
            <a:pPr algn="r"/>
            <a:r>
              <a:rPr lang="vi-VN" sz="2400" dirty="0">
                <a:latin typeface="Cambria" panose="02040503050406030204" pitchFamily="18" charset="0"/>
                <a:ea typeface="Cambria" panose="02040503050406030204" pitchFamily="18" charset="0"/>
              </a:rPr>
              <a:t>(Phan Nguyên)</a:t>
            </a:r>
          </a:p>
        </p:txBody>
      </p:sp>
      <p:sp>
        <p:nvSpPr>
          <p:cNvPr id="5" name="Cloud 4"/>
          <p:cNvSpPr/>
          <p:nvPr/>
        </p:nvSpPr>
        <p:spPr>
          <a:xfrm>
            <a:off x="1625601" y="6135103"/>
            <a:ext cx="8116712" cy="78451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Bài</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chia </a:t>
            </a:r>
            <a:r>
              <a:rPr lang="en-GB" sz="3200" dirty="0" err="1">
                <a:latin typeface="Cambria" panose="02040503050406030204" pitchFamily="18" charset="0"/>
                <a:ea typeface="Cambria" panose="02040503050406030204" pitchFamily="18" charset="0"/>
              </a:rPr>
              <a:t>làm</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mấy</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đoạn</a:t>
            </a:r>
            <a:r>
              <a:rPr lang="en-GB" sz="3200" dirty="0">
                <a:latin typeface="Cambria" panose="02040503050406030204" pitchFamily="18" charset="0"/>
                <a:ea typeface="Cambria" panose="02040503050406030204" pitchFamily="18" charset="0"/>
              </a:rPr>
              <a:t>?</a:t>
            </a: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NHỎ</a:t>
            </a:r>
          </a:p>
        </p:txBody>
      </p:sp>
    </p:spTree>
    <p:extLst>
      <p:ext uri="{BB962C8B-B14F-4D97-AF65-F5344CB8AC3E}">
        <p14:creationId xmlns:p14="http://schemas.microsoft.com/office/powerpoint/2010/main" val="54943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heel(1)">
                                      <p:cBhvr>
                                        <p:cTn id="26" dur="2000"/>
                                        <p:tgtEl>
                                          <p:spTgt spid="2"/>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2000"/>
                                        <p:tgtEl>
                                          <p:spTgt spid="6"/>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animBg="1"/>
      <p:bldP spid="2" grpId="0" animBg="1"/>
      <p:bldP spid="6" grpId="0" animBg="1"/>
      <p:bldP spid="7"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88962" y="525716"/>
            <a:ext cx="11527916" cy="6001643"/>
          </a:xfrm>
          <a:prstGeom prst="rect">
            <a:avLst/>
          </a:prstGeom>
        </p:spPr>
        <p:txBody>
          <a:bodyPr wrap="square">
            <a:spAutoFit/>
          </a:bodyPr>
          <a:lstStyle/>
          <a:p>
            <a:pPr indent="357188" algn="just"/>
            <a:r>
              <a:rPr lang="vi-VN" sz="2400" dirty="0">
                <a:latin typeface="Cambria" panose="02040503050406030204" pitchFamily="18" charset="0"/>
                <a:ea typeface="Cambria" panose="02040503050406030204" pitchFamily="18" charset="0"/>
              </a:rPr>
              <a:t>Các bạn nhỏ yêu quý!</a:t>
            </a:r>
          </a:p>
          <a:p>
            <a:pPr indent="357188" algn="just"/>
            <a:r>
              <a:rPr lang="vi-VN" sz="2400" dirty="0">
                <a:latin typeface="Cambria" panose="02040503050406030204" pitchFamily="18" charset="0"/>
                <a:ea typeface="Cambria" panose="02040503050406030204" pitchFamily="18" charset="0"/>
              </a:rPr>
              <a:t>Ta viết thư này cho các bạn trong lúc ta đang bị sốt rất cao. Các bạn có nghe thấy hằng ngày trên báo đài nói rằng “Trái Đất đang nóng lên” không? Có thể các bạn sẽ không hài lòng về ta, bởi ta bây giờ có rất nhiều tính xấu. Nào là ta thất thường, làm nơi này hạn hán, nơi kia lũ lụt. Nào là ta nóng tính, làm nhiệt độ tăng cao, núi lửa phun trào. Nào là ta lười chăm sóc bản thân, làm môi trường ô nhiễm,... Có lẽ ta đã gây quá nhiều phiền toái cho cuộc sống của mọi người.</a:t>
            </a:r>
          </a:p>
          <a:p>
            <a:pPr indent="357188" algn="just"/>
            <a:r>
              <a:rPr lang="vi-VN" sz="2400" dirty="0">
                <a:latin typeface="Cambria" panose="02040503050406030204" pitchFamily="18" charset="0"/>
                <a:ea typeface="Cambria" panose="02040503050406030204" pitchFamily="18" charset="0"/>
              </a:rPr>
              <a:t>Ta thực sự không muốn như vậy. Nhưng chính con người đã mang lại những rắc rối cho ta. Con người xả rác bừa bãi, chặt cây phá rừng, lãng phí nguồn nước, săn bắn động vật hoang dã,... Mỗi ngày một chút, những hành động đó của con người làm ta yếu dần.</a:t>
            </a:r>
          </a:p>
          <a:p>
            <a:pPr indent="357188" algn="just"/>
            <a:r>
              <a:rPr lang="vi-VN" sz="2400" dirty="0">
                <a:latin typeface="Cambria" panose="02040503050406030204" pitchFamily="18" charset="0"/>
                <a:ea typeface="Cambria" panose="02040503050406030204" pitchFamily="18" charset="0"/>
              </a:rPr>
              <a:t>Các bạn nhỏ thân mến của ta ơi! Ta biết tất cả các bạn đều mong ta sống thật lâu và vui vẻ. Bởi ai cũng muốn được sống trên một Trái Đất khỏe mạnh và xanh tươi. Hãy giúp ta nhé, bắt đầu từ những việc nhỏ thôi, như khóa một vòi nước không dùng đến hay tắt bớt một bóng đèn,... Các bạn có thể làm được, đúng không?</a:t>
            </a:r>
          </a:p>
          <a:p>
            <a:pPr indent="357188" algn="r"/>
            <a:r>
              <a:rPr lang="vi-VN" sz="2400" dirty="0">
                <a:latin typeface="Cambria" panose="02040503050406030204" pitchFamily="18" charset="0"/>
                <a:ea typeface="Cambria" panose="02040503050406030204" pitchFamily="18" charset="0"/>
              </a:rPr>
              <a:t>Ông Trái Đất</a:t>
            </a:r>
          </a:p>
          <a:p>
            <a:pPr algn="r"/>
            <a:r>
              <a:rPr lang="vi-VN" sz="2400" dirty="0">
                <a:latin typeface="Cambria" panose="02040503050406030204" pitchFamily="18" charset="0"/>
                <a:ea typeface="Cambria" panose="02040503050406030204" pitchFamily="18" charset="0"/>
              </a:rPr>
              <a:t>(Phan Nguyên)</a:t>
            </a:r>
          </a:p>
        </p:txBody>
      </p:sp>
      <p:sp>
        <p:nvSpPr>
          <p:cNvPr id="2" name="Rectangle 1"/>
          <p:cNvSpPr/>
          <p:nvPr/>
        </p:nvSpPr>
        <p:spPr>
          <a:xfrm>
            <a:off x="395574" y="625762"/>
            <a:ext cx="11521304" cy="2537695"/>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395574" y="3206046"/>
            <a:ext cx="11521304" cy="1061156"/>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95574" y="4296406"/>
            <a:ext cx="11521304" cy="1446441"/>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2386013" y="2496"/>
            <a:ext cx="9015412" cy="523220"/>
          </a:xfrm>
          <a:prstGeom prst="rect">
            <a:avLst/>
          </a:prstGeom>
          <a:noFill/>
        </p:spPr>
        <p:txBody>
          <a:bodyPr wrap="square" rtlCol="0">
            <a:spAutoFit/>
          </a:bodyPr>
          <a:lstStyle/>
          <a:p>
            <a:r>
              <a:rPr lang="vi-VN" sz="2800" b="1" dirty="0">
                <a:latin typeface="Cambria" panose="02040503050406030204" pitchFamily="18" charset="0"/>
                <a:ea typeface="Cambria" panose="02040503050406030204" pitchFamily="18" charset="0"/>
              </a:rPr>
              <a:t>THƯ CỦA ÔNG TRÁI ĐẤT GỬI CÁC BẠN NHỎ</a:t>
            </a:r>
          </a:p>
        </p:txBody>
      </p:sp>
      <p:sp>
        <p:nvSpPr>
          <p:cNvPr id="10" name="Cloud 9"/>
          <p:cNvSpPr/>
          <p:nvPr/>
        </p:nvSpPr>
        <p:spPr>
          <a:xfrm>
            <a:off x="3852776" y="5830982"/>
            <a:ext cx="4935557" cy="102701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err="1">
                <a:latin typeface="Cambria" panose="02040503050406030204" pitchFamily="18" charset="0"/>
                <a:ea typeface="Cambria" panose="02040503050406030204" pitchFamily="18" charset="0"/>
              </a:rPr>
              <a:t>Luyện</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đọc</a:t>
            </a:r>
            <a:r>
              <a:rPr lang="en-GB" sz="3200" dirty="0">
                <a:latin typeface="Cambria" panose="02040503050406030204" pitchFamily="18" charset="0"/>
                <a:ea typeface="Cambria" panose="02040503050406030204" pitchFamily="18" charset="0"/>
              </a:rPr>
              <a:t> </a:t>
            </a:r>
            <a:r>
              <a:rPr lang="en-GB" sz="3200" dirty="0" err="1">
                <a:latin typeface="Cambria" panose="02040503050406030204" pitchFamily="18" charset="0"/>
                <a:ea typeface="Cambria" panose="02040503050406030204" pitchFamily="18" charset="0"/>
              </a:rPr>
              <a:t>đoạn</a:t>
            </a:r>
            <a:endParaRPr lang="en-GB" sz="3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60753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6" grpId="0" animBg="1"/>
      <p:bldP spid="7" grpId="0" animBg="1"/>
      <p:bldP spid="9"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5409" y="3452771"/>
            <a:ext cx="3389488" cy="3322559"/>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2754490"/>
            <a:ext cx="4339344" cy="4339344"/>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LUYỆN ĐỌC TỪ KHÓ</a:t>
            </a:r>
          </a:p>
        </p:txBody>
      </p:sp>
      <p:sp>
        <p:nvSpPr>
          <p:cNvPr id="2" name="Rectangle 1"/>
          <p:cNvSpPr/>
          <p:nvPr/>
        </p:nvSpPr>
        <p:spPr>
          <a:xfrm>
            <a:off x="5031436" y="1678772"/>
            <a:ext cx="2669755" cy="830997"/>
          </a:xfrm>
          <a:prstGeom prst="rect">
            <a:avLst/>
          </a:prstGeom>
        </p:spPr>
        <p:txBody>
          <a:bodyPr wrap="square">
            <a:spAutoFit/>
          </a:bodyPr>
          <a:lstStyle/>
          <a:p>
            <a:r>
              <a:rPr lang="vi-VN" sz="4800" dirty="0">
                <a:solidFill>
                  <a:srgbClr val="00B050"/>
                </a:solidFill>
                <a:latin typeface="Cambria" panose="02040503050406030204" pitchFamily="18" charset="0"/>
                <a:ea typeface="Cambria" panose="02040503050406030204" pitchFamily="18" charset="0"/>
              </a:rPr>
              <a:t>rắc rối </a:t>
            </a:r>
            <a:endParaRPr lang="en-GB" sz="4800" dirty="0">
              <a:solidFill>
                <a:srgbClr val="00B050"/>
              </a:solidFill>
            </a:endParaRPr>
          </a:p>
        </p:txBody>
      </p:sp>
      <p:sp>
        <p:nvSpPr>
          <p:cNvPr id="3" name="Rectangle 2"/>
          <p:cNvSpPr/>
          <p:nvPr/>
        </p:nvSpPr>
        <p:spPr>
          <a:xfrm>
            <a:off x="1407749" y="1678772"/>
            <a:ext cx="3047629"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phiền toái </a:t>
            </a:r>
          </a:p>
        </p:txBody>
      </p:sp>
      <p:sp>
        <p:nvSpPr>
          <p:cNvPr id="5" name="Rectangle 4"/>
          <p:cNvSpPr/>
          <p:nvPr/>
        </p:nvSpPr>
        <p:spPr>
          <a:xfrm>
            <a:off x="8335291" y="1678772"/>
            <a:ext cx="2579552" cy="830997"/>
          </a:xfrm>
          <a:prstGeom prst="rect">
            <a:avLst/>
          </a:prstGeom>
        </p:spPr>
        <p:txBody>
          <a:bodyPr wrap="none">
            <a:spAutoFit/>
          </a:bodyPr>
          <a:lstStyle/>
          <a:p>
            <a:pPr lvl="0"/>
            <a:r>
              <a:rPr lang="vi-VN" sz="4800" dirty="0">
                <a:solidFill>
                  <a:srgbClr val="00B050"/>
                </a:solidFill>
                <a:latin typeface="Cambria" panose="02040503050406030204" pitchFamily="18" charset="0"/>
                <a:ea typeface="Cambria" panose="02040503050406030204" pitchFamily="18" charset="0"/>
              </a:rPr>
              <a:t>hoang dã</a:t>
            </a:r>
          </a:p>
        </p:txBody>
      </p:sp>
    </p:spTree>
    <p:extLst>
      <p:ext uri="{BB962C8B-B14F-4D97-AF65-F5344CB8AC3E}">
        <p14:creationId xmlns:p14="http://schemas.microsoft.com/office/powerpoint/2010/main" val="18262297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a:extLst>
              <a:ext uri="{FF2B5EF4-FFF2-40B4-BE49-F238E27FC236}">
                <a16:creationId xmlns:a16="http://schemas.microsoft.com/office/drawing/2014/main" id="{128D4F22-09F2-415E-9F4A-2F82E96BA7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1564" y="4504512"/>
            <a:ext cx="2281512" cy="2236461"/>
          </a:xfrm>
          <a:prstGeom prst="rect">
            <a:avLst/>
          </a:prstGeom>
        </p:spPr>
      </p:pic>
      <p:pic>
        <p:nvPicPr>
          <p:cNvPr id="21" name="图片 20">
            <a:extLst>
              <a:ext uri="{FF2B5EF4-FFF2-40B4-BE49-F238E27FC236}">
                <a16:creationId xmlns:a16="http://schemas.microsoft.com/office/drawing/2014/main" id="{9BD87984-E6D4-47AF-AFE0-A88986EDE7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1191" y="4251882"/>
            <a:ext cx="2841951" cy="2841951"/>
          </a:xfrm>
          <a:prstGeom prst="rect">
            <a:avLst/>
          </a:prstGeom>
        </p:spPr>
      </p:pic>
      <p:sp>
        <p:nvSpPr>
          <p:cNvPr id="4" name="TextBox 3"/>
          <p:cNvSpPr txBox="1"/>
          <p:nvPr/>
        </p:nvSpPr>
        <p:spPr>
          <a:xfrm>
            <a:off x="2931564" y="227938"/>
            <a:ext cx="6648619" cy="923330"/>
          </a:xfrm>
          <a:prstGeom prst="rect">
            <a:avLst/>
          </a:prstGeom>
          <a:noFill/>
        </p:spPr>
        <p:txBody>
          <a:bodyPr wrap="square" rtlCol="0">
            <a:spAutoFit/>
          </a:bodyPr>
          <a:lstStyle/>
          <a:p>
            <a:pPr algn="ctr"/>
            <a:r>
              <a:rPr lang="en-GB" sz="5400" dirty="0">
                <a:latin typeface="Cambria" panose="02040503050406030204" pitchFamily="18" charset="0"/>
                <a:ea typeface="Cambria" panose="02040503050406030204" pitchFamily="18" charset="0"/>
              </a:rPr>
              <a:t>LUYỆN ĐỌC CÂU DÀI</a:t>
            </a:r>
          </a:p>
        </p:txBody>
      </p:sp>
      <p:sp>
        <p:nvSpPr>
          <p:cNvPr id="3" name="Rectangle 2"/>
          <p:cNvSpPr/>
          <p:nvPr/>
        </p:nvSpPr>
        <p:spPr>
          <a:xfrm>
            <a:off x="828860" y="1799614"/>
            <a:ext cx="10854025" cy="1938992"/>
          </a:xfrm>
          <a:prstGeom prst="rect">
            <a:avLst/>
          </a:prstGeom>
        </p:spPr>
        <p:txBody>
          <a:bodyPr wrap="square">
            <a:spAutoFit/>
          </a:bodyPr>
          <a:lstStyle/>
          <a:p>
            <a:pPr lvl="0"/>
            <a:r>
              <a:rPr lang="vi-VN" sz="4000" dirty="0">
                <a:solidFill>
                  <a:srgbClr val="00B050"/>
                </a:solidFill>
                <a:latin typeface="Cambria" panose="02040503050406030204" pitchFamily="18" charset="0"/>
                <a:ea typeface="Cambria" panose="02040503050406030204" pitchFamily="18" charset="0"/>
              </a:rPr>
              <a:t>Hãy giúp ta nhé,</a:t>
            </a:r>
            <a:r>
              <a:rPr lang="en-GB" sz="4000" dirty="0">
                <a:solidFill>
                  <a:srgbClr val="00B050"/>
                </a:solidFill>
                <a:latin typeface="Cambria" panose="02040503050406030204" pitchFamily="18" charset="0"/>
                <a:ea typeface="Cambria" panose="02040503050406030204" pitchFamily="18" charset="0"/>
              </a:rPr>
              <a:t>/</a:t>
            </a:r>
            <a:r>
              <a:rPr lang="vi-VN" sz="4000" dirty="0">
                <a:solidFill>
                  <a:srgbClr val="00B050"/>
                </a:solidFill>
                <a:latin typeface="Cambria" panose="02040503050406030204" pitchFamily="18" charset="0"/>
                <a:ea typeface="Cambria" panose="02040503050406030204" pitchFamily="18" charset="0"/>
              </a:rPr>
              <a:t> bắt đầu từ những việc nhỏ thôi,</a:t>
            </a:r>
            <a:r>
              <a:rPr lang="en-GB" sz="4000" dirty="0">
                <a:solidFill>
                  <a:srgbClr val="00B050"/>
                </a:solidFill>
                <a:latin typeface="Cambria" panose="02040503050406030204" pitchFamily="18" charset="0"/>
                <a:ea typeface="Cambria" panose="02040503050406030204" pitchFamily="18" charset="0"/>
              </a:rPr>
              <a:t>/</a:t>
            </a:r>
            <a:r>
              <a:rPr lang="vi-VN" sz="4000" dirty="0">
                <a:solidFill>
                  <a:srgbClr val="00B050"/>
                </a:solidFill>
                <a:latin typeface="Cambria" panose="02040503050406030204" pitchFamily="18" charset="0"/>
                <a:ea typeface="Cambria" panose="02040503050406030204" pitchFamily="18" charset="0"/>
              </a:rPr>
              <a:t> như khóa một vòi nước không dùng đến</a:t>
            </a:r>
            <a:r>
              <a:rPr lang="en-GB" sz="4000" dirty="0">
                <a:solidFill>
                  <a:srgbClr val="00B050"/>
                </a:solidFill>
                <a:latin typeface="Cambria" panose="02040503050406030204" pitchFamily="18" charset="0"/>
                <a:ea typeface="Cambria" panose="02040503050406030204" pitchFamily="18" charset="0"/>
              </a:rPr>
              <a:t>/</a:t>
            </a:r>
            <a:r>
              <a:rPr lang="vi-VN" sz="4000" dirty="0">
                <a:solidFill>
                  <a:srgbClr val="00B050"/>
                </a:solidFill>
                <a:latin typeface="Cambria" panose="02040503050406030204" pitchFamily="18" charset="0"/>
                <a:ea typeface="Cambria" panose="02040503050406030204" pitchFamily="18" charset="0"/>
              </a:rPr>
              <a:t> hay tắt bớt một bóng đèn,...</a:t>
            </a:r>
            <a:r>
              <a:rPr lang="en-GB" sz="4000" dirty="0">
                <a:solidFill>
                  <a:srgbClr val="00B050"/>
                </a:solidFill>
                <a:latin typeface="Cambria" panose="02040503050406030204" pitchFamily="18" charset="0"/>
                <a:ea typeface="Cambria" panose="02040503050406030204" pitchFamily="18" charset="0"/>
              </a:rPr>
              <a:t>//</a:t>
            </a:r>
            <a:endParaRPr lang="vi-VN" sz="4000" dirty="0">
              <a:solidFill>
                <a:srgbClr val="00B05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717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theme/theme1.xml><?xml version="1.0" encoding="utf-8"?>
<a:theme xmlns:a="http://schemas.openxmlformats.org/drawingml/2006/main" name="Office 主题​​">
  <a:themeElements>
    <a:clrScheme name="自定义 314">
      <a:dk1>
        <a:srgbClr val="3F3F3F"/>
      </a:dk1>
      <a:lt1>
        <a:sysClr val="window" lastClr="FFFFFF"/>
      </a:lt1>
      <a:dk2>
        <a:srgbClr val="44546A"/>
      </a:dk2>
      <a:lt2>
        <a:srgbClr val="E7E6E6"/>
      </a:lt2>
      <a:accent1>
        <a:srgbClr val="488F37"/>
      </a:accent1>
      <a:accent2>
        <a:srgbClr val="488F37"/>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TotalTime>
  <Words>1956</Words>
  <Application>Microsoft Office PowerPoint</Application>
  <PresentationFormat>Widescreen</PresentationFormat>
  <Paragraphs>83</Paragraphs>
  <Slides>28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28</vt:i4>
      </vt:variant>
    </vt:vector>
  </HeadingPairs>
  <TitlesOfParts>
    <vt:vector size="40" baseType="lpstr">
      <vt:lpstr>SVN-Dancing Script</vt:lpstr>
      <vt:lpstr>UVF Funkydori</vt:lpstr>
      <vt:lpstr>Cambria</vt:lpstr>
      <vt:lpstr>UTM Avo</vt:lpstr>
      <vt:lpstr>字魂70号-灵悦黑体</vt:lpstr>
      <vt:lpstr>#9Slide07 HoneyCream</vt:lpstr>
      <vt:lpstr>#9Slide07 IcielBC Cubano Normal</vt:lpstr>
      <vt:lpstr>等线</vt:lpstr>
      <vt:lpstr>SVN-Poky's</vt:lpstr>
      <vt:lpstr>#9Slide07 IcielPony</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ong si</cp:lastModifiedBy>
  <cp:revision>27</cp:revision>
  <dcterms:created xsi:type="dcterms:W3CDTF">2023-01-16T12:18:37Z</dcterms:created>
  <dcterms:modified xsi:type="dcterms:W3CDTF">2025-04-27T13:26:26Z</dcterms:modified>
</cp:coreProperties>
</file>