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5" r:id="rId1"/>
  </p:sldMasterIdLst>
  <p:notesMasterIdLst>
    <p:notesMasterId r:id="rId32"/>
  </p:notesMasterIdLst>
  <p:sldIdLst>
    <p:sldId id="268" r:id="rId2"/>
    <p:sldId id="271" r:id="rId3"/>
    <p:sldId id="270" r:id="rId4"/>
    <p:sldId id="269" r:id="rId5"/>
    <p:sldId id="261" r:id="rId6"/>
    <p:sldId id="272" r:id="rId7"/>
    <p:sldId id="258" r:id="rId8"/>
    <p:sldId id="260" r:id="rId9"/>
    <p:sldId id="265" r:id="rId10"/>
    <p:sldId id="266" r:id="rId11"/>
    <p:sldId id="263" r:id="rId12"/>
    <p:sldId id="264" r:id="rId13"/>
    <p:sldId id="273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4" r:id="rId22"/>
    <p:sldId id="276" r:id="rId23"/>
    <p:sldId id="274" r:id="rId24"/>
    <p:sldId id="293" r:id="rId25"/>
    <p:sldId id="297" r:id="rId26"/>
    <p:sldId id="298" r:id="rId27"/>
    <p:sldId id="299" r:id="rId28"/>
    <p:sldId id="295" r:id="rId29"/>
    <p:sldId id="296" r:id="rId30"/>
    <p:sldId id="257" r:id="rId31"/>
  </p:sldIdLst>
  <p:sldSz cx="12192000" cy="6858000"/>
  <p:notesSz cx="6858000" cy="9144000"/>
  <p:embeddedFontLst>
    <p:embeddedFont>
      <p:font typeface="等线" panose="02010600030101010101" pitchFamily="2" charset="-122"/>
      <p:regular r:id="rId33"/>
      <p:bold r:id="rId34"/>
    </p:embeddedFont>
    <p:embeddedFont>
      <p:font typeface="等线 Light" panose="02010600030101010101" pitchFamily="2" charset="-122"/>
      <p:regular r:id="rId35"/>
    </p:embeddedFont>
    <p:embeddedFont>
      <p:font typeface="#9Slide05 SVNShintia Script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C82"/>
    <a:srgbClr val="3EC6B8"/>
    <a:srgbClr val="B1E7C7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69CF7-6614-4DE1-A9BD-C19F030E067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5819E-1AA2-40FE-87A0-5BDF318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92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4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trắc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819E-1AA2-40FE-87A0-5BDF318832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0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mạnh</a:t>
            </a:r>
            <a:r>
              <a:rPr lang="en-US" baseline="0" dirty="0"/>
              <a:t>,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ngang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819E-1AA2-40FE-87A0-5BDF318832A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56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4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trắc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819E-1AA2-40FE-87A0-5BDF318832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15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4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trắc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819E-1AA2-40FE-87A0-5BDF318832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60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4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trắc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819E-1AA2-40FE-87A0-5BDF318832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10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4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trắc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819E-1AA2-40FE-87A0-5BDF318832A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94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4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trắc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5819E-1AA2-40FE-87A0-5BDF318832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382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ngang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5819E-1AA2-40FE-87A0-5BDF318832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192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4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trắc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5819E-1AA2-40FE-87A0-5BDF318832A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08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88F5DF-7C09-4A47-B819-2CE63CA215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D89D9A3-1AD1-4050-B427-7BAA4CA886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1FE53E-324E-49CC-9E01-357621CBD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F15490-30F8-48EA-8B7F-FEB3E103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289A9B-0A57-4FA5-A92C-9A78EEDDD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67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17263C-F0DA-4AD2-BF07-08F544F7C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8D8D77-92D6-416B-B51F-027CE3F2E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83A9D4-FD2A-442D-9050-ABC74C9C2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549FFE-377B-4CFC-B859-B8FE9588F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E6FD52-F5CD-45E7-9306-ABD6D66DE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70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9FC9F2C-0590-4C8F-9BF9-0C7123217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C9DFC79-511C-4626-80AE-C08EF01B4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A9CD4-2D40-4FE5-860D-948716C3B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64924A-CA5A-4889-9454-1B3A4CBF3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BE2CC6-618B-418D-8C12-95ECE5FAF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81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7E70053A-DBF7-43E1-923A-C9E989A93925}"/>
              </a:ext>
            </a:extLst>
          </p:cNvPr>
          <p:cNvSpPr/>
          <p:nvPr userDrawn="1"/>
        </p:nvSpPr>
        <p:spPr>
          <a:xfrm>
            <a:off x="0" y="-312821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8B2A0B5-89D9-428F-9247-C42AE557C1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C39A813-933D-4EC4-B23A-5AEA116672BE}"/>
              </a:ext>
            </a:extLst>
          </p:cNvPr>
          <p:cNvSpPr/>
          <p:nvPr userDrawn="1"/>
        </p:nvSpPr>
        <p:spPr>
          <a:xfrm>
            <a:off x="1" y="647700"/>
            <a:ext cx="12191999" cy="556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091350" y="-91485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0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B7FD2B-0A01-4AAC-89ED-D1D14E801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E5626B-F3EA-4049-904E-4CC1544C6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EF3EFC-044B-4A61-8A0C-A39BC44BD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868E86-1462-4ADC-A017-07A60C7D2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377C3D-E820-4B4B-8C65-3483BF22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63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956962-332C-4122-9C7D-06D6754D7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26606-7FA6-4AF7-A0BE-D9D688329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FAE900-E79D-4B7B-935F-10A343A5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F669F-C259-432C-A80C-024400BEF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29AF14-6C94-4C26-8E52-592B6D7FA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4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2F007-D638-43AB-8C95-F3D1224DB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CBB44A-ADBB-4100-B70A-A89969F573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9070EE-5D2E-4825-8E12-39A1423DD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3076AD-3971-431F-9471-0DE276C5E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F1A877-5FB9-41BB-8F3A-BB763BF17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A4C8BA3-C38B-4BE9-AA7C-F33CAFD50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19A64E-CEAE-47DB-AD11-D420DD5E5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608761-553E-40FF-9F8A-A273E9D41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74F208A-AF54-41F7-AC36-50DC58D24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D22F866-ADFB-4E27-9BA0-DF39532ACB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CFF399-DFB1-4E88-A611-DC92C24FF2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FFA8D66-E200-49C9-B9B3-675A153EB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C03F245-62A0-43AC-883A-4D9821D3F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776BB72-2911-4B30-9AF7-42ADC2C4B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51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418E13-5F75-4B20-9C30-9BBD88EE3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0C2835E-25AF-4CA0-8249-97268804C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792E352-8161-44C8-B1FE-60BB90840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BBE7FA2-687C-473F-B3FF-7CAF132C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2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581962D-D784-49C6-9AE7-54866023B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8053F52-1171-4987-8630-9362BC84D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9A2C0C4-AA35-45A8-9CE0-2058A4C78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20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45AEC-2003-474C-BBE7-30D4CBBC9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0AAD3A-8E44-4080-9A1B-AF3B18E81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AD5E955-50E9-44AC-9FD9-2EAAE5A92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AC74E2-B34F-4491-81A2-9C007D80E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F1F8590-87C2-4863-9B22-64F73748A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819AF76-4E95-4055-812F-E5FDDBB6A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84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B6C165-B608-4F9E-BDFE-EA1358533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FA3DD5-94C4-4DEF-A963-E636523482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16CF638-0BA2-4875-BF92-08BA6121CF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237E08-8AE4-497B-8DFC-010E4526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B063BD-B7BF-4267-AE96-C1CF4524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5C216F-ADC8-4B7C-AE6D-56299F754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25B8761-D927-4C37-84CB-B5365D504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8A07DD-02DD-42CF-B60E-2A25F00E9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43E3EA-744C-4FE6-B3B7-864219798D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20F6-D1E5-4E30-9591-3ACC93FE490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05F22E-E61E-42B5-B625-898B9A0729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EFBFFC-2891-4BED-A5DC-BFFA0B9D2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8D62B-8079-4D3E-9DBC-E2B2A3469E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07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69240"/>
            <a:ext cx="11582400" cy="6319520"/>
          </a:xfrm>
          <a:prstGeom prst="rect">
            <a:avLst/>
          </a:prstGeom>
          <a:solidFill>
            <a:schemeClr val="bg1"/>
          </a:solidFill>
          <a:ln>
            <a:solidFill>
              <a:srgbClr val="B1E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D8E40F90-6121-0042-86B8-C3D6C96549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30410" y="1751425"/>
            <a:ext cx="6161590" cy="5106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1354" y="269240"/>
            <a:ext cx="7338646" cy="633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1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69240"/>
            <a:ext cx="11582400" cy="6319520"/>
          </a:xfrm>
          <a:prstGeom prst="rect">
            <a:avLst/>
          </a:prstGeom>
          <a:solidFill>
            <a:schemeClr val="bg1"/>
          </a:solidFill>
          <a:ln>
            <a:solidFill>
              <a:srgbClr val="B1E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35413" y="1852954"/>
            <a:ext cx="5973843" cy="282630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cỏ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endParaRPr lang="en-US" sz="40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Tuổi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chọi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gà</a:t>
            </a:r>
            <a:endParaRPr lang="en-US" sz="40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endParaRPr lang="en-US" sz="40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reo ca.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314456" y="269240"/>
            <a:ext cx="4557118" cy="736899"/>
            <a:chOff x="3660135" y="2010173"/>
            <a:chExt cx="4557118" cy="736899"/>
          </a:xfrm>
        </p:grpSpPr>
        <p:grpSp>
          <p:nvGrpSpPr>
            <p:cNvPr id="9" name="组合 23">
              <a:extLst>
                <a:ext uri="{FF2B5EF4-FFF2-40B4-BE49-F238E27FC236}">
                  <a16:creationId xmlns:a16="http://schemas.microsoft.com/office/drawing/2014/main" id="{948C7AB4-89FD-468F-B23E-F2110DD58A9E}"/>
                </a:ext>
              </a:extLst>
            </p:cNvPr>
            <p:cNvGrpSpPr/>
            <p:nvPr/>
          </p:nvGrpSpPr>
          <p:grpSpPr>
            <a:xfrm>
              <a:off x="3660135" y="2010173"/>
              <a:ext cx="4557118" cy="736899"/>
              <a:chOff x="3168506" y="-47228"/>
              <a:chExt cx="4557118" cy="736899"/>
            </a:xfrm>
          </p:grpSpPr>
          <p:pic>
            <p:nvPicPr>
              <p:cNvPr id="11" name="图片 24">
                <a:extLst>
                  <a:ext uri="{FF2B5EF4-FFF2-40B4-BE49-F238E27FC236}">
                    <a16:creationId xmlns:a16="http://schemas.microsoft.com/office/drawing/2014/main" id="{7CFAC86B-8C48-40BF-B7F3-973A89015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8506" y="-47228"/>
                <a:ext cx="1308105" cy="736899"/>
              </a:xfrm>
              <a:prstGeom prst="rect">
                <a:avLst/>
              </a:prstGeom>
            </p:spPr>
          </p:pic>
          <p:pic>
            <p:nvPicPr>
              <p:cNvPr id="12" name="图片 26">
                <a:extLst>
                  <a:ext uri="{FF2B5EF4-FFF2-40B4-BE49-F238E27FC236}">
                    <a16:creationId xmlns:a16="http://schemas.microsoft.com/office/drawing/2014/main" id="{5318A63F-5535-4C61-A2AB-3E359F1B3B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05" t="39985" b="43942"/>
              <a:stretch/>
            </p:blipFill>
            <p:spPr>
              <a:xfrm>
                <a:off x="4351442" y="-47228"/>
                <a:ext cx="3374182" cy="736899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5273040" y="2214880"/>
              <a:ext cx="223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  <a:latin typeface="SVN-Avo" panose="02040603050506020204" pitchFamily="18" charset="0"/>
                  <a:cs typeface="Calibri" panose="020F0502020204030204" pitchFamily="34" charset="0"/>
                </a:rPr>
                <a:t>TIẾNG NƯỚC MÌNH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44" y="842913"/>
            <a:ext cx="3948969" cy="40234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6879" y="4626718"/>
            <a:ext cx="227400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3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13360" y="195580"/>
              <a:ext cx="11765280" cy="64668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77498" y="2164143"/>
            <a:ext cx="4500880" cy="228147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bố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sắc</a:t>
            </a:r>
            <a:endParaRPr lang="en-US" sz="3200" dirty="0">
              <a:solidFill>
                <a:srgbClr val="7030A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bố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ơi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Cao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mây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núi</a:t>
            </a:r>
            <a:endParaRPr lang="en-US" sz="3200" dirty="0">
              <a:solidFill>
                <a:srgbClr val="7030A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Bát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ngát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trùng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khơi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74624" y="4557649"/>
            <a:ext cx="457771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nặng</a:t>
            </a:r>
            <a:endParaRPr lang="en-US" sz="32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Bập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bẹ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thuở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đời</a:t>
            </a:r>
            <a:endParaRPr lang="en-US" sz="32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ngào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dòng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sữa</a:t>
            </a:r>
            <a:endParaRPr lang="en-US" sz="32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Nuôi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49320" y="195580"/>
            <a:ext cx="4675791" cy="228147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võng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ngã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Kẽo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kẹt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suốt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hè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cháu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êm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đềm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ve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41385" y="2441812"/>
            <a:ext cx="42443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huyền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sân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đình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bến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diều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tuổi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Nâng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mơ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ước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49321" y="4445619"/>
            <a:ext cx="4421320" cy="228147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cỏ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endParaRPr lang="en-US" sz="3200" dirty="0">
              <a:solidFill>
                <a:srgbClr val="00B05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Tuổi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chọi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gà</a:t>
            </a:r>
            <a:endParaRPr lang="en-US" sz="3200" dirty="0">
              <a:solidFill>
                <a:srgbClr val="00B05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endParaRPr lang="en-US" sz="3200" dirty="0">
              <a:solidFill>
                <a:srgbClr val="00B05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reo ca.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769" y="6199417"/>
            <a:ext cx="1972135" cy="8406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2" y="531306"/>
            <a:ext cx="720609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4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id="{572CB537-680F-4637-A2AE-C853A227C1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04" y="305074"/>
            <a:ext cx="1866900" cy="1866900"/>
          </a:xfrm>
          <a:prstGeom prst="rect">
            <a:avLst/>
          </a:prstGeom>
        </p:spPr>
      </p:pic>
      <p:pic>
        <p:nvPicPr>
          <p:cNvPr id="34" name="图片 37">
            <a:extLst>
              <a:ext uri="{FF2B5EF4-FFF2-40B4-BE49-F238E27FC236}">
                <a16:creationId xmlns:a16="http://schemas.microsoft.com/office/drawing/2014/main" id="{1B889226-C22D-4201-A953-79B1735170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0" b="22190"/>
          <a:stretch/>
        </p:blipFill>
        <p:spPr>
          <a:xfrm>
            <a:off x="7007350" y="493489"/>
            <a:ext cx="2862230" cy="1655233"/>
          </a:xfrm>
          <a:prstGeom prst="rect">
            <a:avLst/>
          </a:prstGeom>
        </p:spPr>
      </p:pic>
      <p:pic>
        <p:nvPicPr>
          <p:cNvPr id="35" name="图片 38">
            <a:extLst>
              <a:ext uri="{FF2B5EF4-FFF2-40B4-BE49-F238E27FC236}">
                <a16:creationId xmlns:a16="http://schemas.microsoft.com/office/drawing/2014/main" id="{2674F3DF-065E-448B-8973-CA70B3DF87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458"/>
          <a:stretch/>
        </p:blipFill>
        <p:spPr>
          <a:xfrm>
            <a:off x="9492250" y="227537"/>
            <a:ext cx="2290304" cy="193626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25414" y="1869518"/>
            <a:ext cx="3210129" cy="2228928"/>
            <a:chOff x="-1695311" y="2470394"/>
            <a:chExt cx="3210129" cy="2228928"/>
          </a:xfrm>
        </p:grpSpPr>
        <p:pic>
          <p:nvPicPr>
            <p:cNvPr id="36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67"/>
            <a:stretch/>
          </p:blipFill>
          <p:spPr>
            <a:xfrm rot="10800000">
              <a:off x="-1695311" y="2470394"/>
              <a:ext cx="3210129" cy="2228928"/>
            </a:xfrm>
            <a:prstGeom prst="rect">
              <a:avLst/>
            </a:prstGeom>
          </p:spPr>
        </p:pic>
        <p:sp>
          <p:nvSpPr>
            <p:cNvPr id="37" name="矩形 11">
              <a:extLst>
                <a:ext uri="{FF2B5EF4-FFF2-40B4-BE49-F238E27FC236}">
                  <a16:creationId xmlns:a16="http://schemas.microsoft.com/office/drawing/2014/main" id="{CBBA4045-F818-486A-8637-9878DE6616B2}"/>
                </a:ext>
              </a:extLst>
            </p:cNvPr>
            <p:cNvSpPr/>
            <p:nvPr/>
          </p:nvSpPr>
          <p:spPr>
            <a:xfrm>
              <a:off x="-1524668" y="3041261"/>
              <a:ext cx="2467534" cy="1151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zh-CN" sz="4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bát</a:t>
              </a:r>
              <a:r>
                <a:rPr lang="en-US" altLang="zh-CN" sz="4000" b="1" dirty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ngát</a:t>
              </a:r>
              <a:endParaRPr lang="zh-CN" altLang="en-US" sz="4000" b="1" dirty="0">
                <a:solidFill>
                  <a:srgbClr val="FFC000"/>
                </a:solidFill>
                <a:latin typeface="Calibri" panose="020F0502020204030204" pitchFamily="34" charset="0"/>
                <a:ea typeface="字魂130号-快乐俏黑体" panose="00000500000000000000" pitchFamily="2" charset="-122"/>
                <a:cs typeface="Calibri" panose="020F0502020204030204" pitchFamily="34" charset="0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23240" y="4009166"/>
            <a:ext cx="3210129" cy="2228928"/>
            <a:chOff x="-1695311" y="2470394"/>
            <a:chExt cx="3210129" cy="2228928"/>
          </a:xfrm>
        </p:grpSpPr>
        <p:pic>
          <p:nvPicPr>
            <p:cNvPr id="40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67"/>
            <a:stretch/>
          </p:blipFill>
          <p:spPr>
            <a:xfrm rot="10800000">
              <a:off x="-1695311" y="2470394"/>
              <a:ext cx="3210129" cy="2228928"/>
            </a:xfrm>
            <a:prstGeom prst="rect">
              <a:avLst/>
            </a:prstGeom>
          </p:spPr>
        </p:pic>
        <p:sp>
          <p:nvSpPr>
            <p:cNvPr id="41" name="矩形 11">
              <a:extLst>
                <a:ext uri="{FF2B5EF4-FFF2-40B4-BE49-F238E27FC236}">
                  <a16:creationId xmlns:a16="http://schemas.microsoft.com/office/drawing/2014/main" id="{CBBA4045-F818-486A-8637-9878DE6616B2}"/>
                </a:ext>
              </a:extLst>
            </p:cNvPr>
            <p:cNvSpPr/>
            <p:nvPr/>
          </p:nvSpPr>
          <p:spPr>
            <a:xfrm>
              <a:off x="-1524668" y="3041261"/>
              <a:ext cx="2467534" cy="1151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zh-CN" sz="4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trùng</a:t>
              </a:r>
              <a:r>
                <a:rPr lang="en-US" altLang="zh-CN" sz="4000" b="1" dirty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khơi</a:t>
              </a:r>
              <a:endParaRPr lang="zh-CN" altLang="en-US" sz="4000" b="1" dirty="0">
                <a:solidFill>
                  <a:srgbClr val="FFC000"/>
                </a:solidFill>
                <a:latin typeface="Calibri" panose="020F0502020204030204" pitchFamily="34" charset="0"/>
                <a:ea typeface="字魂130号-快乐俏黑体" panose="00000500000000000000" pitchFamily="2" charset="-122"/>
                <a:cs typeface="Calibri" panose="020F0502020204030204" pitchFamily="34" charset="0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596440" y="4048508"/>
            <a:ext cx="3210129" cy="2228928"/>
            <a:chOff x="-1695311" y="2470394"/>
            <a:chExt cx="3210129" cy="2228928"/>
          </a:xfrm>
        </p:grpSpPr>
        <p:pic>
          <p:nvPicPr>
            <p:cNvPr id="43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67"/>
            <a:stretch/>
          </p:blipFill>
          <p:spPr>
            <a:xfrm rot="10800000">
              <a:off x="-1695311" y="2470394"/>
              <a:ext cx="3210129" cy="2228928"/>
            </a:xfrm>
            <a:prstGeom prst="rect">
              <a:avLst/>
            </a:prstGeom>
          </p:spPr>
        </p:pic>
        <p:sp>
          <p:nvSpPr>
            <p:cNvPr id="44" name="矩形 11">
              <a:extLst>
                <a:ext uri="{FF2B5EF4-FFF2-40B4-BE49-F238E27FC236}">
                  <a16:creationId xmlns:a16="http://schemas.microsoft.com/office/drawing/2014/main" id="{CBBA4045-F818-486A-8637-9878DE6616B2}"/>
                </a:ext>
              </a:extLst>
            </p:cNvPr>
            <p:cNvSpPr/>
            <p:nvPr/>
          </p:nvSpPr>
          <p:spPr>
            <a:xfrm>
              <a:off x="-1524668" y="3041261"/>
              <a:ext cx="2467534" cy="1151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zh-CN" sz="4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thuở</a:t>
              </a:r>
              <a:r>
                <a:rPr lang="en-US" altLang="zh-CN" sz="4000" b="1" dirty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đầu</a:t>
              </a:r>
              <a:endParaRPr lang="zh-CN" altLang="en-US" sz="4000" b="1" dirty="0">
                <a:solidFill>
                  <a:srgbClr val="FFC000"/>
                </a:solidFill>
                <a:latin typeface="Calibri" panose="020F0502020204030204" pitchFamily="34" charset="0"/>
                <a:ea typeface="字魂130号-快乐俏黑体" panose="00000500000000000000" pitchFamily="2" charset="-122"/>
                <a:cs typeface="Calibri" panose="020F0502020204030204" pitchFamily="34" charset="0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683430" y="1891104"/>
            <a:ext cx="3210129" cy="2228928"/>
            <a:chOff x="-1695311" y="2470394"/>
            <a:chExt cx="3210129" cy="2228928"/>
          </a:xfrm>
        </p:grpSpPr>
        <p:pic>
          <p:nvPicPr>
            <p:cNvPr id="46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67"/>
            <a:stretch/>
          </p:blipFill>
          <p:spPr>
            <a:xfrm rot="10800000">
              <a:off x="-1695311" y="2470394"/>
              <a:ext cx="3210129" cy="2228928"/>
            </a:xfrm>
            <a:prstGeom prst="rect">
              <a:avLst/>
            </a:prstGeom>
          </p:spPr>
        </p:pic>
        <p:sp>
          <p:nvSpPr>
            <p:cNvPr id="47" name="矩形 11">
              <a:extLst>
                <a:ext uri="{FF2B5EF4-FFF2-40B4-BE49-F238E27FC236}">
                  <a16:creationId xmlns:a16="http://schemas.microsoft.com/office/drawing/2014/main" id="{CBBA4045-F818-486A-8637-9878DE6616B2}"/>
                </a:ext>
              </a:extLst>
            </p:cNvPr>
            <p:cNvSpPr/>
            <p:nvPr/>
          </p:nvSpPr>
          <p:spPr>
            <a:xfrm>
              <a:off x="-1524668" y="3041261"/>
              <a:ext cx="2467534" cy="1151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zh-CN" sz="4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bập</a:t>
              </a:r>
              <a:r>
                <a:rPr lang="en-US" altLang="zh-CN" sz="4000" b="1" dirty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bẹ</a:t>
              </a:r>
              <a:endParaRPr lang="zh-CN" altLang="en-US" sz="4000" b="1" dirty="0">
                <a:solidFill>
                  <a:srgbClr val="FFC000"/>
                </a:solidFill>
                <a:latin typeface="Calibri" panose="020F0502020204030204" pitchFamily="34" charset="0"/>
                <a:ea typeface="字魂130号-快乐俏黑体" panose="00000500000000000000" pitchFamily="2" charset="-122"/>
                <a:cs typeface="Calibri" panose="020F0502020204030204" pitchFamily="34" charset="0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383434" y="4009166"/>
            <a:ext cx="3210129" cy="2228928"/>
            <a:chOff x="-1695311" y="2470394"/>
            <a:chExt cx="3210129" cy="2228928"/>
          </a:xfrm>
        </p:grpSpPr>
        <p:pic>
          <p:nvPicPr>
            <p:cNvPr id="49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67"/>
            <a:stretch/>
          </p:blipFill>
          <p:spPr>
            <a:xfrm rot="10800000">
              <a:off x="-1695311" y="2470394"/>
              <a:ext cx="3210129" cy="2228928"/>
            </a:xfrm>
            <a:prstGeom prst="rect">
              <a:avLst/>
            </a:prstGeom>
          </p:spPr>
        </p:pic>
        <p:sp>
          <p:nvSpPr>
            <p:cNvPr id="50" name="矩形 11">
              <a:extLst>
                <a:ext uri="{FF2B5EF4-FFF2-40B4-BE49-F238E27FC236}">
                  <a16:creationId xmlns:a16="http://schemas.microsoft.com/office/drawing/2014/main" id="{CBBA4045-F818-486A-8637-9878DE6616B2}"/>
                </a:ext>
              </a:extLst>
            </p:cNvPr>
            <p:cNvSpPr/>
            <p:nvPr/>
          </p:nvSpPr>
          <p:spPr>
            <a:xfrm>
              <a:off x="-1524668" y="3041261"/>
              <a:ext cx="2467534" cy="1151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zh-CN" sz="4000" b="1" dirty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reo ca</a:t>
              </a:r>
              <a:endParaRPr lang="zh-CN" altLang="en-US" sz="4000" b="1" dirty="0">
                <a:solidFill>
                  <a:srgbClr val="FFC000"/>
                </a:solidFill>
                <a:latin typeface="Calibri" panose="020F0502020204030204" pitchFamily="34" charset="0"/>
                <a:ea typeface="字魂130号-快乐俏黑体" panose="00000500000000000000" pitchFamily="2" charset="-122"/>
                <a:cs typeface="Calibri" panose="020F0502020204030204" pitchFamily="34" charset="0"/>
                <a:sym typeface="思源黑体" panose="020B0500000000000000" pitchFamily="34" charset="-122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8434366" y="1891105"/>
            <a:ext cx="3210129" cy="2228928"/>
            <a:chOff x="-1695311" y="2470394"/>
            <a:chExt cx="3210129" cy="2228928"/>
          </a:xfrm>
        </p:grpSpPr>
        <p:pic>
          <p:nvPicPr>
            <p:cNvPr id="52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67"/>
            <a:stretch/>
          </p:blipFill>
          <p:spPr>
            <a:xfrm rot="10800000">
              <a:off x="-1695311" y="2470394"/>
              <a:ext cx="3210129" cy="2228928"/>
            </a:xfrm>
            <a:prstGeom prst="rect">
              <a:avLst/>
            </a:prstGeom>
          </p:spPr>
        </p:pic>
        <p:sp>
          <p:nvSpPr>
            <p:cNvPr id="53" name="矩形 11">
              <a:extLst>
                <a:ext uri="{FF2B5EF4-FFF2-40B4-BE49-F238E27FC236}">
                  <a16:creationId xmlns:a16="http://schemas.microsoft.com/office/drawing/2014/main" id="{CBBA4045-F818-486A-8637-9878DE6616B2}"/>
                </a:ext>
              </a:extLst>
            </p:cNvPr>
            <p:cNvSpPr/>
            <p:nvPr/>
          </p:nvSpPr>
          <p:spPr>
            <a:xfrm>
              <a:off x="-1524668" y="3041261"/>
              <a:ext cx="2467534" cy="1151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zh-CN" sz="4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kẽo</a:t>
              </a:r>
              <a:r>
                <a:rPr lang="en-US" altLang="zh-CN" sz="4000" b="1" dirty="0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 </a:t>
              </a:r>
              <a:r>
                <a:rPr lang="en-US" altLang="zh-CN" sz="4000" b="1" dirty="0" err="1">
                  <a:solidFill>
                    <a:srgbClr val="FFC000"/>
                  </a:solidFill>
                  <a:latin typeface="Calibri" panose="020F0502020204030204" pitchFamily="34" charset="0"/>
                  <a:ea typeface="字魂130号-快乐俏黑体" panose="00000500000000000000" pitchFamily="2" charset="-122"/>
                  <a:cs typeface="Calibri" panose="020F0502020204030204" pitchFamily="34" charset="0"/>
                  <a:sym typeface="思源黑体" panose="020B0500000000000000" pitchFamily="34" charset="-122"/>
                </a:rPr>
                <a:t>kẹt</a:t>
              </a:r>
              <a:endParaRPr lang="zh-CN" altLang="en-US" sz="4000" b="1" dirty="0">
                <a:solidFill>
                  <a:srgbClr val="FFC000"/>
                </a:solidFill>
                <a:latin typeface="Calibri" panose="020F0502020204030204" pitchFamily="34" charset="0"/>
                <a:ea typeface="字魂130号-快乐俏黑体" panose="00000500000000000000" pitchFamily="2" charset="-122"/>
                <a:cs typeface="Calibri" panose="020F0502020204030204" pitchFamily="34" charset="0"/>
                <a:sym typeface="思源黑体" panose="020B0500000000000000" pitchFamily="34" charset="-122"/>
              </a:endParaRP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0974" y="300738"/>
            <a:ext cx="720609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0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图片 1">
            <a:extLst>
              <a:ext uri="{FF2B5EF4-FFF2-40B4-BE49-F238E27FC236}">
                <a16:creationId xmlns:a16="http://schemas.microsoft.com/office/drawing/2014/main" id="{D8E40F90-6121-0042-86B8-C3D6C96549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30410" y="1751425"/>
            <a:ext cx="6161590" cy="5106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5254" y="530101"/>
            <a:ext cx="8065707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4207" y="2645982"/>
            <a:ext cx="9751506" cy="615553"/>
            <a:chOff x="2137874" y="2869265"/>
            <a:chExt cx="9258776" cy="615553"/>
          </a:xfrm>
        </p:grpSpPr>
        <p:sp>
          <p:nvSpPr>
            <p:cNvPr id="25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900896" y="2869265"/>
              <a:ext cx="8495754" cy="615553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  Dấu</a:t>
              </a:r>
              <a:r>
                <a:rPr kumimoji="0" lang="nl-NL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sắc, huyền, nặng, ngã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37874" y="2912671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A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79569" y="3656744"/>
            <a:ext cx="9776144" cy="735586"/>
            <a:chOff x="2067736" y="3661827"/>
            <a:chExt cx="9025601" cy="735586"/>
          </a:xfrm>
          <a:solidFill>
            <a:srgbClr val="7030A0"/>
          </a:solidFill>
        </p:grpSpPr>
        <p:sp>
          <p:nvSpPr>
            <p:cNvPr id="28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32414" y="3661827"/>
              <a:ext cx="8260923" cy="73558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Dấu</a:t>
              </a:r>
              <a:r>
                <a:rPr kumimoji="0" lang="en-US" altLang="zh-CN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sắc</a:t>
              </a:r>
              <a:r>
                <a:rPr lang="en-US" altLang="zh-CN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lang="en-US" altLang="zh-CN" sz="4000" kern="0" dirty="0" err="1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huyền</a:t>
              </a:r>
              <a:r>
                <a:rPr lang="en-US" altLang="zh-CN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lang="en-US" altLang="zh-CN" sz="4000" kern="0" dirty="0" err="1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nặng</a:t>
              </a:r>
              <a:r>
                <a:rPr lang="en-US" altLang="zh-CN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lang="en-US" altLang="zh-CN" sz="4000" kern="0" dirty="0" err="1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ngã</a:t>
              </a:r>
              <a:r>
                <a:rPr lang="en-US" altLang="zh-CN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lang="en-US" altLang="zh-CN" sz="4000" kern="0" dirty="0" err="1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hỏi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067736" y="3749204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B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03986" y="4771767"/>
            <a:ext cx="9751728" cy="735586"/>
            <a:chOff x="2139908" y="4813967"/>
            <a:chExt cx="9258987" cy="735586"/>
          </a:xfrm>
          <a:solidFill>
            <a:srgbClr val="EE0038">
              <a:lumMod val="60000"/>
              <a:lumOff val="40000"/>
            </a:srgbClr>
          </a:solidFill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139908" y="4909826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C</a:t>
              </a:r>
            </a:p>
          </p:txBody>
        </p:sp>
        <p:sp>
          <p:nvSpPr>
            <p:cNvPr id="32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813967"/>
              <a:ext cx="8495755" cy="73558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 </a:t>
              </a:r>
              <a:r>
                <a:rPr kumimoji="0" lang="en-US" altLang="zh-CN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Dấu</a:t>
              </a:r>
              <a:r>
                <a:rPr kumimoji="0" lang="en-US" altLang="zh-CN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sắc</a:t>
              </a:r>
              <a:r>
                <a:rPr kumimoji="0" lang="en-US" altLang="zh-CN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kumimoji="0" lang="en-US" altLang="zh-CN" sz="4000" b="0" i="0" u="none" strike="noStrike" kern="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huyền</a:t>
              </a:r>
              <a:r>
                <a:rPr kumimoji="0" lang="en-US" altLang="zh-CN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kumimoji="0" lang="en-US" altLang="zh-CN" sz="4000" b="0" i="0" u="none" strike="noStrike" kern="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nặng</a:t>
              </a:r>
              <a:r>
                <a:rPr lang="en-US" altLang="zh-CN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lang="en-US" altLang="zh-CN" sz="4000" kern="0" dirty="0" err="1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ngã</a:t>
              </a:r>
              <a:r>
                <a:rPr lang="en-US" altLang="zh-CN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lang="en-US" altLang="zh-CN" sz="4000" kern="0" dirty="0" err="1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hỏi</a:t>
              </a:r>
              <a:r>
                <a:rPr lang="en-US" altLang="zh-CN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lang="en-US" altLang="zh-CN" sz="4000" kern="0" dirty="0" err="1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ngang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3" name="图片 15"/>
          <p:cNvPicPr>
            <a:picLocks noChangeAspect="1"/>
          </p:cNvPicPr>
          <p:nvPr/>
        </p:nvPicPr>
        <p:blipFill rotWithShape="1">
          <a:blip r:embed="rId6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4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774115" y="1425203"/>
            <a:ext cx="9394090" cy="874716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Bài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thơ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nhắc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đến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những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dấu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thanh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nào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思源黑体 CN" panose="020B0500000000000000" pitchFamily="34" charset="-122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4166" y="329267"/>
            <a:ext cx="2920237" cy="749873"/>
          </a:xfrm>
          <a:prstGeom prst="rect">
            <a:avLst/>
          </a:prstGeom>
        </p:spPr>
      </p:pic>
      <p:pic>
        <p:nvPicPr>
          <p:cNvPr id="37" name="图片 18">
            <a:extLst>
              <a:ext uri="{FF2B5EF4-FFF2-40B4-BE49-F238E27FC236}">
                <a16:creationId xmlns:a16="http://schemas.microsoft.com/office/drawing/2014/main" id="{23BD6897-7CC2-4343-BDA0-04E0ED5E2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013" y="3241296"/>
            <a:ext cx="4273159" cy="427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3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006138" y="5561770"/>
            <a:ext cx="9676205" cy="615553"/>
            <a:chOff x="2145394" y="2751165"/>
            <a:chExt cx="9187280" cy="615553"/>
          </a:xfrm>
          <a:solidFill>
            <a:srgbClr val="FF5C82"/>
          </a:solidFill>
        </p:grpSpPr>
        <p:sp>
          <p:nvSpPr>
            <p:cNvPr id="25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836920" y="2751165"/>
              <a:ext cx="8495754" cy="615553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  Tiếng</a:t>
              </a:r>
              <a:r>
                <a:rPr kumimoji="0" lang="nl-NL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bát ngát</a:t>
              </a:r>
              <a:r>
                <a:rPr kumimoji="0" lang="nl-NL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so sánh với trùng khơi.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45394" y="2822853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C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014279" y="4090123"/>
            <a:ext cx="9700402" cy="1231106"/>
            <a:chOff x="2137663" y="3348696"/>
            <a:chExt cx="8955674" cy="1231106"/>
          </a:xfrm>
          <a:solidFill>
            <a:srgbClr val="7030A0"/>
          </a:solidFill>
        </p:grpSpPr>
        <p:sp>
          <p:nvSpPr>
            <p:cNvPr id="28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32414" y="3348696"/>
              <a:ext cx="8260923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en-US" altLang="zh-C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Tiếng </a:t>
              </a:r>
              <a:r>
                <a:rPr lang="nl-NL" sz="40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núi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so sánh cao như mây, bát ngát như trùng khơi.  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3" y="3733406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B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014279" y="2685858"/>
            <a:ext cx="9668064" cy="1231106"/>
            <a:chOff x="2219344" y="4584881"/>
            <a:chExt cx="9179551" cy="1231106"/>
          </a:xfrm>
          <a:solidFill>
            <a:srgbClr val="3EC6B8"/>
          </a:solidFill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219344" y="4928501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A</a:t>
              </a:r>
            </a:p>
          </p:txBody>
        </p:sp>
        <p:sp>
          <p:nvSpPr>
            <p:cNvPr id="32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584881"/>
              <a:ext cx="8495755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4572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 </a:t>
              </a:r>
              <a:r>
                <a:rPr kumimoji="0" lang="en-US" altLang="zh-CN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Tiếng</a:t>
              </a:r>
              <a:r>
                <a:rPr kumimoji="0" lang="en-US" altLang="zh-CN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bố</a:t>
              </a:r>
              <a:r>
                <a:rPr kumimoji="0" lang="en-US" altLang="zh-CN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so </a:t>
              </a:r>
              <a:r>
                <a:rPr kumimoji="0" lang="en-US" altLang="zh-CN" sz="4000" b="0" i="0" u="none" strike="noStrike" kern="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sánh</a:t>
              </a:r>
              <a:r>
                <a:rPr kumimoji="0" lang="en-US" altLang="zh-CN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cao</a:t>
              </a:r>
              <a:r>
                <a:rPr kumimoji="0" lang="en-US" altLang="zh-CN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như</a:t>
              </a:r>
              <a:r>
                <a:rPr kumimoji="0" lang="en-US" altLang="zh-CN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mây</a:t>
              </a:r>
              <a:r>
                <a:rPr kumimoji="0" lang="en-US" altLang="zh-CN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đỉnh</a:t>
              </a:r>
              <a:r>
                <a:rPr kumimoji="0" lang="en-US" altLang="zh-CN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núi</a:t>
              </a:r>
              <a:r>
                <a:rPr kumimoji="0" lang="en-US" altLang="zh-CN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, </a:t>
              </a:r>
              <a:r>
                <a:rPr kumimoji="0" lang="en-US" altLang="zh-CN" sz="4000" b="0" i="0" u="none" strike="noStrike" kern="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bát</a:t>
              </a:r>
              <a:r>
                <a:rPr kumimoji="0" lang="en-US" altLang="zh-CN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ngát</a:t>
              </a:r>
              <a:r>
                <a:rPr kumimoji="0" lang="en-US" altLang="zh-CN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như</a:t>
              </a:r>
              <a:r>
                <a:rPr kumimoji="0" lang="en-US" altLang="zh-CN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trùng</a:t>
              </a:r>
              <a:r>
                <a:rPr kumimoji="0" lang="en-US" altLang="zh-CN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khơi</a:t>
              </a:r>
              <a:r>
                <a:rPr kumimoji="0" lang="en-US" altLang="zh-CN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.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3" name="图片 15"/>
          <p:cNvPicPr>
            <a:picLocks noChangeAspect="1"/>
          </p:cNvPicPr>
          <p:nvPr/>
        </p:nvPicPr>
        <p:blipFill rotWithShape="1">
          <a:blip r:embed="rId6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4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714513" y="946461"/>
            <a:ext cx="11172687" cy="1468455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Ở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khổ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1,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dấu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sắc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được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nhắc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đến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qua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nào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Nêu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hình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ảnh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so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sánh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được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gợi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ra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từ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đó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思源黑体 CN" panose="020B0500000000000000" pitchFamily="34" charset="-122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462" y="112552"/>
            <a:ext cx="2662643" cy="68372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3BD6897-7CC2-4343-BDA0-04E0ED5E2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958" y="3827784"/>
            <a:ext cx="3450840" cy="34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0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670996" y="5125888"/>
            <a:ext cx="10224346" cy="1231106"/>
            <a:chOff x="2145394" y="2585128"/>
            <a:chExt cx="9707724" cy="1231106"/>
          </a:xfrm>
          <a:solidFill>
            <a:srgbClr val="FF5C82"/>
          </a:solidFill>
        </p:grpSpPr>
        <p:sp>
          <p:nvSpPr>
            <p:cNvPr id="25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836920" y="2585128"/>
              <a:ext cx="9016198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  Tiếng</a:t>
              </a:r>
              <a:r>
                <a:rPr kumimoji="0" lang="nl-NL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ngọt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kumimoji="0" lang="nl-NL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So sánh: ngọt ngào như dòng sữa.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45394" y="2822853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C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638658" y="2608853"/>
            <a:ext cx="10248542" cy="1231106"/>
            <a:chOff x="2137663" y="3348696"/>
            <a:chExt cx="9461732" cy="1231106"/>
          </a:xfrm>
          <a:solidFill>
            <a:srgbClr val="3EC6B8"/>
          </a:solidFill>
        </p:grpSpPr>
        <p:sp>
          <p:nvSpPr>
            <p:cNvPr id="28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32414" y="3348696"/>
              <a:ext cx="8766981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en-US" altLang="zh-C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Tiếng </a:t>
              </a:r>
              <a:r>
                <a:rPr lang="nl-NL" sz="40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bập bẹ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So sánh: thuở đầu nuôi con lớn thành người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3" y="3733406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A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670996" y="4175147"/>
            <a:ext cx="10216204" cy="620501"/>
            <a:chOff x="2219344" y="4851867"/>
            <a:chExt cx="9699994" cy="620501"/>
          </a:xfrm>
          <a:solidFill>
            <a:srgbClr val="7030A0"/>
          </a:solidFill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219344" y="4928501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B</a:t>
              </a:r>
            </a:p>
          </p:txBody>
        </p:sp>
        <p:sp>
          <p:nvSpPr>
            <p:cNvPr id="32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851867"/>
              <a:ext cx="9016198" cy="615553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4572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 </a:t>
              </a:r>
              <a:r>
                <a:rPr kumimoji="0" lang="en-US" altLang="zh-CN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Tiếng</a:t>
              </a:r>
              <a:r>
                <a:rPr kumimoji="0" lang="en-US" altLang="zh-CN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mẹ</a:t>
              </a:r>
              <a:r>
                <a:rPr lang="en-US" altLang="zh-CN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. S</a:t>
              </a:r>
              <a:r>
                <a:rPr kumimoji="0" lang="en-US" altLang="zh-CN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o </a:t>
              </a:r>
              <a:r>
                <a:rPr kumimoji="0" lang="en-US" altLang="zh-CN" sz="4000" b="0" i="0" u="none" strike="noStrike" kern="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sánh</a:t>
              </a:r>
              <a:r>
                <a:rPr kumimoji="0" lang="en-US" altLang="zh-CN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: </a:t>
              </a:r>
              <a:r>
                <a:rPr kumimoji="0" lang="en-US" altLang="zh-CN" sz="4000" b="0" i="0" u="none" strike="noStrike" kern="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ngọt</a:t>
              </a:r>
              <a:r>
                <a:rPr kumimoji="0" lang="en-US" altLang="zh-CN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ngào</a:t>
              </a:r>
              <a:r>
                <a:rPr kumimoji="0" lang="en-US" altLang="zh-CN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như</a:t>
              </a:r>
              <a:r>
                <a:rPr kumimoji="0" lang="en-US" altLang="zh-CN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dòng</a:t>
              </a:r>
              <a:r>
                <a:rPr kumimoji="0" lang="en-US" altLang="zh-CN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0" i="0" u="none" strike="noStrike" kern="0" cap="none" spc="0" normalizeH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sữa</a:t>
              </a:r>
              <a:r>
                <a:rPr kumimoji="0" lang="en-US" altLang="zh-CN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.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3" name="图片 15"/>
          <p:cNvPicPr>
            <a:picLocks noChangeAspect="1"/>
          </p:cNvPicPr>
          <p:nvPr/>
        </p:nvPicPr>
        <p:blipFill rotWithShape="1">
          <a:blip r:embed="rId6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4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722655" y="871158"/>
            <a:ext cx="11172687" cy="1468455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Ở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khổ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2,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dấu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nặng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được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nhắc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đến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qua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nào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Nêu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hình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ảnh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so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sánh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được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gợi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ra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từ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đó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思源黑体 CN" panose="020B0500000000000000" pitchFamily="34" charset="-122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575" y="9828"/>
            <a:ext cx="2920237" cy="743776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23BD6897-7CC2-4343-BDA0-04E0ED5E2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8902" y="4109198"/>
            <a:ext cx="3202954" cy="320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0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37138" y="5225736"/>
            <a:ext cx="9668064" cy="1231106"/>
            <a:chOff x="2153124" y="2751165"/>
            <a:chExt cx="9179550" cy="1231106"/>
          </a:xfrm>
          <a:solidFill>
            <a:srgbClr val="FF5C82"/>
          </a:solidFill>
        </p:grpSpPr>
        <p:sp>
          <p:nvSpPr>
            <p:cNvPr id="25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836920" y="2751165"/>
              <a:ext cx="8495754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  Tiếng</a:t>
              </a:r>
              <a:r>
                <a:rPr kumimoji="0" lang="nl-NL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kẽo kẹt. </a:t>
              </a:r>
              <a:r>
                <a:rPr kumimoji="0" lang="nl-NL" sz="400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Gợi nhớ đến hình ảnh tiếng võng suốt mùa hè.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53124" y="3094785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C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04800" y="2382621"/>
            <a:ext cx="9700402" cy="1231106"/>
            <a:chOff x="2137663" y="3348696"/>
            <a:chExt cx="8955674" cy="1231106"/>
          </a:xfrm>
          <a:solidFill>
            <a:srgbClr val="3EC6B8"/>
          </a:solidFill>
        </p:grpSpPr>
        <p:sp>
          <p:nvSpPr>
            <p:cNvPr id="28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32414" y="3348696"/>
              <a:ext cx="8260923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en-US" altLang="zh-C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Tiếng </a:t>
              </a:r>
              <a:r>
                <a:rPr lang="nl-NL" sz="40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võng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Gợi nhớ đến hình ảnh chiếc võng kẽo kẹt. 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3" y="3733406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A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37138" y="3788880"/>
            <a:ext cx="9668064" cy="1231106"/>
            <a:chOff x="2219344" y="4584881"/>
            <a:chExt cx="9179551" cy="1231106"/>
          </a:xfrm>
          <a:solidFill>
            <a:srgbClr val="7030A0"/>
          </a:solidFill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219344" y="4928501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B</a:t>
              </a:r>
            </a:p>
          </p:txBody>
        </p:sp>
        <p:sp>
          <p:nvSpPr>
            <p:cNvPr id="32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584881"/>
              <a:ext cx="8495755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en-US" altLang="zh-C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Tiếng </a:t>
              </a:r>
              <a:r>
                <a:rPr lang="nl-NL" sz="40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võng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Gợi nhớ đến hình ảnh bà đưa võng, ru cháu ngủ.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3" name="图片 15"/>
          <p:cNvPicPr>
            <a:picLocks noChangeAspect="1"/>
          </p:cNvPicPr>
          <p:nvPr/>
        </p:nvPicPr>
        <p:blipFill rotWithShape="1">
          <a:blip r:embed="rId6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4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509656" y="637041"/>
            <a:ext cx="11172687" cy="1468455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Dấu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ngã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được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gắn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với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nào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đó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gợi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nhớ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đến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điều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gì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思源黑体 CN" panose="020B0500000000000000" pitchFamily="34" charset="-122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856" y="174528"/>
            <a:ext cx="2920237" cy="749873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23BD6897-7CC2-4343-BDA0-04E0ED5E2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310" y="3149672"/>
            <a:ext cx="4334119" cy="433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981941" y="3729415"/>
            <a:ext cx="9668064" cy="1231106"/>
            <a:chOff x="2153124" y="2751165"/>
            <a:chExt cx="9179550" cy="1231106"/>
          </a:xfrm>
          <a:solidFill>
            <a:srgbClr val="7030A0"/>
          </a:solidFill>
        </p:grpSpPr>
        <p:sp>
          <p:nvSpPr>
            <p:cNvPr id="25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836920" y="2751165"/>
              <a:ext cx="8495754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  Tiếng</a:t>
              </a:r>
              <a:r>
                <a:rPr kumimoji="0" lang="nl-NL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cánh diều. </a:t>
              </a:r>
              <a:r>
                <a:rPr kumimoji="0" lang="nl-NL" sz="400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Gợi nhớ đến hình ảnh cánh diều tuổi thơ.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53124" y="3094785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B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981941" y="2286312"/>
            <a:ext cx="9700402" cy="1231106"/>
            <a:chOff x="2137663" y="3348696"/>
            <a:chExt cx="8955674" cy="1231106"/>
          </a:xfrm>
          <a:solidFill>
            <a:srgbClr val="3EC6B8"/>
          </a:solidFill>
        </p:grpSpPr>
        <p:sp>
          <p:nvSpPr>
            <p:cNvPr id="28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32414" y="3348696"/>
              <a:ext cx="8260923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en-US" altLang="zh-C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Tiếng </a:t>
              </a:r>
              <a:r>
                <a:rPr lang="nl-NL" sz="40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sân đình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Gợi nhớ đến hình ảnh làng quê thân thương. 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3" y="3733406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A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981941" y="5176838"/>
            <a:ext cx="9668064" cy="1231106"/>
            <a:chOff x="2219344" y="4584881"/>
            <a:chExt cx="9179551" cy="1231106"/>
          </a:xfrm>
          <a:solidFill>
            <a:srgbClr val="FF5C82"/>
          </a:solidFill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219344" y="4928501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C</a:t>
              </a:r>
            </a:p>
          </p:txBody>
        </p:sp>
        <p:sp>
          <p:nvSpPr>
            <p:cNvPr id="32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584881"/>
              <a:ext cx="8495755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en-US" altLang="zh-C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Tiếng </a:t>
              </a:r>
              <a:r>
                <a:rPr lang="nl-NL" sz="4000" b="1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làng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Gợi nhớ đến hình ảnh làng quê thân thương.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3" name="图片 15"/>
          <p:cNvPicPr>
            <a:picLocks noChangeAspect="1"/>
          </p:cNvPicPr>
          <p:nvPr/>
        </p:nvPicPr>
        <p:blipFill rotWithShape="1">
          <a:blip r:embed="rId6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4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509656" y="637041"/>
            <a:ext cx="11172687" cy="1468455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Dấu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huyền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được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gắn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với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noProof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nào</a:t>
            </a:r>
            <a:r>
              <a:rPr lang="en-US" altLang="zh-CN" sz="40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đó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gợi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nhớ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đến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điều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gì</a:t>
            </a:r>
            <a:r>
              <a:rPr kumimoji="0" lang="en-US" altLang="zh-CN" sz="4000" b="1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思源黑体 CN" panose="020B0500000000000000" pitchFamily="34" charset="-122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488" y="78674"/>
            <a:ext cx="2920237" cy="743776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23BD6897-7CC2-4343-BDA0-04E0ED5E2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716" y="3729415"/>
            <a:ext cx="3666410" cy="366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0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21083" y="5591436"/>
            <a:ext cx="9676205" cy="615553"/>
            <a:chOff x="2145394" y="2751165"/>
            <a:chExt cx="9187280" cy="615553"/>
          </a:xfrm>
          <a:solidFill>
            <a:srgbClr val="FF5C82"/>
          </a:solidFill>
        </p:grpSpPr>
        <p:sp>
          <p:nvSpPr>
            <p:cNvPr id="25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836920" y="2751165"/>
              <a:ext cx="8495754" cy="615553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nl-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  Tiếng </a:t>
              </a: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cỏ</a:t>
              </a:r>
              <a:r>
                <a:rPr lang="nl-NL" sz="4000" kern="0" noProof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Gợi nhớ đến hình ảnh loài cây.</a:t>
              </a:r>
              <a:endParaRPr lang="zh-CN" altLang="en-US" sz="4000" kern="0" dirty="0">
                <a:solidFill>
                  <a:srgbClr val="FFFFFF"/>
                </a:solidFill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45394" y="2822853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C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04800" y="3938384"/>
            <a:ext cx="9724826" cy="1231106"/>
            <a:chOff x="2115114" y="3348696"/>
            <a:chExt cx="8978223" cy="1231106"/>
          </a:xfrm>
          <a:solidFill>
            <a:srgbClr val="7030A0"/>
          </a:solidFill>
        </p:grpSpPr>
        <p:sp>
          <p:nvSpPr>
            <p:cNvPr id="28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32414" y="3348696"/>
              <a:ext cx="8260923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en-US" altLang="zh-C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</a:t>
              </a:r>
              <a:r>
                <a:rPr kumimoji="0" lang="nl-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Tiếng </a:t>
              </a: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cỏ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r>
                <a:rPr kumimoji="0" lang="nl-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Gợi nhớ đến hình ảnh cây cối ở làng quê thân thương.</a:t>
              </a:r>
              <a:endParaRPr lang="zh-CN" altLang="en-US" sz="4000" kern="0" dirty="0">
                <a:solidFill>
                  <a:srgbClr val="FFFFFF"/>
                </a:solidFill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15114" y="3661870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B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29224" y="2534119"/>
            <a:ext cx="9668064" cy="1231106"/>
            <a:chOff x="2219344" y="4584881"/>
            <a:chExt cx="9179551" cy="1231106"/>
          </a:xfrm>
          <a:solidFill>
            <a:srgbClr val="3EC6B8"/>
          </a:solidFill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219344" y="4928501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A</a:t>
              </a:r>
            </a:p>
          </p:txBody>
        </p:sp>
        <p:sp>
          <p:nvSpPr>
            <p:cNvPr id="32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584881"/>
              <a:ext cx="8495755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en-US" altLang="zh-C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 </a:t>
              </a:r>
              <a:r>
                <a:rPr kumimoji="0" lang="en-US" altLang="zh-CN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Tiếng</a:t>
              </a:r>
              <a:r>
                <a:rPr kumimoji="0" lang="en-US" altLang="zh-C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cỏ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.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Gợi nhớ đến trò chơi tuổi thơ (chọi cỏ gà).</a:t>
              </a:r>
              <a:endParaRPr lang="zh-CN" altLang="en-US" sz="4000" kern="0" dirty="0">
                <a:solidFill>
                  <a:srgbClr val="FFFFFF"/>
                </a:solidFill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3" name="图片 15"/>
          <p:cNvPicPr>
            <a:picLocks noChangeAspect="1"/>
          </p:cNvPicPr>
          <p:nvPr/>
        </p:nvPicPr>
        <p:blipFill rotWithShape="1">
          <a:blip r:embed="rId6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4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509656" y="871159"/>
            <a:ext cx="11172687" cy="1468455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lvl="0" algn="ctr" defTabSz="457200">
              <a:defRPr/>
            </a:pP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Dấu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hỏi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được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gắn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với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nào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</a:p>
          <a:p>
            <a:pPr lvl="0" algn="ctr" defTabSz="457200">
              <a:defRPr/>
            </a:pP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đó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gợi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nhớ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đến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điều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gì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  <a:endParaRPr lang="zh-CN" altLang="en-US" sz="4000" b="1" kern="0" dirty="0">
              <a:solidFill>
                <a:srgbClr val="000000"/>
              </a:solidFill>
              <a:latin typeface="Calibri" panose="020F0502020204030204" pitchFamily="34" charset="0"/>
              <a:ea typeface="思源黑体 CN" panose="020B0500000000000000" pitchFamily="34" charset="-122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2838" y="230031"/>
            <a:ext cx="2920237" cy="743776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23BD6897-7CC2-4343-BDA0-04E0ED5E2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310" y="3149672"/>
            <a:ext cx="4334119" cy="433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0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69240"/>
            <a:ext cx="11582400" cy="6319520"/>
          </a:xfrm>
          <a:prstGeom prst="rect">
            <a:avLst/>
          </a:prstGeom>
          <a:solidFill>
            <a:schemeClr val="bg1"/>
          </a:solidFill>
          <a:ln>
            <a:solidFill>
              <a:srgbClr val="B1E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8"/>
            <a:ext cx="8546543" cy="1478736"/>
            <a:chOff x="2098496" y="3659454"/>
            <a:chExt cx="8546543" cy="1298914"/>
          </a:xfrm>
        </p:grpSpPr>
        <p:sp>
          <p:nvSpPr>
            <p:cNvPr id="6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063436" y="3791840"/>
              <a:ext cx="6566069" cy="116652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chảy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qua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cánh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rừng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cỏ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thơm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thạch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xương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bồ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91604"/>
            <a:chOff x="1861723" y="2134893"/>
            <a:chExt cx="8819884" cy="1341835"/>
          </a:xfrm>
        </p:grpSpPr>
        <p:sp>
          <p:nvSpPr>
            <p:cNvPr id="22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2945658" y="2357110"/>
              <a:ext cx="7007995" cy="111961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dòng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chảy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đây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thường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thoảng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lên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mùi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hương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dìu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dịu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41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209990" y="5698711"/>
              <a:ext cx="6326105" cy="61944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Cả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hai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lí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do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8244102" y="5294002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552834" y="3748887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719865"/>
            <a:chOff x="-693571" y="258857"/>
            <a:chExt cx="13579140" cy="1719865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145704" y="701165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 err="1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Vì</a:t>
              </a:r>
              <a:r>
                <a:rPr lang="en-US" sz="4000" b="1" noProof="0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noProof="0" dirty="0" err="1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sao</a:t>
              </a:r>
              <a:r>
                <a:rPr lang="en-US" sz="4000" b="1" noProof="0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con </a:t>
              </a:r>
              <a:r>
                <a:rPr lang="en-US" sz="4000" b="1" noProof="0" dirty="0" err="1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sông</a:t>
              </a:r>
              <a:r>
                <a:rPr lang="en-US" sz="4000" b="1" noProof="0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noProof="0" dirty="0" err="1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có</a:t>
              </a:r>
              <a:r>
                <a:rPr lang="en-US" sz="4000" b="1" noProof="0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noProof="0" dirty="0" err="1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tên</a:t>
              </a:r>
              <a:r>
                <a:rPr lang="en-US" sz="4000" b="1" noProof="0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noProof="0" dirty="0" err="1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là</a:t>
              </a:r>
              <a:r>
                <a:rPr lang="en-US" sz="4000" b="1" noProof="0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noProof="0" dirty="0" err="1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sông</a:t>
              </a:r>
              <a:r>
                <a:rPr lang="en-US" sz="4000" b="1" noProof="0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noProof="0" dirty="0" err="1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Hương</a:t>
              </a:r>
              <a:r>
                <a:rPr lang="en-US" sz="4000" b="1" noProof="0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5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7877444" y="226543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86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97502" y="5217850"/>
            <a:ext cx="9668064" cy="1231106"/>
            <a:chOff x="2153124" y="2751165"/>
            <a:chExt cx="9179550" cy="1231106"/>
          </a:xfrm>
          <a:solidFill>
            <a:srgbClr val="FF5C82"/>
          </a:solidFill>
        </p:grpSpPr>
        <p:sp>
          <p:nvSpPr>
            <p:cNvPr id="25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836920" y="2751165"/>
              <a:ext cx="8495754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defRPr/>
              </a:pPr>
              <a:r>
                <a:rPr kumimoji="0" lang="nl-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  Tiếng </a:t>
              </a: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ca. </a:t>
              </a:r>
              <a:r>
                <a:rPr lang="nl-NL" sz="4000" kern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Sự khác biệt là không có dấu thanh.</a:t>
              </a:r>
              <a:endParaRPr lang="zh-CN" altLang="en-US" sz="4000" kern="0" dirty="0">
                <a:solidFill>
                  <a:srgbClr val="FFFFFF"/>
                </a:solidFill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53124" y="3094785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C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5164" y="2374735"/>
            <a:ext cx="9700402" cy="1231106"/>
            <a:chOff x="2137663" y="3348696"/>
            <a:chExt cx="8955674" cy="1231106"/>
          </a:xfrm>
          <a:solidFill>
            <a:srgbClr val="3EC6B8"/>
          </a:solidFill>
        </p:grpSpPr>
        <p:sp>
          <p:nvSpPr>
            <p:cNvPr id="28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32414" y="3348696"/>
              <a:ext cx="8260923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</a:t>
              </a:r>
              <a:r>
                <a:rPr kumimoji="0" lang="nl-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Tiếng </a:t>
              </a: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reo</a:t>
              </a:r>
              <a:r>
                <a:rPr kumimoji="0" lang="nl-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Sự</a:t>
              </a:r>
              <a:r>
                <a:rPr kumimoji="0" lang="nl-NL" sz="4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khác biệt là không có dấu thanh.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3" y="3733406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A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97502" y="3780994"/>
            <a:ext cx="9668064" cy="1231106"/>
            <a:chOff x="2219344" y="4584881"/>
            <a:chExt cx="9179551" cy="1231106"/>
          </a:xfrm>
          <a:solidFill>
            <a:srgbClr val="7030A0"/>
          </a:solidFill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219344" y="4928501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grpFill/>
            <a:ln w="3175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思源黑体 CN" panose="020B0500000000000000" pitchFamily="34" charset="-122"/>
                </a:rPr>
                <a:t>B</a:t>
              </a:r>
            </a:p>
          </p:txBody>
        </p:sp>
        <p:sp>
          <p:nvSpPr>
            <p:cNvPr id="32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584881"/>
              <a:ext cx="8495755" cy="123110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 </a:t>
              </a:r>
              <a:r>
                <a:rPr kumimoji="0" lang="nl-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Tiếng </a:t>
              </a: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kumimoji="0" lang="nl-NL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lang="nl-NL" sz="4000" kern="0" noProof="0" dirty="0">
                  <a:solidFill>
                    <a:srgbClr val="FFFFFF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Sự khác biệt là không có dấu thanh.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3" name="图片 15"/>
          <p:cNvPicPr>
            <a:picLocks noChangeAspect="1"/>
          </p:cNvPicPr>
          <p:nvPr/>
        </p:nvPicPr>
        <p:blipFill rotWithShape="1">
          <a:blip r:embed="rId6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34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509656" y="637041"/>
            <a:ext cx="11172687" cy="1468455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Hai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câu</a:t>
            </a:r>
            <a:r>
              <a:rPr kumimoji="0" lang="en-US" altLang="zh-CN" sz="4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thơ</a:t>
            </a:r>
            <a:r>
              <a:rPr kumimoji="0" lang="en-US" altLang="zh-CN" sz="4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cuối</a:t>
            </a:r>
            <a:r>
              <a:rPr kumimoji="0" lang="en-US" altLang="zh-CN" sz="4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nhắc</a:t>
            </a:r>
            <a:r>
              <a:rPr kumimoji="0" lang="en-US" altLang="zh-CN" sz="4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đến</a:t>
            </a:r>
            <a:r>
              <a:rPr kumimoji="0" lang="en-US" altLang="zh-CN" sz="4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kumimoji="0" lang="en-US" altLang="zh-CN" sz="4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nào</a:t>
            </a:r>
            <a:r>
              <a:rPr kumimoji="0" lang="en-US" altLang="zh-CN" sz="4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baseline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đó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có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gì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khác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với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những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tiếng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còn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0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lại</a:t>
            </a:r>
            <a:r>
              <a:rPr lang="en-US" altLang="zh-CN" sz="4000" b="1" kern="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?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思源黑体 CN" panose="020B0500000000000000" pitchFamily="34" charset="-122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717" y="130966"/>
            <a:ext cx="2920237" cy="743776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23BD6897-7CC2-4343-BDA0-04E0ED5E2B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310" y="3149672"/>
            <a:ext cx="4334119" cy="433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2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图片 1">
            <a:extLst>
              <a:ext uri="{FF2B5EF4-FFF2-40B4-BE49-F238E27FC236}">
                <a16:creationId xmlns:a16="http://schemas.microsoft.com/office/drawing/2014/main" id="{D8E40F90-6121-0042-86B8-C3D6C96549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30410" y="1751425"/>
            <a:ext cx="6161590" cy="5106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-552033"/>
            <a:ext cx="7108552" cy="79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13360" y="116205"/>
              <a:ext cx="11765280" cy="66255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4800" y="1472525"/>
            <a:ext cx="5291782" cy="255389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bố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sắc</a:t>
            </a:r>
            <a:endParaRPr lang="en-US" sz="3600" dirty="0">
              <a:solidFill>
                <a:srgbClr val="FF5C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bố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ơi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Cao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mây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núi</a:t>
            </a:r>
            <a:endParaRPr lang="en-US" sz="3600" dirty="0">
              <a:solidFill>
                <a:srgbClr val="FF5C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Bát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ngát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trùng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khơi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1837" y="4004175"/>
            <a:ext cx="53821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nặng</a:t>
            </a:r>
            <a:endParaRPr lang="en-US" sz="3600" dirty="0">
              <a:solidFill>
                <a:srgbClr val="3EC6B8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Bập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bẹ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thuở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đời</a:t>
            </a:r>
            <a:endParaRPr lang="en-US" sz="3600" dirty="0">
              <a:solidFill>
                <a:srgbClr val="3EC6B8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ngào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dòng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sữa</a:t>
            </a:r>
            <a:endParaRPr lang="en-US" sz="3600" dirty="0">
              <a:solidFill>
                <a:srgbClr val="3EC6B8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Nuôi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49321" y="0"/>
            <a:ext cx="5497429" cy="255389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võng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ngã</a:t>
            </a:r>
            <a:endParaRPr lang="en-US" sz="3600" dirty="0">
              <a:solidFill>
                <a:srgbClr val="FF5C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Kẽo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kẹt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suốt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hè</a:t>
            </a:r>
            <a:endParaRPr lang="en-US" sz="3600" dirty="0">
              <a:solidFill>
                <a:srgbClr val="FF5C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Bà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ru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cháu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endParaRPr lang="en-US" sz="3600" dirty="0">
              <a:solidFill>
                <a:srgbClr val="FF5C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êm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đềm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ve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166961" y="2345593"/>
            <a:ext cx="49901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làng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huyền</a:t>
            </a:r>
            <a:endParaRPr lang="en-US" sz="3600" dirty="0">
              <a:solidFill>
                <a:srgbClr val="3EC6B8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sân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đình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bến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endParaRPr lang="en-US" sz="3600" dirty="0">
              <a:solidFill>
                <a:srgbClr val="3EC6B8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cánh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diều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tuổi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endParaRPr lang="en-US" sz="3600" dirty="0">
              <a:solidFill>
                <a:srgbClr val="3EC6B8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Nâng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mơ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ước</a:t>
            </a:r>
            <a:r>
              <a:rPr lang="en-US" sz="3600" dirty="0">
                <a:solidFill>
                  <a:srgbClr val="3EC6B8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49321" y="4420314"/>
            <a:ext cx="5198242" cy="255389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cỏ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endParaRPr lang="en-US" sz="3600" dirty="0">
              <a:solidFill>
                <a:srgbClr val="FF5C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Tuổi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chọi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gà</a:t>
            </a:r>
            <a:endParaRPr lang="en-US" sz="3600" dirty="0">
              <a:solidFill>
                <a:srgbClr val="FF5C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endParaRPr lang="en-US" sz="3600" dirty="0">
              <a:solidFill>
                <a:srgbClr val="FF5C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FF5C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reo ca.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17881" y="1600200"/>
            <a:ext cx="1542639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179371" y="2749470"/>
            <a:ext cx="2453589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97102" y="3308850"/>
            <a:ext cx="1682269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524052" y="4004175"/>
            <a:ext cx="655320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851710" y="4563555"/>
            <a:ext cx="2445969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3342480" y="5148467"/>
            <a:ext cx="1808639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97101" y="5674422"/>
            <a:ext cx="1682269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7166961" y="141510"/>
            <a:ext cx="2159919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9662160" y="697825"/>
            <a:ext cx="1447800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7166962" y="1263933"/>
            <a:ext cx="1042460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8342355" y="1766473"/>
            <a:ext cx="1578885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9686592" y="2380536"/>
            <a:ext cx="1995689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7825847" y="2924713"/>
            <a:ext cx="1647386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7825848" y="3516691"/>
            <a:ext cx="1647386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342355" y="4577337"/>
            <a:ext cx="496845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9813399" y="5142675"/>
            <a:ext cx="1296562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9131797" y="5652675"/>
            <a:ext cx="1682269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9427691" y="6237840"/>
            <a:ext cx="1386375" cy="579120"/>
          </a:xfrm>
          <a:prstGeom prst="roundRect">
            <a:avLst/>
          </a:prstGeom>
          <a:solidFill>
            <a:srgbClr val="F2F2F2"/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" y="68607"/>
            <a:ext cx="6692082" cy="182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9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69240"/>
            <a:ext cx="11582400" cy="6319520"/>
          </a:xfrm>
          <a:prstGeom prst="rect">
            <a:avLst/>
          </a:prstGeom>
          <a:solidFill>
            <a:schemeClr val="bg1"/>
          </a:solidFill>
          <a:ln>
            <a:solidFill>
              <a:srgbClr val="B1E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D8E40F90-6121-0042-86B8-C3D6C96549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30410" y="1751425"/>
            <a:ext cx="6161590" cy="5106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8973" y="-136371"/>
            <a:ext cx="9102117" cy="58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6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6680" y="1463041"/>
            <a:ext cx="12085320" cy="4196500"/>
            <a:chOff x="1573515" y="1215341"/>
            <a:chExt cx="8810905" cy="3265990"/>
          </a:xfrm>
        </p:grpSpPr>
        <p:sp>
          <p:nvSpPr>
            <p:cNvPr id="7" name="Rectangle 4"/>
            <p:cNvSpPr/>
            <p:nvPr/>
          </p:nvSpPr>
          <p:spPr>
            <a:xfrm>
              <a:off x="1573515" y="1321441"/>
              <a:ext cx="8715736" cy="3159890"/>
            </a:xfrm>
            <a:custGeom>
              <a:avLst/>
              <a:gdLst>
                <a:gd name="connsiteX0" fmla="*/ 0 w 8507392"/>
                <a:gd name="connsiteY0" fmla="*/ 0 h 3067291"/>
                <a:gd name="connsiteX1" fmla="*/ 8507392 w 8507392"/>
                <a:gd name="connsiteY1" fmla="*/ 0 h 3067291"/>
                <a:gd name="connsiteX2" fmla="*/ 8507392 w 8507392"/>
                <a:gd name="connsiteY2" fmla="*/ 3067291 h 3067291"/>
                <a:gd name="connsiteX3" fmla="*/ 0 w 8507392"/>
                <a:gd name="connsiteY3" fmla="*/ 3067291 h 3067291"/>
                <a:gd name="connsiteX4" fmla="*/ 0 w 8507392"/>
                <a:gd name="connsiteY4" fmla="*/ 0 h 3067291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7392 w 8611564"/>
                <a:gd name="connsiteY2" fmla="*/ 3136740 h 3136740"/>
                <a:gd name="connsiteX3" fmla="*/ 0 w 8611564"/>
                <a:gd name="connsiteY3" fmla="*/ 3136740 h 3136740"/>
                <a:gd name="connsiteX4" fmla="*/ 0 w 8611564"/>
                <a:gd name="connsiteY4" fmla="*/ 69449 h 3136740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5463 w 8611564"/>
                <a:gd name="connsiteY2" fmla="*/ 1354239 h 3136740"/>
                <a:gd name="connsiteX3" fmla="*/ 8507392 w 8611564"/>
                <a:gd name="connsiteY3" fmla="*/ 3136740 h 3136740"/>
                <a:gd name="connsiteX4" fmla="*/ 0 w 8611564"/>
                <a:gd name="connsiteY4" fmla="*/ 3136740 h 3136740"/>
                <a:gd name="connsiteX5" fmla="*/ 0 w 8611564"/>
                <a:gd name="connsiteY5" fmla="*/ 69449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387032 w 8715736"/>
                <a:gd name="connsiteY4" fmla="*/ 3032568 h 3136740"/>
                <a:gd name="connsiteX5" fmla="*/ 69448 w 8715736"/>
                <a:gd name="connsiteY5" fmla="*/ 3102016 h 3136740"/>
                <a:gd name="connsiteX6" fmla="*/ 0 w 8715736"/>
                <a:gd name="connsiteY6" fmla="*/ 46300 h 313674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8715736 w 8715736"/>
                <a:gd name="connsiteY2" fmla="*/ 0 h 3159890"/>
                <a:gd name="connsiteX3" fmla="*/ 8609635 w 8715736"/>
                <a:gd name="connsiteY3" fmla="*/ 1354239 h 3159890"/>
                <a:gd name="connsiteX4" fmla="*/ 8565265 w 8715736"/>
                <a:gd name="connsiteY4" fmla="*/ 3159890 h 3159890"/>
                <a:gd name="connsiteX5" fmla="*/ 1387032 w 8715736"/>
                <a:gd name="connsiteY5" fmla="*/ 3032568 h 3159890"/>
                <a:gd name="connsiteX6" fmla="*/ 69448 w 8715736"/>
                <a:gd name="connsiteY6" fmla="*/ 3102016 h 3159890"/>
                <a:gd name="connsiteX7" fmla="*/ 0 w 8715736"/>
                <a:gd name="connsiteY7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5739113 w 8715736"/>
                <a:gd name="connsiteY2" fmla="*/ 92598 h 3159890"/>
                <a:gd name="connsiteX3" fmla="*/ 8715736 w 8715736"/>
                <a:gd name="connsiteY3" fmla="*/ 0 h 3159890"/>
                <a:gd name="connsiteX4" fmla="*/ 8609635 w 8715736"/>
                <a:gd name="connsiteY4" fmla="*/ 1354239 h 3159890"/>
                <a:gd name="connsiteX5" fmla="*/ 8565265 w 8715736"/>
                <a:gd name="connsiteY5" fmla="*/ 3159890 h 3159890"/>
                <a:gd name="connsiteX6" fmla="*/ 1387032 w 8715736"/>
                <a:gd name="connsiteY6" fmla="*/ 3032568 h 3159890"/>
                <a:gd name="connsiteX7" fmla="*/ 69448 w 8715736"/>
                <a:gd name="connsiteY7" fmla="*/ 3102016 h 3159890"/>
                <a:gd name="connsiteX8" fmla="*/ 0 w 8715736"/>
                <a:gd name="connsiteY8" fmla="*/ 46300 h 3159890"/>
                <a:gd name="connsiteX0" fmla="*/ 0 w 8715736"/>
                <a:gd name="connsiteY0" fmla="*/ 46300 h 3159890"/>
                <a:gd name="connsiteX1" fmla="*/ 1711124 w 8715736"/>
                <a:gd name="connsiteY1" fmla="*/ 69449 h 3159890"/>
                <a:gd name="connsiteX2" fmla="*/ 3597797 w 8715736"/>
                <a:gd name="connsiteY2" fmla="*/ 81024 h 3159890"/>
                <a:gd name="connsiteX3" fmla="*/ 5739113 w 8715736"/>
                <a:gd name="connsiteY3" fmla="*/ 92598 h 3159890"/>
                <a:gd name="connsiteX4" fmla="*/ 8715736 w 8715736"/>
                <a:gd name="connsiteY4" fmla="*/ 0 h 3159890"/>
                <a:gd name="connsiteX5" fmla="*/ 8609635 w 8715736"/>
                <a:gd name="connsiteY5" fmla="*/ 1354239 h 3159890"/>
                <a:gd name="connsiteX6" fmla="*/ 8565265 w 8715736"/>
                <a:gd name="connsiteY6" fmla="*/ 3159890 h 3159890"/>
                <a:gd name="connsiteX7" fmla="*/ 1387032 w 8715736"/>
                <a:gd name="connsiteY7" fmla="*/ 3032568 h 3159890"/>
                <a:gd name="connsiteX8" fmla="*/ 69448 w 8715736"/>
                <a:gd name="connsiteY8" fmla="*/ 3102016 h 3159890"/>
                <a:gd name="connsiteX9" fmla="*/ 0 w 8715736"/>
                <a:gd name="connsiteY9" fmla="*/ 46300 h 315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5736" h="3159890">
                  <a:moveTo>
                    <a:pt x="0" y="46300"/>
                  </a:moveTo>
                  <a:lnTo>
                    <a:pt x="1711124" y="69449"/>
                  </a:lnTo>
                  <a:lnTo>
                    <a:pt x="3597797" y="81024"/>
                  </a:lnTo>
                  <a:cubicBezTo>
                    <a:pt x="4303853" y="69449"/>
                    <a:pt x="5033057" y="104173"/>
                    <a:pt x="5739113" y="92598"/>
                  </a:cubicBezTo>
                  <a:lnTo>
                    <a:pt x="8715736" y="0"/>
                  </a:lnTo>
                  <a:cubicBezTo>
                    <a:pt x="8707377" y="416689"/>
                    <a:pt x="8617994" y="937550"/>
                    <a:pt x="8609635" y="1354239"/>
                  </a:cubicBezTo>
                  <a:cubicBezTo>
                    <a:pt x="8594845" y="1956123"/>
                    <a:pt x="8661078" y="2558006"/>
                    <a:pt x="8565265" y="3159890"/>
                  </a:cubicBezTo>
                  <a:cubicBezTo>
                    <a:pt x="6153230" y="3152174"/>
                    <a:pt x="3799067" y="3040284"/>
                    <a:pt x="1387032" y="3032568"/>
                  </a:cubicBezTo>
                  <a:lnTo>
                    <a:pt x="69448" y="3102016"/>
                  </a:lnTo>
                  <a:cubicBezTo>
                    <a:pt x="150471" y="2095018"/>
                    <a:pt x="150471" y="1250068"/>
                    <a:pt x="0" y="4630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 4"/>
            <p:cNvSpPr/>
            <p:nvPr/>
          </p:nvSpPr>
          <p:spPr>
            <a:xfrm>
              <a:off x="1668684" y="1215341"/>
              <a:ext cx="8715736" cy="3159890"/>
            </a:xfrm>
            <a:custGeom>
              <a:avLst/>
              <a:gdLst>
                <a:gd name="connsiteX0" fmla="*/ 0 w 8507392"/>
                <a:gd name="connsiteY0" fmla="*/ 0 h 3067291"/>
                <a:gd name="connsiteX1" fmla="*/ 8507392 w 8507392"/>
                <a:gd name="connsiteY1" fmla="*/ 0 h 3067291"/>
                <a:gd name="connsiteX2" fmla="*/ 8507392 w 8507392"/>
                <a:gd name="connsiteY2" fmla="*/ 3067291 h 3067291"/>
                <a:gd name="connsiteX3" fmla="*/ 0 w 8507392"/>
                <a:gd name="connsiteY3" fmla="*/ 3067291 h 3067291"/>
                <a:gd name="connsiteX4" fmla="*/ 0 w 8507392"/>
                <a:gd name="connsiteY4" fmla="*/ 0 h 3067291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7392 w 8611564"/>
                <a:gd name="connsiteY2" fmla="*/ 3136740 h 3136740"/>
                <a:gd name="connsiteX3" fmla="*/ 0 w 8611564"/>
                <a:gd name="connsiteY3" fmla="*/ 3136740 h 3136740"/>
                <a:gd name="connsiteX4" fmla="*/ 0 w 8611564"/>
                <a:gd name="connsiteY4" fmla="*/ 69449 h 3136740"/>
                <a:gd name="connsiteX0" fmla="*/ 0 w 8611564"/>
                <a:gd name="connsiteY0" fmla="*/ 69449 h 3136740"/>
                <a:gd name="connsiteX1" fmla="*/ 8611564 w 8611564"/>
                <a:gd name="connsiteY1" fmla="*/ 0 h 3136740"/>
                <a:gd name="connsiteX2" fmla="*/ 8505463 w 8611564"/>
                <a:gd name="connsiteY2" fmla="*/ 1354239 h 3136740"/>
                <a:gd name="connsiteX3" fmla="*/ 8507392 w 8611564"/>
                <a:gd name="connsiteY3" fmla="*/ 3136740 h 3136740"/>
                <a:gd name="connsiteX4" fmla="*/ 0 w 8611564"/>
                <a:gd name="connsiteY4" fmla="*/ 3136740 h 3136740"/>
                <a:gd name="connsiteX5" fmla="*/ 0 w 8611564"/>
                <a:gd name="connsiteY5" fmla="*/ 69449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04172 w 8715736"/>
                <a:gd name="connsiteY4" fmla="*/ 3136740 h 3136740"/>
                <a:gd name="connsiteX5" fmla="*/ 0 w 8715736"/>
                <a:gd name="connsiteY5" fmla="*/ 46300 h 3136740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71464"/>
                <a:gd name="connsiteX1" fmla="*/ 8715736 w 8715736"/>
                <a:gd name="connsiteY1" fmla="*/ 0 h 3171464"/>
                <a:gd name="connsiteX2" fmla="*/ 8609635 w 8715736"/>
                <a:gd name="connsiteY2" fmla="*/ 1354239 h 3171464"/>
                <a:gd name="connsiteX3" fmla="*/ 8611564 w 8715736"/>
                <a:gd name="connsiteY3" fmla="*/ 3136740 h 3171464"/>
                <a:gd name="connsiteX4" fmla="*/ 57873 w 8715736"/>
                <a:gd name="connsiteY4" fmla="*/ 3171464 h 3171464"/>
                <a:gd name="connsiteX5" fmla="*/ 0 w 8715736"/>
                <a:gd name="connsiteY5" fmla="*/ 46300 h 3171464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69448 w 8715736"/>
                <a:gd name="connsiteY4" fmla="*/ 3102016 h 3136740"/>
                <a:gd name="connsiteX5" fmla="*/ 0 w 8715736"/>
                <a:gd name="connsiteY5" fmla="*/ 46300 h 3136740"/>
                <a:gd name="connsiteX0" fmla="*/ 0 w 8715736"/>
                <a:gd name="connsiteY0" fmla="*/ 46300 h 3136740"/>
                <a:gd name="connsiteX1" fmla="*/ 8715736 w 8715736"/>
                <a:gd name="connsiteY1" fmla="*/ 0 h 3136740"/>
                <a:gd name="connsiteX2" fmla="*/ 8609635 w 8715736"/>
                <a:gd name="connsiteY2" fmla="*/ 1354239 h 3136740"/>
                <a:gd name="connsiteX3" fmla="*/ 8611564 w 8715736"/>
                <a:gd name="connsiteY3" fmla="*/ 3136740 h 3136740"/>
                <a:gd name="connsiteX4" fmla="*/ 1387032 w 8715736"/>
                <a:gd name="connsiteY4" fmla="*/ 3032568 h 3136740"/>
                <a:gd name="connsiteX5" fmla="*/ 69448 w 8715736"/>
                <a:gd name="connsiteY5" fmla="*/ 3102016 h 3136740"/>
                <a:gd name="connsiteX6" fmla="*/ 0 w 8715736"/>
                <a:gd name="connsiteY6" fmla="*/ 46300 h 313674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8715736 w 8715736"/>
                <a:gd name="connsiteY1" fmla="*/ 0 h 3159890"/>
                <a:gd name="connsiteX2" fmla="*/ 8609635 w 8715736"/>
                <a:gd name="connsiteY2" fmla="*/ 1354239 h 3159890"/>
                <a:gd name="connsiteX3" fmla="*/ 8565265 w 8715736"/>
                <a:gd name="connsiteY3" fmla="*/ 3159890 h 3159890"/>
                <a:gd name="connsiteX4" fmla="*/ 1387032 w 8715736"/>
                <a:gd name="connsiteY4" fmla="*/ 3032568 h 3159890"/>
                <a:gd name="connsiteX5" fmla="*/ 69448 w 8715736"/>
                <a:gd name="connsiteY5" fmla="*/ 3102016 h 3159890"/>
                <a:gd name="connsiteX6" fmla="*/ 0 w 8715736"/>
                <a:gd name="connsiteY6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8715736 w 8715736"/>
                <a:gd name="connsiteY2" fmla="*/ 0 h 3159890"/>
                <a:gd name="connsiteX3" fmla="*/ 8609635 w 8715736"/>
                <a:gd name="connsiteY3" fmla="*/ 1354239 h 3159890"/>
                <a:gd name="connsiteX4" fmla="*/ 8565265 w 8715736"/>
                <a:gd name="connsiteY4" fmla="*/ 3159890 h 3159890"/>
                <a:gd name="connsiteX5" fmla="*/ 1387032 w 8715736"/>
                <a:gd name="connsiteY5" fmla="*/ 3032568 h 3159890"/>
                <a:gd name="connsiteX6" fmla="*/ 69448 w 8715736"/>
                <a:gd name="connsiteY6" fmla="*/ 3102016 h 3159890"/>
                <a:gd name="connsiteX7" fmla="*/ 0 w 8715736"/>
                <a:gd name="connsiteY7" fmla="*/ 46300 h 3159890"/>
                <a:gd name="connsiteX0" fmla="*/ 0 w 8715736"/>
                <a:gd name="connsiteY0" fmla="*/ 46300 h 3159890"/>
                <a:gd name="connsiteX1" fmla="*/ 3597797 w 8715736"/>
                <a:gd name="connsiteY1" fmla="*/ 81024 h 3159890"/>
                <a:gd name="connsiteX2" fmla="*/ 5739113 w 8715736"/>
                <a:gd name="connsiteY2" fmla="*/ 92598 h 3159890"/>
                <a:gd name="connsiteX3" fmla="*/ 8715736 w 8715736"/>
                <a:gd name="connsiteY3" fmla="*/ 0 h 3159890"/>
                <a:gd name="connsiteX4" fmla="*/ 8609635 w 8715736"/>
                <a:gd name="connsiteY4" fmla="*/ 1354239 h 3159890"/>
                <a:gd name="connsiteX5" fmla="*/ 8565265 w 8715736"/>
                <a:gd name="connsiteY5" fmla="*/ 3159890 h 3159890"/>
                <a:gd name="connsiteX6" fmla="*/ 1387032 w 8715736"/>
                <a:gd name="connsiteY6" fmla="*/ 3032568 h 3159890"/>
                <a:gd name="connsiteX7" fmla="*/ 69448 w 8715736"/>
                <a:gd name="connsiteY7" fmla="*/ 3102016 h 3159890"/>
                <a:gd name="connsiteX8" fmla="*/ 0 w 8715736"/>
                <a:gd name="connsiteY8" fmla="*/ 46300 h 3159890"/>
                <a:gd name="connsiteX0" fmla="*/ 0 w 8715736"/>
                <a:gd name="connsiteY0" fmla="*/ 46300 h 3159890"/>
                <a:gd name="connsiteX1" fmla="*/ 1711124 w 8715736"/>
                <a:gd name="connsiteY1" fmla="*/ 69449 h 3159890"/>
                <a:gd name="connsiteX2" fmla="*/ 3597797 w 8715736"/>
                <a:gd name="connsiteY2" fmla="*/ 81024 h 3159890"/>
                <a:gd name="connsiteX3" fmla="*/ 5739113 w 8715736"/>
                <a:gd name="connsiteY3" fmla="*/ 92598 h 3159890"/>
                <a:gd name="connsiteX4" fmla="*/ 8715736 w 8715736"/>
                <a:gd name="connsiteY4" fmla="*/ 0 h 3159890"/>
                <a:gd name="connsiteX5" fmla="*/ 8609635 w 8715736"/>
                <a:gd name="connsiteY5" fmla="*/ 1354239 h 3159890"/>
                <a:gd name="connsiteX6" fmla="*/ 8565265 w 8715736"/>
                <a:gd name="connsiteY6" fmla="*/ 3159890 h 3159890"/>
                <a:gd name="connsiteX7" fmla="*/ 1387032 w 8715736"/>
                <a:gd name="connsiteY7" fmla="*/ 3032568 h 3159890"/>
                <a:gd name="connsiteX8" fmla="*/ 69448 w 8715736"/>
                <a:gd name="connsiteY8" fmla="*/ 3102016 h 3159890"/>
                <a:gd name="connsiteX9" fmla="*/ 0 w 8715736"/>
                <a:gd name="connsiteY9" fmla="*/ 46300 h 315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5736" h="3159890">
                  <a:moveTo>
                    <a:pt x="0" y="46300"/>
                  </a:moveTo>
                  <a:lnTo>
                    <a:pt x="1711124" y="69449"/>
                  </a:lnTo>
                  <a:lnTo>
                    <a:pt x="3597797" y="81024"/>
                  </a:lnTo>
                  <a:cubicBezTo>
                    <a:pt x="4303853" y="69449"/>
                    <a:pt x="5033057" y="104173"/>
                    <a:pt x="5739113" y="92598"/>
                  </a:cubicBezTo>
                  <a:lnTo>
                    <a:pt x="8715736" y="0"/>
                  </a:lnTo>
                  <a:cubicBezTo>
                    <a:pt x="8707377" y="416689"/>
                    <a:pt x="8617994" y="937550"/>
                    <a:pt x="8609635" y="1354239"/>
                  </a:cubicBezTo>
                  <a:cubicBezTo>
                    <a:pt x="8594845" y="1956123"/>
                    <a:pt x="8661078" y="2558006"/>
                    <a:pt x="8565265" y="3159890"/>
                  </a:cubicBezTo>
                  <a:cubicBezTo>
                    <a:pt x="6153230" y="3152174"/>
                    <a:pt x="3799067" y="3040284"/>
                    <a:pt x="1387032" y="3032568"/>
                  </a:cubicBezTo>
                  <a:lnTo>
                    <a:pt x="69448" y="3102016"/>
                  </a:lnTo>
                  <a:cubicBezTo>
                    <a:pt x="150471" y="2095018"/>
                    <a:pt x="150471" y="1250068"/>
                    <a:pt x="0" y="4630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790576"/>
              </p:ext>
            </p:extLst>
          </p:nvPr>
        </p:nvGraphicFramePr>
        <p:xfrm>
          <a:off x="629984" y="1575845"/>
          <a:ext cx="11239018" cy="3901440"/>
        </p:xfrm>
        <a:graphic>
          <a:graphicData uri="http://schemas.openxmlformats.org/drawingml/2006/table">
            <a:tbl>
              <a:tblPr firstRow="1" bandRow="1">
                <a:solidFill>
                  <a:srgbClr val="8AE784">
                    <a:lumMod val="50000"/>
                  </a:srgbClr>
                </a:solidFill>
              </a:tblPr>
              <a:tblGrid>
                <a:gridCol w="5619509">
                  <a:extLst>
                    <a:ext uri="{9D8B030D-6E8A-4147-A177-3AD203B41FA5}">
                      <a16:colId xmlns:a16="http://schemas.microsoft.com/office/drawing/2014/main" val="1187328568"/>
                    </a:ext>
                  </a:extLst>
                </a:gridCol>
                <a:gridCol w="5619509">
                  <a:extLst>
                    <a:ext uri="{9D8B030D-6E8A-4147-A177-3AD203B41FA5}">
                      <a16:colId xmlns:a16="http://schemas.microsoft.com/office/drawing/2014/main" val="2714439271"/>
                    </a:ext>
                  </a:extLst>
                </a:gridCol>
              </a:tblGrid>
              <a:tr h="661823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4000" b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PHIẾU ĐỌC</a:t>
                      </a:r>
                      <a:r>
                        <a:rPr lang="en-US" sz="40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SÁCH</a:t>
                      </a:r>
                      <a:endParaRPr lang="en-US" sz="4000" b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93883"/>
                  </a:ext>
                </a:extLst>
              </a:tr>
              <a:tr h="1353169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>
                        <a:buFontTx/>
                        <a:buNone/>
                      </a:pPr>
                      <a:r>
                        <a:rPr lang="en-US" sz="3200" b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3200" b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Ngày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: (…)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: (…)</a:t>
                      </a:r>
                      <a:endParaRPr lang="en-US" sz="3200" b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3200" b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giả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: (…)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cảnh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việc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nói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đến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: (…)</a:t>
                      </a:r>
                      <a:endParaRPr lang="en-US" sz="3200" b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707884"/>
                  </a:ext>
                </a:extLst>
              </a:tr>
              <a:tr h="53576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Cảm</a:t>
                      </a:r>
                      <a:r>
                        <a:rPr lang="en-US" sz="3200" b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nghĩ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em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về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quê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hương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đất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nước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: (…)</a:t>
                      </a:r>
                      <a:endParaRPr lang="en-US" sz="3200" b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Người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em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muốn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chia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sẻ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về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: (…)</a:t>
                      </a:r>
                      <a:endParaRPr lang="en-US" sz="3200" b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503092"/>
                  </a:ext>
                </a:extLst>
              </a:tr>
              <a:tr h="535761">
                <a:tc gridSpan="2"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3200" b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Mức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độ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yêu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thích</a:t>
                      </a:r>
                      <a:r>
                        <a:rPr lang="en-US" sz="3200" b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: </a:t>
                      </a:r>
                      <a:endParaRPr lang="en-US" sz="3200" b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3220886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3995386" y="4962837"/>
            <a:ext cx="2683721" cy="432712"/>
            <a:chOff x="4074288" y="4490308"/>
            <a:chExt cx="2683721" cy="432712"/>
          </a:xfrm>
        </p:grpSpPr>
        <p:sp>
          <p:nvSpPr>
            <p:cNvPr id="13" name="5-Point Star 12"/>
            <p:cNvSpPr/>
            <p:nvPr/>
          </p:nvSpPr>
          <p:spPr>
            <a:xfrm>
              <a:off x="4074288" y="4518325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FF5C8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4628909" y="4518325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FF5C8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5183530" y="4513066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FF5C8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740400" y="4507807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FF5C8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6295021" y="4490308"/>
              <a:ext cx="462988" cy="404695"/>
            </a:xfrm>
            <a:prstGeom prst="star5">
              <a:avLst/>
            </a:prstGeom>
            <a:noFill/>
            <a:ln w="25400" cap="flat" cmpd="sng" algn="ctr">
              <a:solidFill>
                <a:srgbClr val="FF5C8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73BC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矩形 22">
            <a:extLst>
              <a:ext uri="{FF2B5EF4-FFF2-40B4-BE49-F238E27FC236}">
                <a16:creationId xmlns:a16="http://schemas.microsoft.com/office/drawing/2014/main" id="{D833D932-7F8D-4B74-9E2A-EDE478930A1E}"/>
              </a:ext>
            </a:extLst>
          </p:cNvPr>
          <p:cNvSpPr/>
          <p:nvPr/>
        </p:nvSpPr>
        <p:spPr>
          <a:xfrm>
            <a:off x="212363" y="173485"/>
            <a:ext cx="11824246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 1.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Đọc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câu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chuyện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,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bài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văn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,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bài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thơ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,…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về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quê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hương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,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đất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nước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viết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phiếu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đọc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sách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theo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mẫu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思源黑体 CN" panose="020B0500000000000000" pitchFamily="34" charset="-122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  <p:sp>
        <p:nvSpPr>
          <p:cNvPr id="19" name="矩形 22">
            <a:extLst>
              <a:ext uri="{FF2B5EF4-FFF2-40B4-BE49-F238E27FC236}">
                <a16:creationId xmlns:a16="http://schemas.microsoft.com/office/drawing/2014/main" id="{D833D932-7F8D-4B74-9E2A-EDE478930A1E}"/>
              </a:ext>
            </a:extLst>
          </p:cNvPr>
          <p:cNvSpPr/>
          <p:nvPr/>
        </p:nvSpPr>
        <p:spPr>
          <a:xfrm>
            <a:off x="237217" y="5704772"/>
            <a:ext cx="11824246" cy="11079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2. Chia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sẻ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với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bạn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chi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tiết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thú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vị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về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nhân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vật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,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cảnh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vật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,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sự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việc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được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nói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đến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trong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bài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đã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đọc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思源黑体 CN" panose="020B0500000000000000" pitchFamily="34" charset="-122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772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268" y="441819"/>
            <a:ext cx="6291612" cy="27950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85968" y="2728621"/>
            <a:ext cx="4710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</a:p>
        </p:txBody>
      </p:sp>
      <p:sp>
        <p:nvSpPr>
          <p:cNvPr id="6" name="Rectangle 5"/>
          <p:cNvSpPr/>
          <p:nvPr/>
        </p:nvSpPr>
        <p:spPr>
          <a:xfrm>
            <a:off x="463984" y="2102721"/>
            <a:ext cx="9677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 Nam đất nước ta ơi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Mênh mông biển lúa đâu trời đẹp hơn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 cò bay lả rập rờn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Mây mờ che đỉnh Trường Sơn sớm chiều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biết mấy thân yêu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 nhiêu đời đã chịu nhiều thương đau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 người vất vả in sâu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Gái trai cũng một áo nâu nhuộm bùn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979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187960"/>
              <a:ext cx="11582400" cy="64820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304800" y="165508"/>
            <a:ext cx="76047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 nghèo nuôi những anh hùng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Chìm trong máu lửa lại vùng đứng lên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 quân thù xuống đất đen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Súng gươm vứt bỏ lại hiền như xưa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 Nam đất nắng chan hoà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thơm quả ngọt bốn mùa trời xanh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 đen cô gái long lanh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ai yêu trọn tấm tình thuỷ chung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922520" y="4525770"/>
            <a:ext cx="7162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 trăm nghề của trăm vùng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Khách phương xa tới lạ lùng tìm xem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 người như có phép tiên</a:t>
            </a:r>
            <a:b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tre lá cũng dệt nghìn bài thơ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524" y="303503"/>
            <a:ext cx="5278028" cy="23447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06271" y="2283720"/>
            <a:ext cx="4710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403001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4564058" y="1666752"/>
            <a:ext cx="85191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 bâng khuâng những chuyến đò</a:t>
            </a:r>
            <a:b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Đêm đêm còn vọng câu hò Trương Chi</a:t>
            </a:r>
            <a:b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Đói nghèo nên phải chia ly</a:t>
            </a:r>
            <a:b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Xót xa lòng kẻ rời quê lên đường</a:t>
            </a:r>
            <a:b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đi ta nhớ núi rừng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đi ta nhớ dòng sông vỗ bờ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 đồng ruộng, nhớ khoai ngô</a:t>
            </a:r>
            <a:b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Bữa cơm rau muống quả cà giòn tan ...</a:t>
            </a:r>
            <a:endParaRPr lang="en-US" sz="3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0" y="269240"/>
            <a:ext cx="5773452" cy="25648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2327450"/>
            <a:ext cx="4710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4843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2522220" y="3794632"/>
            <a:ext cx="43129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gì hở mẹ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 cô giáo dạy phải yêu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gì hở mẹ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đi xa cũng nhớ nhiều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0" y="304645"/>
            <a:ext cx="54406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chùm khế ngọt</a:t>
            </a:r>
            <a:b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con trèo hái mỗi ngày</a:t>
            </a:r>
            <a:b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đường đi học</a:t>
            </a:r>
            <a:b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về rợp bướm vàng bay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795451" y="2329068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con diều biếc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Tuổi thơ con thả trên đồng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con đò nhỏ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Êm đềm khua nước ven sông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26630" y="4458914"/>
            <a:ext cx="4724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cầu tre nhỏ</a:t>
            </a:r>
            <a:b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 về nón lá nghiêng che</a:t>
            </a:r>
            <a:b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hương hoa đồng cỏ nội</a:t>
            </a:r>
            <a:b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 trong giấc ngủ đêm hè</a:t>
            </a:r>
            <a:r>
              <a:rPr lang="en-US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" y="938687"/>
            <a:ext cx="6766560" cy="242143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788920" y="2921474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Đỗ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465E70CA-DD39-42B0-B45E-E93C2EDF7D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7640" y="3046724"/>
            <a:ext cx="2912429" cy="387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6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249A541-7846-4AAD-85E8-5954B0A93C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" r="605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04800" y="269240"/>
              <a:ext cx="11582400" cy="63195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1E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304800" y="501910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mỗi người chỉ một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 là chỉ một mẹ thôi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có ai không nhớ ...</a:t>
            </a:r>
            <a:endParaRPr lang="en-US" sz="32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777356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vòng tay ấm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nằm ngủ giữa mưa đêm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đêm trăng tỏ</a:t>
            </a:r>
            <a:b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cau rụng trắng ngoài thềm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28051" y="2922371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 hương là vàng hoa bí</a:t>
            </a:r>
            <a:b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hồng tím giậu mồng tơi</a:t>
            </a:r>
            <a:b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đỏ đôi bờ dâm bụt</a:t>
            </a:r>
            <a:b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 hoa sen trắng tinh khôi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720" y="418026"/>
            <a:ext cx="6766560" cy="242143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025640" y="2266193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Đỗ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465E70CA-DD39-42B0-B45E-E93C2EDF7D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568" y="2839459"/>
            <a:ext cx="2957355" cy="393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1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69240"/>
            <a:ext cx="11582400" cy="6319520"/>
          </a:xfrm>
          <a:prstGeom prst="rect">
            <a:avLst/>
          </a:prstGeom>
          <a:solidFill>
            <a:schemeClr val="bg1"/>
          </a:solidFill>
          <a:ln>
            <a:solidFill>
              <a:srgbClr val="B1E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516058"/>
            <a:chOff x="2098496" y="3659454"/>
            <a:chExt cx="8546543" cy="1331697"/>
          </a:xfrm>
        </p:grpSpPr>
        <p:sp>
          <p:nvSpPr>
            <p:cNvPr id="6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rgbClr val="70AD47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rgbClr val="70AD47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126525" y="3824623"/>
              <a:ext cx="6979326" cy="1166528"/>
            </a:xfrm>
            <a:prstGeom prst="roundRect">
              <a:avLst/>
            </a:prstGeom>
            <a:noFill/>
            <a:ln w="57150" cap="flat" cmpd="sng" algn="ctr">
              <a:noFill/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Hương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vừa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vừa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đẹp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như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bức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tranh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638441"/>
            <a:chOff x="1861723" y="2134893"/>
            <a:chExt cx="8819884" cy="1381322"/>
          </a:xfrm>
        </p:grpSpPr>
        <p:sp>
          <p:nvSpPr>
            <p:cNvPr id="22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rgbClr val="70AD47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rgbClr val="70AD47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056849" y="2396597"/>
              <a:ext cx="6131813" cy="1119618"/>
            </a:xfrm>
            <a:prstGeom prst="roundRect">
              <a:avLst/>
            </a:prstGeom>
            <a:noFill/>
            <a:ln w="57150" cap="flat" cmpd="sng" algn="ctr">
              <a:noFill/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Hương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rất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đẹp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sắc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41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rgbClr val="70AD47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rgbClr val="70AD47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36320" y="5695414"/>
              <a:ext cx="5306047" cy="620070"/>
            </a:xfrm>
            <a:prstGeom prst="roundRect">
              <a:avLst/>
            </a:prstGeom>
            <a:noFill/>
            <a:ln w="57150" cap="flat" cmpd="sng" algn="ctr">
              <a:noFill/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Hương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rất</a:t>
              </a:r>
              <a:r>
                <a:rPr kumimoji="0" lang="en-US" sz="3600" b="1" i="0" u="none" strike="noStrike" kern="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dài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8076698" y="3713598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1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258857"/>
            <a:ext cx="13579140" cy="1719865"/>
            <a:chOff x="-693571" y="258857"/>
            <a:chExt cx="13579140" cy="171986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869103" y="431923"/>
              <a:ext cx="10675635" cy="1464231"/>
            </a:xfrm>
            <a:prstGeom prst="roundRect">
              <a:avLst/>
            </a:prstGeom>
            <a:noFill/>
            <a:ln w="57150" cap="flat" cmpd="sng" algn="ctr">
              <a:noFill/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Tác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giả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muốn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khẳng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điều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gì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khi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nói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“</a:t>
              </a: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sông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Hương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là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một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bức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tranh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khổ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dài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/>
                  <a:ea typeface="Cambria" panose="02040503050406030204" pitchFamily="18" charset="0"/>
                </a:rPr>
                <a:t>”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69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E8AF3F7-4558-4039-A71A-7397446B7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88" y="4882242"/>
            <a:ext cx="2460172" cy="2460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21F2DA80-D6C5-494A-BCDC-F75741DC664B}"/>
              </a:ext>
            </a:extLst>
          </p:cNvPr>
          <p:cNvSpPr txBox="1"/>
          <p:nvPr/>
        </p:nvSpPr>
        <p:spPr>
          <a:xfrm>
            <a:off x="5100143" y="4588850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FB54D"/>
                </a:solidFill>
                <a:effectLst/>
                <a:uLnTx/>
                <a:uFillTx/>
                <a:latin typeface="字魂130号-快乐俏黑体" panose="00000500000000000000" pitchFamily="2" charset="-122"/>
                <a:ea typeface="字魂130号-快乐俏黑体" panose="00000500000000000000" pitchFamily="2" charset="-122"/>
                <a:cs typeface="+mn-cs"/>
              </a:rPr>
              <a:t>”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B54D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163" y="2198632"/>
            <a:ext cx="9705673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4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69240"/>
            <a:ext cx="11582400" cy="6319520"/>
          </a:xfrm>
          <a:prstGeom prst="rect">
            <a:avLst/>
          </a:prstGeom>
          <a:solidFill>
            <a:schemeClr val="bg1"/>
          </a:solidFill>
          <a:ln>
            <a:solidFill>
              <a:srgbClr val="B1E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258857"/>
            <a:ext cx="13579140" cy="1754947"/>
            <a:chOff x="-693571" y="258857"/>
            <a:chExt cx="13579140" cy="175494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462669" y="549573"/>
              <a:ext cx="10675635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Dòng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thứ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thay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đổi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sắc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Hương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8"/>
            <a:ext cx="8546543" cy="1456204"/>
            <a:chOff x="2098496" y="3659454"/>
            <a:chExt cx="8546543" cy="1279122"/>
          </a:xfrm>
        </p:grpSpPr>
        <p:sp>
          <p:nvSpPr>
            <p:cNvPr id="12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099547" y="3772048"/>
              <a:ext cx="6788634" cy="116652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hồng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-&gt;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mà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u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xanh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nhiều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sắc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độ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-&gt;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màu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vàng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lung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linh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79153"/>
            <a:chOff x="1861723" y="2134893"/>
            <a:chExt cx="8819884" cy="1331338"/>
          </a:xfrm>
        </p:grpSpPr>
        <p:sp>
          <p:nvSpPr>
            <p:cNvPr id="26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7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9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2888166" y="2346613"/>
              <a:ext cx="6989605" cy="111961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xanh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sắc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-&gt;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hồng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-&gt;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vàng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lung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linh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2"/>
            <a:ext cx="8973766" cy="1651843"/>
            <a:chOff x="1612674" y="5184381"/>
            <a:chExt cx="8973766" cy="1431655"/>
          </a:xfrm>
        </p:grpSpPr>
        <p:sp>
          <p:nvSpPr>
            <p:cNvPr id="45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8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369635" y="5465036"/>
              <a:ext cx="6408018" cy="115100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vàng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 lung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Cambria" panose="02040503050406030204" pitchFamily="18" charset="0"/>
                  <a:cs typeface="+mn-cs"/>
                </a:rPr>
                <a:t>linh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-&gt;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màu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xanh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nhiều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sắc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độ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-&gt;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màu</a:t>
              </a:r>
              <a:r>
                <a:rPr lang="en-US" sz="3600" b="1" dirty="0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/>
                  <a:ea typeface="Cambria" panose="02040503050406030204" pitchFamily="18" charset="0"/>
                </a:rPr>
                <a:t>hồng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10292204" y="2237579"/>
            <a:ext cx="1805754" cy="1610631"/>
            <a:chOff x="2178000" y="1370575"/>
            <a:chExt cx="1417475" cy="1417450"/>
          </a:xfrm>
        </p:grpSpPr>
        <p:sp>
          <p:nvSpPr>
            <p:cNvPr id="7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4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10033657" y="53791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7954385" y="392301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57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 flipH="1" flipV="1">
            <a:off x="2858946" y="85608"/>
            <a:ext cx="8793060" cy="6235102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509BBDBF-BE28-45E6-A42F-B92FE30C42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912" y="1841500"/>
            <a:ext cx="5744325" cy="5016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7196" y="1651921"/>
            <a:ext cx="64123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0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– 2 </a:t>
            </a:r>
            <a:r>
              <a:rPr lang="en-US" sz="40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218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69240"/>
            <a:ext cx="11582400" cy="6319520"/>
          </a:xfrm>
          <a:prstGeom prst="rect">
            <a:avLst/>
          </a:prstGeom>
          <a:solidFill>
            <a:schemeClr val="bg1"/>
          </a:solidFill>
          <a:ln>
            <a:solidFill>
              <a:srgbClr val="B1E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D8E40F90-6121-0042-86B8-C3D6C96549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30410" y="1751425"/>
            <a:ext cx="6161590" cy="5106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673" y="-524599"/>
            <a:ext cx="5785605" cy="79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1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D8E40F90-6121-0042-86B8-C3D6C96549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64219"/>
            <a:ext cx="4939553" cy="409378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564969" y="2795021"/>
            <a:ext cx="3007529" cy="866580"/>
            <a:chOff x="6272777" y="3532112"/>
            <a:chExt cx="3007529" cy="866580"/>
          </a:xfrm>
        </p:grpSpPr>
        <p:sp>
          <p:nvSpPr>
            <p:cNvPr id="22" name="矩形: 圆角 32">
              <a:extLst>
                <a:ext uri="{FF2B5EF4-FFF2-40B4-BE49-F238E27FC236}">
                  <a16:creationId xmlns:a16="http://schemas.microsoft.com/office/drawing/2014/main" id="{A2F1BCB6-2274-48C3-91AE-A8D28ED9A650}"/>
                </a:ext>
              </a:extLst>
            </p:cNvPr>
            <p:cNvSpPr/>
            <p:nvPr/>
          </p:nvSpPr>
          <p:spPr>
            <a:xfrm>
              <a:off x="6272777" y="3963141"/>
              <a:ext cx="2716449" cy="435551"/>
            </a:xfrm>
            <a:prstGeom prst="roundRect">
              <a:avLst>
                <a:gd name="adj" fmla="val 50000"/>
              </a:avLst>
            </a:prstGeom>
            <a:solidFill>
              <a:srgbClr val="538C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err="1">
                  <a:solidFill>
                    <a:schemeClr val="bg1"/>
                  </a:solidFill>
                  <a:latin typeface="#9Slide05 SVNShintia Script" panose="02000804000000020003" pitchFamily="2" charset="0"/>
                  <a:ea typeface="字魂156号-萌趣苏打饼" panose="00000500000000000000" pitchFamily="2" charset="-122"/>
                </a:rPr>
                <a:t>Trang</a:t>
              </a:r>
              <a:r>
                <a:rPr lang="en-US" altLang="zh-CN" sz="2800" dirty="0">
                  <a:solidFill>
                    <a:schemeClr val="bg1"/>
                  </a:solidFill>
                  <a:latin typeface="#9Slide05 SVNShintia Script" panose="02000804000000020003" pitchFamily="2" charset="0"/>
                  <a:ea typeface="字魂156号-萌趣苏打饼" panose="00000500000000000000" pitchFamily="2" charset="-122"/>
                </a:rPr>
                <a:t> 91</a:t>
              </a:r>
              <a:endParaRPr lang="zh-CN" altLang="en-US" sz="2800" dirty="0">
                <a:solidFill>
                  <a:schemeClr val="bg1"/>
                </a:solidFill>
                <a:latin typeface="#9Slide05 SVNShintia Script" panose="02000804000000020003" pitchFamily="2" charset="0"/>
                <a:ea typeface="字魂156号-萌趣苏打饼" panose="00000500000000000000" pitchFamily="2" charset="-122"/>
              </a:endParaRPr>
            </a:p>
          </p:txBody>
        </p:sp>
        <p:pic>
          <p:nvPicPr>
            <p:cNvPr id="23" name="图片 35">
              <a:extLst>
                <a:ext uri="{FF2B5EF4-FFF2-40B4-BE49-F238E27FC236}">
                  <a16:creationId xmlns:a16="http://schemas.microsoft.com/office/drawing/2014/main" id="{3AD99006-D4F0-4FD5-890F-1E427C6BD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8147" y="3532112"/>
              <a:ext cx="582159" cy="465727"/>
            </a:xfrm>
            <a:prstGeom prst="rect">
              <a:avLst/>
            </a:prstGeom>
          </p:spPr>
        </p:pic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3F50CD00-D182-4218-9D0F-9A877A1E3AB8}"/>
              </a:ext>
            </a:extLst>
          </p:cNvPr>
          <p:cNvSpPr txBox="1"/>
          <p:nvPr/>
        </p:nvSpPr>
        <p:spPr>
          <a:xfrm>
            <a:off x="1434998" y="1382111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FB54D"/>
                </a:solidFill>
                <a:effectLst/>
                <a:uLnTx/>
                <a:uFillTx/>
                <a:latin typeface="字魂130号-快乐俏黑体" panose="00000500000000000000" pitchFamily="2" charset="-122"/>
                <a:ea typeface="字魂130号-快乐俏黑体" panose="00000500000000000000" pitchFamily="2" charset="-122"/>
                <a:cs typeface="+mn-cs"/>
              </a:rPr>
              <a:t>“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B54D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1F2DA80-D6C5-494A-BCDC-F75741DC664B}"/>
              </a:ext>
            </a:extLst>
          </p:cNvPr>
          <p:cNvSpPr txBox="1"/>
          <p:nvPr/>
        </p:nvSpPr>
        <p:spPr>
          <a:xfrm>
            <a:off x="10878820" y="1317669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FB54D"/>
                </a:solidFill>
                <a:effectLst/>
                <a:uLnTx/>
                <a:uFillTx/>
                <a:latin typeface="字魂130号-快乐俏黑体" panose="00000500000000000000" pitchFamily="2" charset="-122"/>
                <a:ea typeface="字魂130号-快乐俏黑体" panose="00000500000000000000" pitchFamily="2" charset="-122"/>
                <a:cs typeface="+mn-cs"/>
              </a:rPr>
              <a:t>”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B54D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14" name="图片 25">
            <a:extLst>
              <a:ext uri="{FF2B5EF4-FFF2-40B4-BE49-F238E27FC236}">
                <a16:creationId xmlns:a16="http://schemas.microsoft.com/office/drawing/2014/main" id="{1BB3F6D2-6B86-41B7-9153-54E98C336D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333">
            <a:off x="676444" y="-503486"/>
            <a:ext cx="2830287" cy="2830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1735" y="734831"/>
            <a:ext cx="10766469" cy="2493480"/>
          </a:xfrm>
          <a:prstGeom prst="rect">
            <a:avLst/>
          </a:prstGeom>
        </p:spPr>
      </p:pic>
      <p:pic>
        <p:nvPicPr>
          <p:cNvPr id="24" name="图片 36">
            <a:extLst>
              <a:ext uri="{FF2B5EF4-FFF2-40B4-BE49-F238E27FC236}">
                <a16:creationId xmlns:a16="http://schemas.microsoft.com/office/drawing/2014/main" id="{3491446C-309E-48C6-AB66-63F57B8929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3033" y="1111839"/>
            <a:ext cx="797108" cy="637686"/>
          </a:xfrm>
          <a:prstGeom prst="rect">
            <a:avLst/>
          </a:prstGeom>
        </p:spPr>
      </p:pic>
      <p:pic>
        <p:nvPicPr>
          <p:cNvPr id="25" name="图片 21">
            <a:extLst>
              <a:ext uri="{FF2B5EF4-FFF2-40B4-BE49-F238E27FC236}">
                <a16:creationId xmlns:a16="http://schemas.microsoft.com/office/drawing/2014/main" id="{788FA8BF-04E8-4DEC-94A5-9EFD58D6098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829">
            <a:off x="5459617" y="3612042"/>
            <a:ext cx="3915826" cy="3915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210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69240"/>
            <a:ext cx="11582400" cy="6319520"/>
          </a:xfrm>
          <a:prstGeom prst="rect">
            <a:avLst/>
          </a:prstGeom>
          <a:solidFill>
            <a:schemeClr val="bg1"/>
          </a:solidFill>
          <a:ln>
            <a:solidFill>
              <a:srgbClr val="B1E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501532" y="120413"/>
            <a:ext cx="4557118" cy="736899"/>
            <a:chOff x="3660135" y="2010173"/>
            <a:chExt cx="4557118" cy="736899"/>
          </a:xfrm>
        </p:grpSpPr>
        <p:grpSp>
          <p:nvGrpSpPr>
            <p:cNvPr id="9" name="组合 23">
              <a:extLst>
                <a:ext uri="{FF2B5EF4-FFF2-40B4-BE49-F238E27FC236}">
                  <a16:creationId xmlns:a16="http://schemas.microsoft.com/office/drawing/2014/main" id="{948C7AB4-89FD-468F-B23E-F2110DD58A9E}"/>
                </a:ext>
              </a:extLst>
            </p:cNvPr>
            <p:cNvGrpSpPr/>
            <p:nvPr/>
          </p:nvGrpSpPr>
          <p:grpSpPr>
            <a:xfrm>
              <a:off x="3660135" y="2010173"/>
              <a:ext cx="4557118" cy="736899"/>
              <a:chOff x="3168506" y="-47228"/>
              <a:chExt cx="4557118" cy="736899"/>
            </a:xfrm>
          </p:grpSpPr>
          <p:pic>
            <p:nvPicPr>
              <p:cNvPr id="11" name="图片 24">
                <a:extLst>
                  <a:ext uri="{FF2B5EF4-FFF2-40B4-BE49-F238E27FC236}">
                    <a16:creationId xmlns:a16="http://schemas.microsoft.com/office/drawing/2014/main" id="{7CFAC86B-8C48-40BF-B7F3-973A89015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8506" y="-47228"/>
                <a:ext cx="1308105" cy="736899"/>
              </a:xfrm>
              <a:prstGeom prst="rect">
                <a:avLst/>
              </a:prstGeom>
            </p:spPr>
          </p:pic>
          <p:pic>
            <p:nvPicPr>
              <p:cNvPr id="12" name="图片 26">
                <a:extLst>
                  <a:ext uri="{FF2B5EF4-FFF2-40B4-BE49-F238E27FC236}">
                    <a16:creationId xmlns:a16="http://schemas.microsoft.com/office/drawing/2014/main" id="{5318A63F-5535-4C61-A2AB-3E359F1B3B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05" t="39985" b="43942"/>
              <a:stretch/>
            </p:blipFill>
            <p:spPr>
              <a:xfrm>
                <a:off x="4351442" y="-47228"/>
                <a:ext cx="3374182" cy="736899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5273040" y="2214880"/>
              <a:ext cx="223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  <a:latin typeface="SVN-Avo" panose="02040603050506020204" pitchFamily="18" charset="0"/>
                  <a:cs typeface="Calibri" panose="020F0502020204030204" pitchFamily="34" charset="0"/>
                </a:rPr>
                <a:t>TIẾNG NƯỚC MÌNH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42974" y="528952"/>
            <a:ext cx="5973843" cy="282630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bố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sắc</a:t>
            </a:r>
            <a:endParaRPr lang="en-US" sz="40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phải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bố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ơi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Cao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mây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núi</a:t>
            </a:r>
            <a:endParaRPr lang="en-US" sz="40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Bát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ngát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trùng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khơi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33725" y="4002703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nặng</a:t>
            </a:r>
            <a:endParaRPr lang="en-US" sz="40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Bập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bẹ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thuở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đời</a:t>
            </a:r>
            <a:endParaRPr lang="en-US" sz="40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Ngọt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ngào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dòng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sữa</a:t>
            </a:r>
            <a:endParaRPr lang="en-US" sz="40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Nuôi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057" y="860753"/>
            <a:ext cx="4048143" cy="30556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96" y="3180080"/>
            <a:ext cx="2124004" cy="336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9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E9EBA77-4ACC-4DF3-9866-AD46CE7465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249A541-7846-4AAD-85E8-5954B0A93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r="60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269240"/>
            <a:ext cx="11582400" cy="6319520"/>
          </a:xfrm>
          <a:prstGeom prst="rect">
            <a:avLst/>
          </a:prstGeom>
          <a:solidFill>
            <a:schemeClr val="bg1"/>
          </a:solidFill>
          <a:ln>
            <a:solidFill>
              <a:srgbClr val="B1E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887105" y="725775"/>
            <a:ext cx="5973843" cy="282630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võng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ngã</a:t>
            </a:r>
            <a:endParaRPr lang="en-US" sz="40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Kẽo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kẹt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suốt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hè</a:t>
            </a:r>
            <a:endParaRPr lang="en-US" sz="40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Bà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ru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cháu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endParaRPr lang="en-US" sz="40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êm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đềm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ve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29585" y="3923884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i="1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làng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huyền</a:t>
            </a:r>
            <a:endParaRPr lang="en-US" sz="40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sân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đình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bến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endParaRPr lang="en-US" sz="40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cánh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diều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tuổi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endParaRPr lang="en-US" sz="4000" dirty="0">
              <a:solidFill>
                <a:srgbClr val="FFC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Nâng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mơ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ước</a:t>
            </a:r>
            <a:r>
              <a:rPr lang="en-US" sz="4000" dirty="0">
                <a:solidFill>
                  <a:srgbClr val="FFC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827" y="664375"/>
            <a:ext cx="2996653" cy="319726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269480" y="26263"/>
            <a:ext cx="4557118" cy="736899"/>
            <a:chOff x="3660135" y="2010173"/>
            <a:chExt cx="4557118" cy="736899"/>
          </a:xfrm>
        </p:grpSpPr>
        <p:grpSp>
          <p:nvGrpSpPr>
            <p:cNvPr id="9" name="组合 23">
              <a:extLst>
                <a:ext uri="{FF2B5EF4-FFF2-40B4-BE49-F238E27FC236}">
                  <a16:creationId xmlns:a16="http://schemas.microsoft.com/office/drawing/2014/main" id="{948C7AB4-89FD-468F-B23E-F2110DD58A9E}"/>
                </a:ext>
              </a:extLst>
            </p:cNvPr>
            <p:cNvGrpSpPr/>
            <p:nvPr/>
          </p:nvGrpSpPr>
          <p:grpSpPr>
            <a:xfrm>
              <a:off x="3660135" y="2010173"/>
              <a:ext cx="4557118" cy="736899"/>
              <a:chOff x="3168506" y="-47228"/>
              <a:chExt cx="4557118" cy="736899"/>
            </a:xfrm>
          </p:grpSpPr>
          <p:pic>
            <p:nvPicPr>
              <p:cNvPr id="11" name="图片 24">
                <a:extLst>
                  <a:ext uri="{FF2B5EF4-FFF2-40B4-BE49-F238E27FC236}">
                    <a16:creationId xmlns:a16="http://schemas.microsoft.com/office/drawing/2014/main" id="{7CFAC86B-8C48-40BF-B7F3-973A89015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8506" y="-47228"/>
                <a:ext cx="1308105" cy="736899"/>
              </a:xfrm>
              <a:prstGeom prst="rect">
                <a:avLst/>
              </a:prstGeom>
            </p:spPr>
          </p:pic>
          <p:pic>
            <p:nvPicPr>
              <p:cNvPr id="12" name="图片 26">
                <a:extLst>
                  <a:ext uri="{FF2B5EF4-FFF2-40B4-BE49-F238E27FC236}">
                    <a16:creationId xmlns:a16="http://schemas.microsoft.com/office/drawing/2014/main" id="{5318A63F-5535-4C61-A2AB-3E359F1B3B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05" t="39985" b="43942"/>
              <a:stretch/>
            </p:blipFill>
            <p:spPr>
              <a:xfrm>
                <a:off x="4351442" y="-47228"/>
                <a:ext cx="3374182" cy="736899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5273040" y="2214880"/>
              <a:ext cx="223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  <a:latin typeface="SVN-Avo" panose="02040603050506020204" pitchFamily="18" charset="0"/>
                  <a:cs typeface="Calibri" panose="020F0502020204030204" pitchFamily="34" charset="0"/>
                </a:rPr>
                <a:t>TIẾNG NƯỚC MÌNH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14" y="4058260"/>
            <a:ext cx="4092656" cy="228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4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1666</Words>
  <Application>Microsoft Office PowerPoint</Application>
  <PresentationFormat>Widescreen</PresentationFormat>
  <Paragraphs>186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等线 Light</vt:lpstr>
      <vt:lpstr>Calibri</vt:lpstr>
      <vt:lpstr>字魂130号-快乐俏黑体</vt:lpstr>
      <vt:lpstr>#9Slide05 SVNShintia Script</vt:lpstr>
      <vt:lpstr>SVN-Avo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ong si</cp:lastModifiedBy>
  <cp:revision>31</cp:revision>
  <dcterms:created xsi:type="dcterms:W3CDTF">2023-03-25T11:51:54Z</dcterms:created>
  <dcterms:modified xsi:type="dcterms:W3CDTF">2025-04-04T15:19:39Z</dcterms:modified>
</cp:coreProperties>
</file>