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33"/>
  </p:notesMasterIdLst>
  <p:sldIdLst>
    <p:sldId id="257" r:id="rId5"/>
    <p:sldId id="258" r:id="rId6"/>
    <p:sldId id="283" r:id="rId7"/>
    <p:sldId id="282" r:id="rId8"/>
    <p:sldId id="259" r:id="rId9"/>
    <p:sldId id="260" r:id="rId10"/>
    <p:sldId id="284" r:id="rId11"/>
    <p:sldId id="262" r:id="rId12"/>
    <p:sldId id="263" r:id="rId13"/>
    <p:sldId id="285" r:id="rId14"/>
    <p:sldId id="286" r:id="rId15"/>
    <p:sldId id="287" r:id="rId16"/>
    <p:sldId id="264" r:id="rId17"/>
    <p:sldId id="288" r:id="rId18"/>
    <p:sldId id="289" r:id="rId19"/>
    <p:sldId id="266" r:id="rId20"/>
    <p:sldId id="267" r:id="rId21"/>
    <p:sldId id="290" r:id="rId22"/>
    <p:sldId id="291" r:id="rId23"/>
    <p:sldId id="292" r:id="rId24"/>
    <p:sldId id="294" r:id="rId25"/>
    <p:sldId id="272" r:id="rId26"/>
    <p:sldId id="273" r:id="rId27"/>
    <p:sldId id="295" r:id="rId28"/>
    <p:sldId id="275" r:id="rId29"/>
    <p:sldId id="276" r:id="rId30"/>
    <p:sldId id="278"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847E-941C-4A90-973C-CD60920495EB}"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9A708-75E8-4F5D-9B54-64F543850168}" type="slidenum">
              <a:rPr lang="en-US" smtClean="0"/>
              <a:t>‹#›</a:t>
            </a:fld>
            <a:endParaRPr lang="en-US"/>
          </a:p>
        </p:txBody>
      </p:sp>
    </p:spTree>
    <p:extLst>
      <p:ext uri="{BB962C8B-B14F-4D97-AF65-F5344CB8AC3E}">
        <p14:creationId xmlns:p14="http://schemas.microsoft.com/office/powerpoint/2010/main" val="282375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466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125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2862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1787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964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023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06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890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932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779F9C-76B8-46F9-9103-0705A038C65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2120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79F9C-76B8-46F9-9103-0705A038C65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12277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79F9C-76B8-46F9-9103-0705A038C65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373552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3244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434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5494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27833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2890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36767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1670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7582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79F9C-76B8-46F9-9103-0705A038C65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79992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898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57306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9268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00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153149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21002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934234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3973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27901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564701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779F9C-76B8-46F9-9103-0705A038C652}"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728424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47846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4115613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94604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4576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28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79F9C-76B8-46F9-9103-0705A038C65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83277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79F9C-76B8-46F9-9103-0705A038C652}"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97678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779F9C-76B8-46F9-9103-0705A038C652}"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28924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79F9C-76B8-46F9-9103-0705A038C652}"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393141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79F9C-76B8-46F9-9103-0705A038C65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386048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79F9C-76B8-46F9-9103-0705A038C652}"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1D6AA-BDB5-4EFF-8A72-5C51EF744B64}" type="slidenum">
              <a:rPr lang="en-US" smtClean="0"/>
              <a:t>‹#›</a:t>
            </a:fld>
            <a:endParaRPr lang="en-US"/>
          </a:p>
        </p:txBody>
      </p:sp>
    </p:spTree>
    <p:extLst>
      <p:ext uri="{BB962C8B-B14F-4D97-AF65-F5344CB8AC3E}">
        <p14:creationId xmlns:p14="http://schemas.microsoft.com/office/powerpoint/2010/main" val="2527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79F9C-76B8-46F9-9103-0705A038C652}" type="datetimeFigureOut">
              <a:rPr lang="en-US" smtClean="0"/>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1D6AA-BDB5-4EFF-8A72-5C51EF744B64}" type="slidenum">
              <a:rPr lang="en-US" smtClean="0"/>
              <a:t>‹#›</a:t>
            </a:fld>
            <a:endParaRPr lang="en-US"/>
          </a:p>
        </p:txBody>
      </p:sp>
    </p:spTree>
    <p:extLst>
      <p:ext uri="{BB962C8B-B14F-4D97-AF65-F5344CB8AC3E}">
        <p14:creationId xmlns:p14="http://schemas.microsoft.com/office/powerpoint/2010/main" val="220314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FE48A3-FBB0-4D53-AD96-BBA31C39C6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B713A8-A7D8-4655-9856-7687D49ACF6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15517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8" name="Picture 3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3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4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41"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42"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43"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4034474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228902802"/>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339" l="0" r="100000">
                        <a14:foregroundMark x1="55369" y1="3744" x2="97204" y2="5507"/>
                      </a14:backgroundRemoval>
                    </a14:imgEffect>
                    <a14:imgEffect>
                      <a14:saturation sat="300000"/>
                    </a14:imgEffect>
                  </a14:imgLayer>
                </a14:imgProps>
              </a:ext>
            </a:extLst>
          </a:blip>
          <a:srcRect l="3008" r="941"/>
          <a:stretch/>
        </p:blipFill>
        <p:spPr>
          <a:xfrm>
            <a:off x="-23149" y="-1"/>
            <a:ext cx="12199716" cy="6858001"/>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artisticLineDrawing/>
                    </a14:imgEffect>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9859" y="2889139"/>
            <a:ext cx="5995686" cy="2965572"/>
          </a:xfrm>
          <a:prstGeom prst="rect">
            <a:avLst/>
          </a:prstGeom>
        </p:spPr>
      </p:pic>
      <p:sp>
        <p:nvSpPr>
          <p:cNvPr id="3" name="TextBox 2"/>
          <p:cNvSpPr txBox="1"/>
          <p:nvPr/>
        </p:nvSpPr>
        <p:spPr>
          <a:xfrm>
            <a:off x="6165717" y="3564889"/>
            <a:ext cx="5929828" cy="2308324"/>
          </a:xfrm>
          <a:prstGeom prst="rect">
            <a:avLst/>
          </a:prstGeom>
          <a:noFill/>
        </p:spPr>
        <p:txBody>
          <a:bodyPr wrap="none" rtlCol="0">
            <a:spAutoFit/>
          </a:bodyPr>
          <a:lstStyle/>
          <a:p>
            <a:pPr algn="ctr"/>
            <a:r>
              <a:rPr lang="en-US" sz="7200" dirty="0">
                <a:solidFill>
                  <a:schemeClr val="accent2">
                    <a:lumMod val="75000"/>
                  </a:schemeClr>
                </a:solidFill>
                <a:latin typeface="#9Slide03 SFU Helvetica Black" panose="00000900000000000000" pitchFamily="2" charset="0"/>
              </a:rPr>
              <a:t>NGỌN LỬA</a:t>
            </a:r>
          </a:p>
          <a:p>
            <a:pPr algn="ctr"/>
            <a:r>
              <a:rPr lang="en-US" sz="7200" dirty="0">
                <a:solidFill>
                  <a:srgbClr val="002060"/>
                </a:solidFill>
                <a:latin typeface="#9Slide03 SFU Helvetica Black" panose="00000900000000000000" pitchFamily="2" charset="0"/>
              </a:rPr>
              <a:t>Ô-LIM-PÍCH</a:t>
            </a:r>
          </a:p>
        </p:txBody>
      </p:sp>
      <p:sp>
        <p:nvSpPr>
          <p:cNvPr id="5" name="TextBox 4"/>
          <p:cNvSpPr txBox="1"/>
          <p:nvPr/>
        </p:nvSpPr>
        <p:spPr>
          <a:xfrm>
            <a:off x="6436727" y="2639314"/>
            <a:ext cx="1460656" cy="1323439"/>
          </a:xfrm>
          <a:prstGeom prst="rect">
            <a:avLst/>
          </a:prstGeom>
          <a:noFill/>
        </p:spPr>
        <p:txBody>
          <a:bodyPr wrap="none" rtlCol="0">
            <a:spAutoFit/>
          </a:bodyPr>
          <a:lstStyle/>
          <a:p>
            <a:r>
              <a:rPr lang="en-US" sz="8000" dirty="0" err="1">
                <a:solidFill>
                  <a:schemeClr val="accent2">
                    <a:lumMod val="50000"/>
                  </a:schemeClr>
                </a:solidFill>
                <a:latin typeface="#9Slide05 Dinh Tran" panose="02040603050506020204" pitchFamily="18" charset="0"/>
              </a:rPr>
              <a:t>Đọc</a:t>
            </a:r>
            <a:endParaRPr lang="en-US" sz="8000" dirty="0">
              <a:solidFill>
                <a:schemeClr val="accent2">
                  <a:lumMod val="50000"/>
                </a:schemeClr>
              </a:solidFill>
              <a:latin typeface="#9Slide05 Dinh Tran" panose="020406030505060202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57" y="-1"/>
            <a:ext cx="1827599" cy="1827599"/>
          </a:xfrm>
          <a:prstGeom prst="rect">
            <a:avLst/>
          </a:prstGeom>
        </p:spPr>
      </p:pic>
    </p:spTree>
    <p:extLst>
      <p:ext uri="{BB962C8B-B14F-4D97-AF65-F5344CB8AC3E}">
        <p14:creationId xmlns:p14="http://schemas.microsoft.com/office/powerpoint/2010/main" val="42083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870793"/>
            </a:xfrm>
            <a:prstGeom prst="rect">
              <a:avLst/>
            </a:prstGeom>
            <a:noFill/>
          </p:spPr>
          <p:txBody>
            <a:bodyPr wrap="square" rtlCol="0">
              <a:spAutoFit/>
            </a:bodyPr>
            <a:lstStyle/>
            <a:p>
              <a:pPr algn="just"/>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Những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người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đoạt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giải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được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tấu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nhạc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chúc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mừng</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và</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được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đặt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một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vòng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nguyệt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lên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đầu</a:t>
              </a:r>
              <a:r>
                <a:rPr lang="en-US" sz="4800" b="1" dirty="0">
                  <a:solidFill>
                    <a:srgbClr val="FF0000"/>
                  </a:solidFill>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tượng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trưng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cho</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vinh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quang</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chiến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thắng</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endParaRPr lang="en-US" sz="11500" dirty="0">
                <a:latin typeface="Cambria" panose="02040503050406030204" pitchFamily="18" charset="0"/>
                <a:ea typeface="Cambria" panose="02040503050406030204" pitchFamily="18" charset="0"/>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3564933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870793"/>
            </a:xfrm>
            <a:prstGeom prst="rect">
              <a:avLst/>
            </a:prstGeom>
            <a:noFill/>
          </p:spPr>
          <p:txBody>
            <a:bodyPr wrap="square" rtlCol="0">
              <a:spAutoFit/>
            </a:bodyPr>
            <a:lstStyle/>
            <a:p>
              <a:pPr algn="just"/>
              <a:r>
                <a:rPr lang="en-US" sz="4800" dirty="0" err="1">
                  <a:latin typeface="Cambria" panose="02040503050406030204" pitchFamily="18" charset="0"/>
                  <a:ea typeface="Cambria" panose="02040503050406030204" pitchFamily="18" charset="0"/>
                </a:rPr>
                <a:t>Ngọn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lửa</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mang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từ</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thành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phố</a:t>
              </a:r>
              <a:r>
                <a:rPr lang="en-US" sz="4800" dirty="0">
                  <a:latin typeface="Cambria" panose="02040503050406030204" pitchFamily="18" charset="0"/>
                  <a:ea typeface="Cambria" panose="02040503050406030204" pitchFamily="18" charset="0"/>
                </a:rPr>
                <a:t> Ô-</a:t>
              </a:r>
              <a:r>
                <a:rPr lang="en-US" sz="4800" dirty="0" err="1">
                  <a:latin typeface="Cambria" panose="02040503050406030204" pitchFamily="18" charset="0"/>
                  <a:ea typeface="Cambria" panose="02040503050406030204" pitchFamily="18" charset="0"/>
                </a:rPr>
                <a:t>lim</a:t>
              </a:r>
              <a:r>
                <a:rPr lang="en-US" sz="4800" dirty="0">
                  <a:latin typeface="Cambria" panose="02040503050406030204" pitchFamily="18" charset="0"/>
                  <a:ea typeface="Cambria" panose="02040503050406030204" pitchFamily="18" charset="0"/>
                </a:rPr>
                <a:t>-pi-a </a:t>
              </a:r>
              <a:r>
                <a:rPr lang="en-US" sz="4800" dirty="0" err="1">
                  <a:latin typeface="Cambria" panose="02040503050406030204" pitchFamily="18" charset="0"/>
                  <a:ea typeface="Cambria" panose="02040503050406030204" pitchFamily="18" charset="0"/>
                </a:rPr>
                <a:t>tới</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được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thắp</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sáng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trong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giờ</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khai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mạc</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báo</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bắt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đầu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những</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cuộc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đua</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tài</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theo</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tinh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thần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hoà</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bình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và</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hữu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nghị</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a:t>
              </a: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87566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74561"/>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273633" y="1861159"/>
            <a:ext cx="3208825" cy="1078260"/>
            <a:chOff x="2425159" y="2740334"/>
            <a:chExt cx="1138084" cy="773613"/>
          </a:xfrm>
        </p:grpSpPr>
        <p:sp>
          <p:nvSpPr>
            <p:cNvPr id="45" name="圆角矩形 28">
              <a:extLst>
                <a:ext uri="{FF2B5EF4-FFF2-40B4-BE49-F238E27FC236}">
                  <a16:creationId xmlns:a16="http://schemas.microsoft.com/office/drawing/2014/main" id="{A0266E30-1C73-3D46-3B16-8183BEB9E67A}"/>
                </a:ext>
              </a:extLst>
            </p:cNvPr>
            <p:cNvSpPr/>
            <p:nvPr/>
          </p:nvSpPr>
          <p:spPr>
            <a:xfrm>
              <a:off x="2425159" y="2740334"/>
              <a:ext cx="1138084" cy="773613"/>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0" name="文本框 40">
              <a:extLst>
                <a:ext uri="{FF2B5EF4-FFF2-40B4-BE49-F238E27FC236}">
                  <a16:creationId xmlns:a16="http://schemas.microsoft.com/office/drawing/2014/main" id="{D2A0FFC3-DD0C-D576-6C42-AAB6BBD22D5C}"/>
                </a:ext>
              </a:extLst>
            </p:cNvPr>
            <p:cNvSpPr txBox="1"/>
            <p:nvPr/>
          </p:nvSpPr>
          <p:spPr>
            <a:xfrm>
              <a:off x="2442827" y="2829033"/>
              <a:ext cx="1090077" cy="596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Ô-</a:t>
              </a:r>
              <a:r>
                <a:rPr lang="en-US" altLang="zh-CN" sz="4800" b="1" i="1" dirty="0" err="1">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lim</a:t>
              </a: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a:t>
              </a:r>
              <a:r>
                <a:rPr lang="en-US" altLang="zh-CN" sz="4800" b="1" i="1" dirty="0" err="1">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pích</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16932" y="2938630"/>
            <a:ext cx="4522228"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vận</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hội</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đại</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hội</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thao</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quốc</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tế</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thường</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tổ</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chức</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44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1 </a:t>
            </a:r>
            <a:r>
              <a:rPr kumimoji="0" lang="en-US" sz="44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endParaRPr kumimoji="0" lang="zh-CN" altLang="en-US" sz="96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1028" name="Picture 4" descr="Khẩu hiệu Olympic là gì? Khẩu hiệu Olympic Tokyo 2020/2021 là gì?"/>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261" y="2500464"/>
            <a:ext cx="5930485" cy="333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4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74561"/>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699847" y="3206111"/>
            <a:ext cx="3208825" cy="1519706"/>
            <a:chOff x="2425159" y="2635412"/>
            <a:chExt cx="1138084" cy="1090335"/>
          </a:xfrm>
        </p:grpSpPr>
        <p:sp>
          <p:nvSpPr>
            <p:cNvPr id="45" name="圆角矩形 28">
              <a:extLst>
                <a:ext uri="{FF2B5EF4-FFF2-40B4-BE49-F238E27FC236}">
                  <a16:creationId xmlns:a16="http://schemas.microsoft.com/office/drawing/2014/main" id="{A0266E30-1C73-3D46-3B16-8183BEB9E67A}"/>
                </a:ext>
              </a:extLst>
            </p:cNvPr>
            <p:cNvSpPr/>
            <p:nvPr/>
          </p:nvSpPr>
          <p:spPr>
            <a:xfrm>
              <a:off x="2425159" y="2740333"/>
              <a:ext cx="1138084" cy="98541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0" name="文本框 40">
              <a:extLst>
                <a:ext uri="{FF2B5EF4-FFF2-40B4-BE49-F238E27FC236}">
                  <a16:creationId xmlns:a16="http://schemas.microsoft.com/office/drawing/2014/main" id="{D2A0FFC3-DD0C-D576-6C42-AAB6BBD22D5C}"/>
                </a:ext>
              </a:extLst>
            </p:cNvPr>
            <p:cNvSpPr txBox="1"/>
            <p:nvPr/>
          </p:nvSpPr>
          <p:spPr>
            <a:xfrm>
              <a:off x="2471301" y="2635412"/>
              <a:ext cx="1057352" cy="1037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i="1" dirty="0" err="1">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vòng</a:t>
              </a:r>
              <a:r>
                <a:rPr lang="en-US" altLang="zh-CN" sz="44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i="1" dirty="0" err="1">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nguyệt</a:t>
              </a:r>
              <a:r>
                <a:rPr lang="en-US" altLang="zh-CN" sz="44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400" b="1" i="1" dirty="0" err="1">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quế</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99847" y="4963098"/>
            <a:ext cx="82390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Vòng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bằng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nguyệt</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quế</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chiến</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thắng</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2050" name="Picture 2" descr="Quốc gia nào gắn liền với Olympic và vòng nguyệt quế? - VnExp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185" y="1590727"/>
            <a:ext cx="4158831" cy="3196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Olympic olive branch wreaths – SheKno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6321" y="1590727"/>
            <a:ext cx="3122854" cy="3184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9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randombar(horizontal)">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74561"/>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851969" y="1710360"/>
            <a:ext cx="3241393" cy="1008287"/>
            <a:chOff x="2425159" y="2740334"/>
            <a:chExt cx="1138084" cy="773613"/>
          </a:xfrm>
        </p:grpSpPr>
        <p:sp>
          <p:nvSpPr>
            <p:cNvPr id="55" name="圆角矩形 28">
              <a:extLst>
                <a:ext uri="{FF2B5EF4-FFF2-40B4-BE49-F238E27FC236}">
                  <a16:creationId xmlns:a16="http://schemas.microsoft.com/office/drawing/2014/main" id="{A0266E30-1C73-3D46-3B16-8183BEB9E67A}"/>
                </a:ext>
              </a:extLst>
            </p:cNvPr>
            <p:cNvSpPr/>
            <p:nvPr/>
          </p:nvSpPr>
          <p:spPr>
            <a:xfrm>
              <a:off x="2425159" y="2740334"/>
              <a:ext cx="1138084" cy="773613"/>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3" name="文本框 40">
              <a:extLst>
                <a:ext uri="{FF2B5EF4-FFF2-40B4-BE49-F238E27FC236}">
                  <a16:creationId xmlns:a16="http://schemas.microsoft.com/office/drawing/2014/main" id="{D2A0FFC3-DD0C-D576-6C42-AAB6BBD22D5C}"/>
                </a:ext>
              </a:extLst>
            </p:cNvPr>
            <p:cNvSpPr txBox="1"/>
            <p:nvPr/>
          </p:nvSpPr>
          <p:spPr>
            <a:xfrm>
              <a:off x="2531532" y="2795523"/>
              <a:ext cx="925337" cy="6375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Xung</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đột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29102" y="1788950"/>
            <a:ext cx="7224869"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Chiến</a:t>
            </a:r>
            <a:r>
              <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endParaRPr kumimoji="0" lang="zh-CN" altLang="en-US" sz="115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19" name="组合 44">
            <a:extLst>
              <a:ext uri="{FF2B5EF4-FFF2-40B4-BE49-F238E27FC236}">
                <a16:creationId xmlns:a16="http://schemas.microsoft.com/office/drawing/2014/main" id="{4EA7395E-188A-4772-C2F5-BD7C67FD0350}"/>
              </a:ext>
            </a:extLst>
          </p:cNvPr>
          <p:cNvGrpSpPr/>
          <p:nvPr/>
        </p:nvGrpSpPr>
        <p:grpSpPr>
          <a:xfrm>
            <a:off x="851969" y="3195203"/>
            <a:ext cx="3241393" cy="1008287"/>
            <a:chOff x="2425159" y="2740334"/>
            <a:chExt cx="1138084" cy="773613"/>
          </a:xfrm>
        </p:grpSpPr>
        <p:sp>
          <p:nvSpPr>
            <p:cNvPr id="20" name="圆角矩形 28">
              <a:extLst>
                <a:ext uri="{FF2B5EF4-FFF2-40B4-BE49-F238E27FC236}">
                  <a16:creationId xmlns:a16="http://schemas.microsoft.com/office/drawing/2014/main" id="{A0266E30-1C73-3D46-3B16-8183BEB9E67A}"/>
                </a:ext>
              </a:extLst>
            </p:cNvPr>
            <p:cNvSpPr/>
            <p:nvPr/>
          </p:nvSpPr>
          <p:spPr>
            <a:xfrm>
              <a:off x="2425159" y="2740334"/>
              <a:ext cx="1138084" cy="773613"/>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sp>
          <p:nvSpPr>
            <p:cNvPr id="23" name="文本框 40">
              <a:extLst>
                <a:ext uri="{FF2B5EF4-FFF2-40B4-BE49-F238E27FC236}">
                  <a16:creationId xmlns:a16="http://schemas.microsoft.com/office/drawing/2014/main" id="{D2A0FFC3-DD0C-D576-6C42-AAB6BBD22D5C}"/>
                </a:ext>
              </a:extLst>
            </p:cNvPr>
            <p:cNvSpPr txBox="1"/>
            <p:nvPr/>
          </p:nvSpPr>
          <p:spPr>
            <a:xfrm>
              <a:off x="2514808" y="2821282"/>
              <a:ext cx="1034031" cy="6375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Khôi</a:t>
              </a:r>
              <a:r>
                <a:rPr kumimoji="0" lang="en-US" altLang="zh-CN" sz="4800" b="1" i="1" u="none" strike="noStrike" kern="1200" cap="none" spc="0" normalizeH="0" noProof="0" dirty="0">
                  <a:ln>
                    <a:noFill/>
                  </a:ln>
                  <a:solidFill>
                    <a:schemeClr val="accent2">
                      <a:lumMod val="75000"/>
                    </a:scheme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sym typeface="思源黑体 CN" panose="020B0500000000000000" pitchFamily="34" charset="-122"/>
                </a:rPr>
                <a:t>phục</a:t>
              </a:r>
              <a:endParaRPr kumimoji="0" lang="zh-CN" altLang="en-US" sz="4800" b="1" i="1"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4" name="文本框 40">
            <a:extLst>
              <a:ext uri="{FF2B5EF4-FFF2-40B4-BE49-F238E27FC236}">
                <a16:creationId xmlns:a16="http://schemas.microsoft.com/office/drawing/2014/main" id="{D2A0FFC3-DD0C-D576-6C42-AAB6BBD22D5C}"/>
              </a:ext>
            </a:extLst>
          </p:cNvPr>
          <p:cNvSpPr txBox="1"/>
          <p:nvPr/>
        </p:nvSpPr>
        <p:spPr>
          <a:xfrm>
            <a:off x="4729102" y="3273793"/>
            <a:ext cx="7224869"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endParaRPr kumimoji="0" lang="zh-CN" altLang="en-US" sz="115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5" name="组合 44">
            <a:extLst>
              <a:ext uri="{FF2B5EF4-FFF2-40B4-BE49-F238E27FC236}">
                <a16:creationId xmlns:a16="http://schemas.microsoft.com/office/drawing/2014/main" id="{4EA7395E-188A-4772-C2F5-BD7C67FD0350}"/>
              </a:ext>
            </a:extLst>
          </p:cNvPr>
          <p:cNvGrpSpPr/>
          <p:nvPr/>
        </p:nvGrpSpPr>
        <p:grpSpPr>
          <a:xfrm>
            <a:off x="837068" y="4827231"/>
            <a:ext cx="3241393" cy="1008287"/>
            <a:chOff x="2425159" y="2740334"/>
            <a:chExt cx="1138084" cy="773613"/>
          </a:xfrm>
        </p:grpSpPr>
        <p:sp>
          <p:nvSpPr>
            <p:cNvPr id="26" name="圆角矩形 28">
              <a:extLst>
                <a:ext uri="{FF2B5EF4-FFF2-40B4-BE49-F238E27FC236}">
                  <a16:creationId xmlns:a16="http://schemas.microsoft.com/office/drawing/2014/main" id="{A0266E30-1C73-3D46-3B16-8183BEB9E67A}"/>
                </a:ext>
              </a:extLst>
            </p:cNvPr>
            <p:cNvSpPr/>
            <p:nvPr/>
          </p:nvSpPr>
          <p:spPr>
            <a:xfrm>
              <a:off x="2425159" y="2740334"/>
              <a:ext cx="1138084" cy="773613"/>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sp>
          <p:nvSpPr>
            <p:cNvPr id="27" name="文本框 40">
              <a:extLst>
                <a:ext uri="{FF2B5EF4-FFF2-40B4-BE49-F238E27FC236}">
                  <a16:creationId xmlns:a16="http://schemas.microsoft.com/office/drawing/2014/main" id="{D2A0FFC3-DD0C-D576-6C42-AAB6BBD22D5C}"/>
                </a:ext>
              </a:extLst>
            </p:cNvPr>
            <p:cNvSpPr txBox="1"/>
            <p:nvPr/>
          </p:nvSpPr>
          <p:spPr>
            <a:xfrm>
              <a:off x="2519162" y="2800633"/>
              <a:ext cx="980562" cy="6375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Hữu</a:t>
              </a:r>
              <a:r>
                <a:rPr kumimoji="0" lang="en-US" altLang="zh-CN" sz="4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sym typeface="思源黑体 CN" panose="020B0500000000000000" pitchFamily="34" charset="-122"/>
                </a:rPr>
                <a:t>nghị</a:t>
              </a:r>
              <a:endParaRPr kumimoji="0" lang="zh-CN" altLang="en-US" sz="4800" b="1" i="1"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14201" y="4905821"/>
            <a:ext cx="7224869"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hệ</a:t>
            </a:r>
            <a:endParaRPr kumimoji="0" lang="zh-CN" altLang="en-US" sz="115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60895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4"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3621" y="339776"/>
            <a:ext cx="11852476" cy="6431414"/>
          </a:xfrm>
          <a:prstGeom prst="roundRect">
            <a:avLst>
              <a:gd name="adj" fmla="val 6084"/>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302822" y="497712"/>
            <a:ext cx="11586356" cy="6440225"/>
          </a:xfrm>
          <a:prstGeom prst="rect">
            <a:avLst/>
          </a:prstGeom>
          <a:noFill/>
        </p:spPr>
        <p:txBody>
          <a:bodyPr wrap="square" rtlCol="0" anchor="t">
            <a:spAutoFit/>
          </a:bodyPr>
          <a:lstStyle/>
          <a:p>
            <a:pPr algn="just"/>
            <a:r>
              <a:rPr lang="en-US" sz="2750" dirty="0">
                <a:latin typeface="Cambria" panose="02040503050406030204" pitchFamily="18" charset="0"/>
                <a:ea typeface="Cambria" panose="02040503050406030204" pitchFamily="18" charset="0"/>
              </a:rPr>
              <a:t>	</a:t>
            </a:r>
            <a:r>
              <a:rPr lang="vi-VN" sz="2750" dirty="0">
                <a:solidFill>
                  <a:schemeClr val="accent1">
                    <a:lumMod val="75000"/>
                  </a:schemeClr>
                </a:solidFill>
                <a:latin typeface="Cambria" panose="02040503050406030204" pitchFamily="18" charset="0"/>
                <a:ea typeface="Cambria" panose="02040503050406030204" pitchFamily="18" charset="0"/>
              </a:rPr>
              <a:t>Tục lệ tổ chức Đại hội Thể thao Ô-lim-pích đã có từ gần 3</a:t>
            </a:r>
            <a:r>
              <a:rPr lang="en-US" sz="2750" dirty="0">
                <a:solidFill>
                  <a:schemeClr val="accent1">
                    <a:lumMod val="75000"/>
                  </a:schemeClr>
                </a:solidFill>
                <a:latin typeface="Cambria" panose="02040503050406030204" pitchFamily="18" charset="0"/>
                <a:ea typeface="Cambria" panose="02040503050406030204" pitchFamily="18" charset="0"/>
              </a:rPr>
              <a:t> </a:t>
            </a:r>
            <a:r>
              <a:rPr lang="vi-VN" sz="2750" dirty="0">
                <a:solidFill>
                  <a:schemeClr val="accent1">
                    <a:lumMod val="75000"/>
                  </a:schemeClr>
                </a:solidFill>
                <a:latin typeface="Cambria" panose="02040503050406030204" pitchFamily="18" charset="0"/>
                <a:ea typeface="Cambria" panose="02040503050406030204" pitchFamily="18" charset="0"/>
              </a:rPr>
              <a:t>000 năm trước ở nước Hi Lạp cổ.</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solidFill>
                  <a:srgbClr val="00B050"/>
                </a:solidFill>
                <a:latin typeface="Cambria" panose="02040503050406030204" pitchFamily="18" charset="0"/>
                <a:ea typeface="Cambria" panose="02040503050406030204" pitchFamily="18" charset="0"/>
              </a:rPr>
              <a:t>Đại hội được tổ chức bốn năm một lần, vào tháng </a:t>
            </a:r>
            <a:r>
              <a:rPr lang="en-US" sz="2750" dirty="0" err="1">
                <a:solidFill>
                  <a:srgbClr val="00B050"/>
                </a:solidFill>
                <a:latin typeface="Cambria" panose="02040503050406030204" pitchFamily="18" charset="0"/>
                <a:ea typeface="Cambria" panose="02040503050406030204" pitchFamily="18" charset="0"/>
              </a:rPr>
              <a:t>Bảy</a:t>
            </a:r>
            <a:r>
              <a:rPr lang="vi-VN" sz="2750" dirty="0">
                <a:solidFill>
                  <a:srgbClr val="00B050"/>
                </a:solidFill>
                <a:latin typeface="Cambria" panose="02040503050406030204" pitchFamily="18" charset="0"/>
                <a:ea typeface="Cambria" panose="02040503050406030204" pitchFamily="18" charset="0"/>
              </a:rPr>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solidFill>
                  <a:srgbClr val="7030A0"/>
                </a:solidFill>
                <a:latin typeface="Cambria" panose="02040503050406030204" pitchFamily="18" charset="0"/>
                <a:ea typeface="Cambria" panose="02040503050406030204" pitchFamily="18" charset="0"/>
              </a:rPr>
              <a:t>Từ năm 1894, tục lệ tốt đẹp này được khôi phục và tổ chức trên phạm vi toàn thế giới. </a:t>
            </a:r>
            <a:r>
              <a:rPr lang="en-US" sz="2750" dirty="0" err="1">
                <a:solidFill>
                  <a:srgbClr val="7030A0"/>
                </a:solidFill>
                <a:latin typeface="Cambria" panose="02040503050406030204" pitchFamily="18" charset="0"/>
                <a:ea typeface="Cambria" panose="02040503050406030204" pitchFamily="18" charset="0"/>
              </a:rPr>
              <a:t>Trong</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các</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Đại</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hội</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về</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sau</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có</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thêm</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sự</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tham</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gia</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của</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vận</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động</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viên</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nữ</a:t>
            </a:r>
            <a:r>
              <a:rPr lang="en-US" sz="2750" dirty="0">
                <a:solidFill>
                  <a:srgbClr val="7030A0"/>
                </a:solidFill>
                <a:latin typeface="Cambria" panose="02040503050406030204" pitchFamily="18" charset="0"/>
                <a:ea typeface="Cambria" panose="02040503050406030204" pitchFamily="18" charset="0"/>
              </a:rPr>
              <a:t>. </a:t>
            </a:r>
            <a:r>
              <a:rPr lang="vi-VN" sz="2750" dirty="0">
                <a:solidFill>
                  <a:srgbClr val="7030A0"/>
                </a:solidFill>
                <a:latin typeface="Cambria" panose="02040503050406030204" pitchFamily="18" charset="0"/>
                <a:ea typeface="Cambria" panose="02040503050406030204" pitchFamily="18" charset="0"/>
              </a:rPr>
              <a:t>Ngọn lửa mang từ thành phố Ô-lim-pi-a tới được thắp sáng trong giờ khai mạc, báo hiệu bắt đầu những cuộc đua tài theo tinh thần hoà bình và hữu nghị.</a:t>
            </a:r>
          </a:p>
          <a:p>
            <a:pPr algn="r"/>
            <a:r>
              <a:rPr lang="vi-VN" sz="2750" i="1" dirty="0">
                <a:latin typeface="Cambria" panose="02040503050406030204" pitchFamily="18" charset="0"/>
                <a:ea typeface="Cambria" panose="02040503050406030204" pitchFamily="18" charset="0"/>
              </a:rPr>
              <a:t>Theo</a:t>
            </a:r>
            <a:r>
              <a:rPr lang="vi-VN" sz="2750" dirty="0">
                <a:latin typeface="Cambria" panose="02040503050406030204" pitchFamily="18" charset="0"/>
                <a:ea typeface="Cambria" panose="02040503050406030204" pitchFamily="18" charset="0"/>
              </a:rPr>
              <a:t> NHỮNG MẨU CHUYỆN LỊCH SỬ THẾ GIỚ</a:t>
            </a:r>
            <a:r>
              <a:rPr lang="en-US" sz="2750" dirty="0">
                <a:latin typeface="Cambria" panose="02040503050406030204" pitchFamily="18" charset="0"/>
                <a:ea typeface="Cambria" panose="02040503050406030204" pitchFamily="18" charset="0"/>
              </a:rPr>
              <a:t>I</a:t>
            </a:r>
            <a:endParaRPr lang="vi-VN" sz="2750" dirty="0">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3148313" y="129756"/>
            <a:ext cx="5486206" cy="420042"/>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NGỌN</a:t>
            </a:r>
            <a:r>
              <a:rPr kumimoji="0" lang="en-US" altLang="zh-CN" sz="2800" b="0" i="0" u="none" strike="noStrike" kern="1200" cap="none" spc="0" normalizeH="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LỬA Ô-LIM-PÍCH</a:t>
            </a:r>
            <a:endParaRPr kumimoji="0" lang="zh-CN" altLang="en-US"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8" name="Group 7"/>
          <p:cNvGrpSpPr/>
          <p:nvPr/>
        </p:nvGrpSpPr>
        <p:grpSpPr>
          <a:xfrm>
            <a:off x="710836" y="1134617"/>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395089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541836" y="2917723"/>
              <a:ext cx="766401" cy="553264"/>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03</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15996"/>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lời</a:t>
              </a:r>
              <a:endParaRPr kumimoji="0" lang="en-US" altLang="zh-CN" sz="9600" b="0" i="0" u="none" strike="noStrike" kern="1200" cap="none" spc="0" normalizeH="0" baseline="0" noProof="0" dirty="0">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4472C4">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16556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561091" y="2726104"/>
            <a:ext cx="5793989" cy="205461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000" dirty="0">
                <a:solidFill>
                  <a:srgbClr val="002060"/>
                </a:solidFill>
                <a:latin typeface="Cambria" panose="02040503050406030204" pitchFamily="18" charset="0"/>
                <a:ea typeface="Cambria" panose="02040503050406030204" pitchFamily="18" charset="0"/>
              </a:rPr>
              <a:t>Đại hội thể thao Ô-lim-pích có từ gần 3 000 năm trước ở Hy Lạp cổ.</a:t>
            </a:r>
            <a:endParaRPr lang="en-US" sz="4000" dirty="0">
              <a:solidFill>
                <a:srgbClr val="002060"/>
              </a:solidFill>
              <a:latin typeface="Cambria" panose="02040503050406030204" pitchFamily="18" charset="0"/>
              <a:ea typeface="Cambria" panose="02040503050406030204" pitchFamily="18" charset="0"/>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390023" y="437252"/>
            <a:ext cx="9317858"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a:r>
              <a:rPr lang="en-US" sz="4400" b="1" dirty="0" err="1">
                <a:solidFill>
                  <a:srgbClr val="C00000"/>
                </a:solidFill>
                <a:latin typeface="Cambria" panose="02040503050406030204" pitchFamily="18" charset="0"/>
                <a:ea typeface="Cambria" panose="02040503050406030204" pitchFamily="18" charset="0"/>
              </a:rPr>
              <a:t>Đại</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hội</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Thể</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thao</a:t>
            </a:r>
            <a:r>
              <a:rPr lang="en-US" sz="4400" b="1" dirty="0">
                <a:solidFill>
                  <a:srgbClr val="C00000"/>
                </a:solidFill>
                <a:latin typeface="Cambria" panose="02040503050406030204" pitchFamily="18" charset="0"/>
                <a:ea typeface="Cambria" panose="02040503050406030204" pitchFamily="18" charset="0"/>
              </a:rPr>
              <a:t> Ô-</a:t>
            </a:r>
            <a:r>
              <a:rPr lang="en-US" sz="4400" b="1" dirty="0" err="1">
                <a:solidFill>
                  <a:srgbClr val="C00000"/>
                </a:solidFill>
                <a:latin typeface="Cambria" panose="02040503050406030204" pitchFamily="18" charset="0"/>
                <a:ea typeface="Cambria" panose="02040503050406030204" pitchFamily="18" charset="0"/>
              </a:rPr>
              <a:t>lim</a:t>
            </a:r>
            <a:r>
              <a:rPr lang="en-US" sz="4400" b="1" dirty="0">
                <a:solidFill>
                  <a:srgbClr val="C00000"/>
                </a:solidFill>
                <a:latin typeface="Cambria" panose="02040503050406030204" pitchFamily="18" charset="0"/>
                <a:ea typeface="Cambria" panose="02040503050406030204" pitchFamily="18" charset="0"/>
              </a:rPr>
              <a:t>-</a:t>
            </a:r>
            <a:r>
              <a:rPr lang="en-US" sz="4400" b="1" dirty="0" err="1">
                <a:solidFill>
                  <a:srgbClr val="C00000"/>
                </a:solidFill>
                <a:latin typeface="Cambria" panose="02040503050406030204" pitchFamily="18" charset="0"/>
                <a:ea typeface="Cambria" panose="02040503050406030204" pitchFamily="18" charset="0"/>
              </a:rPr>
              <a:t>pích</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có</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từ</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bao</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giờ</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và</a:t>
            </a:r>
            <a:r>
              <a:rPr lang="en-US" sz="4400" b="1" dirty="0">
                <a:solidFill>
                  <a:srgbClr val="C00000"/>
                </a:solidFill>
                <a:latin typeface="Cambria" panose="02040503050406030204" pitchFamily="18" charset="0"/>
                <a:ea typeface="Cambria" panose="02040503050406030204" pitchFamily="18" charset="0"/>
              </a:rPr>
              <a:t> ở </a:t>
            </a:r>
            <a:r>
              <a:rPr lang="en-US" sz="4400" b="1" dirty="0" err="1">
                <a:solidFill>
                  <a:srgbClr val="C00000"/>
                </a:solidFill>
                <a:latin typeface="Cambria" panose="02040503050406030204" pitchFamily="18" charset="0"/>
                <a:ea typeface="Cambria" panose="02040503050406030204" pitchFamily="18" charset="0"/>
              </a:rPr>
              <a:t>đâu</a:t>
            </a:r>
            <a:r>
              <a:rPr lang="en-US" sz="4400" b="1" dirty="0">
                <a:solidFill>
                  <a:srgbClr val="C00000"/>
                </a:solidFill>
                <a:latin typeface="Cambria" panose="02040503050406030204" pitchFamily="18" charset="0"/>
                <a:ea typeface="Cambria" panose="02040503050406030204" pitchFamily="18" charset="0"/>
              </a:rPr>
              <a:t> ?</a:t>
            </a:r>
            <a:endParaRPr lang="en-US" sz="4400" dirty="0">
              <a:solidFill>
                <a:srgbClr val="C00000"/>
              </a:solidFill>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bg1"/>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chemeClr val="bg2">
                      <a:lumMod val="10000"/>
                    </a:scheme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schemeClr val="bg2">
                      <a:lumMod val="10000"/>
                    </a:scheme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0" i="0" u="none" strike="noStrike" kern="1200" cap="none" spc="0" normalizeH="0" baseline="0" noProof="0" dirty="0">
                <a:ln>
                  <a:noFill/>
                </a:ln>
                <a:solidFill>
                  <a:schemeClr val="bg2">
                    <a:lumMod val="10000"/>
                  </a:scheme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pic>
        <p:nvPicPr>
          <p:cNvPr id="3074" name="Picture 2" descr="Athens 1896 Olympic Games | Britan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743" y="2726104"/>
            <a:ext cx="4523105" cy="3064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17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圆角 2">
            <a:extLst>
              <a:ext uri="{FF2B5EF4-FFF2-40B4-BE49-F238E27FC236}">
                <a16:creationId xmlns:a16="http://schemas.microsoft.com/office/drawing/2014/main" id="{51B4E8A8-57A2-24C1-3D49-3EF849A543B6}"/>
              </a:ext>
            </a:extLst>
          </p:cNvPr>
          <p:cNvSpPr/>
          <p:nvPr/>
        </p:nvSpPr>
        <p:spPr>
          <a:xfrm>
            <a:off x="879982" y="2912164"/>
            <a:ext cx="6857999" cy="3670192"/>
          </a:xfrm>
          <a:prstGeom prst="roundRect">
            <a:avLst>
              <a:gd name="adj" fmla="val 1763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1" dirty="0">
                <a:solidFill>
                  <a:srgbClr val="C00000"/>
                </a:solidFill>
                <a:latin typeface="Cambria" panose="02040503050406030204" pitchFamily="18" charset="0"/>
                <a:ea typeface="Cambria" panose="02040503050406030204" pitchFamily="18" charset="0"/>
              </a:rPr>
              <a:t>Những môn thể thao được thi đấu trong đại hội là chạy, nhảy, bắn cung, đua ngựa, ném đĩa, ném lao, đấu vật,..</a:t>
            </a:r>
            <a:endParaRPr lang="en-US" sz="4400" b="1" dirty="0">
              <a:solidFill>
                <a:srgbClr val="C00000"/>
              </a:solidFill>
              <a:latin typeface="Cambria" panose="02040503050406030204" pitchFamily="18" charset="0"/>
              <a:ea typeface="Cambria" panose="02040503050406030204" pitchFamily="18" charset="0"/>
            </a:endParaRPr>
          </a:p>
        </p:txBody>
      </p:sp>
      <p:sp>
        <p:nvSpPr>
          <p:cNvPr id="9" name="文本框 6">
            <a:extLst>
              <a:ext uri="{FF2B5EF4-FFF2-40B4-BE49-F238E27FC236}">
                <a16:creationId xmlns:a16="http://schemas.microsoft.com/office/drawing/2014/main" id="{435713CC-2F73-EA28-C5A6-3D6C89AB0D23}"/>
              </a:ext>
            </a:extLst>
          </p:cNvPr>
          <p:cNvSpPr txBox="1"/>
          <p:nvPr/>
        </p:nvSpPr>
        <p:spPr>
          <a:xfrm>
            <a:off x="494714" y="1114987"/>
            <a:ext cx="9639886" cy="1600438"/>
          </a:xfrm>
          <a:prstGeom prst="roundRect">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môn</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thao</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thi</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đấu</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Đại</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hội</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0" name="组合 11">
            <a:extLst>
              <a:ext uri="{FF2B5EF4-FFF2-40B4-BE49-F238E27FC236}">
                <a16:creationId xmlns:a16="http://schemas.microsoft.com/office/drawing/2014/main" id="{6F750636-F62B-F4A4-8CA8-A14FD7360698}"/>
              </a:ext>
            </a:extLst>
          </p:cNvPr>
          <p:cNvGrpSpPr/>
          <p:nvPr/>
        </p:nvGrpSpPr>
        <p:grpSpPr>
          <a:xfrm>
            <a:off x="-164123" y="43743"/>
            <a:ext cx="3016332" cy="1247310"/>
            <a:chOff x="4556855" y="1511724"/>
            <a:chExt cx="3016332" cy="1247310"/>
          </a:xfrm>
        </p:grpSpPr>
        <p:sp>
          <p:nvSpPr>
            <p:cNvPr id="11"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13"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37981" y="3840480"/>
            <a:ext cx="4735944" cy="2741876"/>
          </a:xfrm>
          <a:prstGeom prst="rect">
            <a:avLst/>
          </a:prstGeom>
        </p:spPr>
      </p:pic>
    </p:spTree>
    <p:extLst>
      <p:ext uri="{BB962C8B-B14F-4D97-AF65-F5344CB8AC3E}">
        <p14:creationId xmlns:p14="http://schemas.microsoft.com/office/powerpoint/2010/main" val="149465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圆角 2">
            <a:extLst>
              <a:ext uri="{FF2B5EF4-FFF2-40B4-BE49-F238E27FC236}">
                <a16:creationId xmlns:a16="http://schemas.microsoft.com/office/drawing/2014/main" id="{51B4E8A8-57A2-24C1-3D49-3EF849A543B6}"/>
              </a:ext>
            </a:extLst>
          </p:cNvPr>
          <p:cNvSpPr/>
          <p:nvPr/>
        </p:nvSpPr>
        <p:spPr>
          <a:xfrm>
            <a:off x="1226430" y="2758772"/>
            <a:ext cx="10402862" cy="2394411"/>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nl-NL" sz="4000" dirty="0">
                <a:solidFill>
                  <a:schemeClr val="tx1"/>
                </a:solidFill>
                <a:latin typeface="Cambria" panose="02040503050406030204" pitchFamily="18" charset="0"/>
                <a:ea typeface="Cambria" panose="02040503050406030204" pitchFamily="18" charset="0"/>
              </a:rPr>
              <a:t>Khung cảnh thành phố trong những ngày diễn ra lễ hội rất tưng bừng, náo nhiệt nhưng cũng rất yên bình vì mọi cuộc xung đột đều phải tạm ngừng.</a:t>
            </a:r>
            <a:endParaRPr kumimoji="0" lang="en-US" sz="287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12" name="文本框 6">
            <a:extLst>
              <a:ext uri="{FF2B5EF4-FFF2-40B4-BE49-F238E27FC236}">
                <a16:creationId xmlns:a16="http://schemas.microsoft.com/office/drawing/2014/main" id="{435713CC-2F73-EA28-C5A6-3D6C89AB0D23}"/>
              </a:ext>
            </a:extLst>
          </p:cNvPr>
          <p:cNvSpPr txBox="1"/>
          <p:nvPr/>
        </p:nvSpPr>
        <p:spPr>
          <a:xfrm>
            <a:off x="687168" y="390304"/>
            <a:ext cx="9612923" cy="1600438"/>
          </a:xfrm>
          <a:prstGeom prst="roundRect">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Khung</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thành</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phố</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trong</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ngày</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diễn</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ra</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lễ</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hội</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thế</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14"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1417611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811106" y="2992710"/>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01</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600" noProof="0" dirty="0">
                  <a:ln>
                    <a:solidFill>
                      <a:prstClr val="black"/>
                    </a:solidFill>
                  </a:ln>
                  <a:solidFill>
                    <a:srgbClr val="FFC000">
                      <a:lumMod val="60000"/>
                      <a:lumOff val="40000"/>
                    </a:srgbClr>
                  </a:solidFill>
                  <a:latin typeface="SVN-Yahoo" panose="02040603050506020204" pitchFamily="18" charset="0"/>
                  <a:ea typeface="胡晓波男神体" panose="02010600030101010101" pitchFamily="2" charset="-122"/>
                  <a:cs typeface="胡晓波男神体" panose="02010600030101010101" pitchFamily="2" charset="-122"/>
                </a:rPr>
                <a:t>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93418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6">
            <a:extLst>
              <a:ext uri="{FF2B5EF4-FFF2-40B4-BE49-F238E27FC236}">
                <a16:creationId xmlns:a16="http://schemas.microsoft.com/office/drawing/2014/main" id="{435713CC-2F73-EA28-C5A6-3D6C89AB0D23}"/>
              </a:ext>
            </a:extLst>
          </p:cNvPr>
          <p:cNvSpPr txBox="1"/>
          <p:nvPr/>
        </p:nvSpPr>
        <p:spPr>
          <a:xfrm>
            <a:off x="2375095" y="734479"/>
            <a:ext cx="9634025" cy="968038"/>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algn="ctr"/>
            <a:r>
              <a:rPr lang="en-US" sz="4000" dirty="0" err="1">
                <a:latin typeface="Cambria" panose="02040503050406030204" pitchFamily="18" charset="0"/>
                <a:ea typeface="Cambria" panose="02040503050406030204" pitchFamily="18" charset="0"/>
              </a:rPr>
              <a:t>Em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hãy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thiệu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về</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ngọn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lửa</a:t>
            </a:r>
            <a:r>
              <a:rPr lang="en-US" sz="4000" dirty="0">
                <a:latin typeface="Cambria" panose="02040503050406030204" pitchFamily="18" charset="0"/>
                <a:ea typeface="Cambria" panose="02040503050406030204" pitchFamily="18" charset="0"/>
              </a:rPr>
              <a:t> Ô-</a:t>
            </a:r>
            <a:r>
              <a:rPr lang="en-US" sz="4000" dirty="0" err="1">
                <a:latin typeface="Cambria" panose="02040503050406030204" pitchFamily="18" charset="0"/>
                <a:ea typeface="Cambria" panose="02040503050406030204" pitchFamily="18" charset="0"/>
              </a:rPr>
              <a:t>lim</a:t>
            </a:r>
            <a:r>
              <a:rPr lang="en-US" sz="4000" dirty="0">
                <a:latin typeface="Cambria" panose="02040503050406030204" pitchFamily="18" charset="0"/>
                <a:ea typeface="Cambria" panose="02040503050406030204" pitchFamily="18" charset="0"/>
              </a:rPr>
              <a:t>-</a:t>
            </a:r>
            <a:r>
              <a:rPr lang="en-US" sz="4000" dirty="0" err="1">
                <a:latin typeface="Cambria" panose="02040503050406030204" pitchFamily="18" charset="0"/>
                <a:ea typeface="Cambria" panose="02040503050406030204" pitchFamily="18" charset="0"/>
              </a:rPr>
              <a:t>pích</a:t>
            </a:r>
            <a:r>
              <a:rPr lang="en-US" sz="4000" dirty="0">
                <a:latin typeface="Cambria" panose="02040503050406030204" pitchFamily="18" charset="0"/>
                <a:ea typeface="Cambria" panose="02040503050406030204" pitchFamily="18" charset="0"/>
              </a:rPr>
              <a:t>.</a:t>
            </a:r>
          </a:p>
        </p:txBody>
      </p:sp>
      <p:sp>
        <p:nvSpPr>
          <p:cNvPr id="6" name="圆角矩形 2">
            <a:extLst>
              <a:ext uri="{FF2B5EF4-FFF2-40B4-BE49-F238E27FC236}">
                <a16:creationId xmlns:a16="http://schemas.microsoft.com/office/drawing/2014/main" id="{DB68713E-A567-06E1-1406-E13EECDB98AE}"/>
              </a:ext>
            </a:extLst>
          </p:cNvPr>
          <p:cNvSpPr/>
          <p:nvPr/>
        </p:nvSpPr>
        <p:spPr>
          <a:xfrm>
            <a:off x="342510" y="336478"/>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2" name="Rectangle 1"/>
          <p:cNvSpPr/>
          <p:nvPr/>
        </p:nvSpPr>
        <p:spPr>
          <a:xfrm>
            <a:off x="746760" y="1978598"/>
            <a:ext cx="10894255" cy="2554545"/>
          </a:xfrm>
          <a:prstGeom prst="rect">
            <a:avLst/>
          </a:prstGeom>
        </p:spPr>
        <p:txBody>
          <a:bodyPr wrap="square">
            <a:spAutoFit/>
          </a:bodyPr>
          <a:lstStyle/>
          <a:p>
            <a:pPr algn="just">
              <a:spcAft>
                <a:spcPts val="0"/>
              </a:spcAft>
            </a:pPr>
            <a:r>
              <a:rPr lang="nl-NL" sz="4000" dirty="0">
                <a:latin typeface="Cambria" panose="02040503050406030204" pitchFamily="18" charset="0"/>
                <a:ea typeface="Cambria" panose="02040503050406030204" pitchFamily="18" charset="0"/>
              </a:rPr>
              <a:t>Ngọn lửa Ô-lim-pích mang từ thành phố Ô-lim-pi-a tới được thắp sáng trong giờ khai mạc, báo hiệu bắt đầu những cuộc đua tài theo tinh thần hoà bình và hữu nghị.</a:t>
            </a:r>
            <a:endParaRPr lang="en-US" sz="36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384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6">
            <a:extLst>
              <a:ext uri="{FF2B5EF4-FFF2-40B4-BE49-F238E27FC236}">
                <a16:creationId xmlns:a16="http://schemas.microsoft.com/office/drawing/2014/main" id="{435713CC-2F73-EA28-C5A6-3D6C89AB0D23}"/>
              </a:ext>
            </a:extLst>
          </p:cNvPr>
          <p:cNvSpPr txBox="1"/>
          <p:nvPr/>
        </p:nvSpPr>
        <p:spPr>
          <a:xfrm>
            <a:off x="2314135" y="336478"/>
            <a:ext cx="9634025" cy="164145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algn="ctr"/>
            <a:r>
              <a:rPr lang="en-US" sz="3600" b="1" dirty="0">
                <a:latin typeface="Cambria" panose="02040503050406030204" pitchFamily="18" charset="0"/>
                <a:ea typeface="Cambria" panose="02040503050406030204" pitchFamily="18" charset="0"/>
              </a:rPr>
              <a:t>Theo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vì</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sao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nói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hội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thao</a:t>
            </a:r>
            <a:r>
              <a:rPr lang="en-US" sz="3600" b="1" dirty="0">
                <a:latin typeface="Cambria" panose="02040503050406030204" pitchFamily="18" charset="0"/>
                <a:ea typeface="Cambria" panose="02040503050406030204" pitchFamily="18" charset="0"/>
              </a:rPr>
              <a:t> Ô-</a:t>
            </a:r>
            <a:r>
              <a:rPr lang="en-US" sz="3600" b="1" dirty="0" err="1">
                <a:latin typeface="Cambria" panose="02040503050406030204" pitchFamily="18" charset="0"/>
                <a:ea typeface="Cambria" panose="02040503050406030204" pitchFamily="18" charset="0"/>
              </a:rPr>
              <a:t>lim</a:t>
            </a:r>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pích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tục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lệ</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tốt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đẹp</a:t>
            </a:r>
            <a:r>
              <a:rPr lang="en-US" sz="3600" b="1" dirty="0">
                <a:latin typeface="Cambria" panose="02040503050406030204" pitchFamily="18" charset="0"/>
                <a:ea typeface="Cambria" panose="02040503050406030204" pitchFamily="18" charset="0"/>
              </a:rPr>
              <a:t>?</a:t>
            </a:r>
            <a:endParaRPr lang="en-US" sz="6600" b="1" dirty="0">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159630" y="716195"/>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5</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2" name="Rectangle 1"/>
          <p:cNvSpPr/>
          <p:nvPr/>
        </p:nvSpPr>
        <p:spPr>
          <a:xfrm>
            <a:off x="822960" y="2191958"/>
            <a:ext cx="10942320" cy="4401205"/>
          </a:xfrm>
          <a:prstGeom prst="rect">
            <a:avLst/>
          </a:prstGeom>
          <a:solidFill>
            <a:schemeClr val="bg1"/>
          </a:solidFill>
          <a:ln w="19050">
            <a:solidFill>
              <a:schemeClr val="tx1"/>
            </a:solidFill>
            <a:prstDash val="dash"/>
          </a:ln>
        </p:spPr>
        <p:txBody>
          <a:bodyPr wrap="square">
            <a:spAutoFit/>
          </a:bodyPr>
          <a:lstStyle/>
          <a:p>
            <a:pPr algn="just"/>
            <a:r>
              <a:rPr lang="nl-NL" sz="4000" dirty="0">
                <a:latin typeface="Cambria" panose="02040503050406030204" pitchFamily="18" charset="0"/>
                <a:ea typeface="Cambria" panose="02040503050406030204" pitchFamily="18" charset="0"/>
              </a:rPr>
              <a:t>Đại hội thể thao Ô-lim-pích là tục lệ tốt đẹp vì:</a:t>
            </a:r>
          </a:p>
          <a:p>
            <a:pPr algn="just"/>
            <a:r>
              <a:rPr lang="nl-NL" sz="4000" dirty="0">
                <a:latin typeface="Cambria" panose="02040503050406030204" pitchFamily="18" charset="0"/>
                <a:ea typeface="Cambria" panose="02040503050406030204" pitchFamily="18" charset="0"/>
              </a:rPr>
              <a:t>+ Đại hội đã đem đến cho thành phố không khí tưng bừng, náo nhiệt.</a:t>
            </a:r>
            <a:endParaRPr lang="en-US" sz="4000" dirty="0">
              <a:latin typeface="Cambria" panose="02040503050406030204" pitchFamily="18" charset="0"/>
              <a:ea typeface="Cambria" panose="02040503050406030204" pitchFamily="18" charset="0"/>
            </a:endParaRPr>
          </a:p>
          <a:p>
            <a:pPr algn="just"/>
            <a:r>
              <a:rPr lang="nl-NL" sz="4000" dirty="0">
                <a:latin typeface="Cambria" panose="02040503050406030204" pitchFamily="18" charset="0"/>
                <a:ea typeface="Cambria" panose="02040503050406030204" pitchFamily="18" charset="0"/>
              </a:rPr>
              <a:t>+ Đại hội thể thao Ô-lim-pích là tục lệ tốt đẹp vì thông qua các môn thể thao lễ hội đã đem đến không khí hoà bình, hữu nghị cho các quốc gia trên thế giới./...</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8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4" y="1981125"/>
            <a:ext cx="9847136" cy="3977672"/>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8073" y="65378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Nội</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dung</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48" name="文本框 40">
            <a:extLst>
              <a:ext uri="{FF2B5EF4-FFF2-40B4-BE49-F238E27FC236}">
                <a16:creationId xmlns:a16="http://schemas.microsoft.com/office/drawing/2014/main" id="{D2A0FFC3-DD0C-D576-6C42-AAB6BBD22D5C}"/>
              </a:ext>
            </a:extLst>
          </p:cNvPr>
          <p:cNvSpPr txBox="1"/>
          <p:nvPr/>
        </p:nvSpPr>
        <p:spPr>
          <a:xfrm>
            <a:off x="612389" y="2124543"/>
            <a:ext cx="7735974" cy="3785652"/>
          </a:xfrm>
          <a:prstGeom prst="rect">
            <a:avLst/>
          </a:prstGeom>
          <a:noFill/>
        </p:spPr>
        <p:txBody>
          <a:bodyPr wrap="square" rtlCol="0">
            <a:spAutoFit/>
          </a:bodyPr>
          <a:lstStyle/>
          <a:p>
            <a:pPr lvl="0" algn="just"/>
            <a:r>
              <a:rPr lang="en-US" sz="4800" b="1" i="1" dirty="0" err="1">
                <a:latin typeface="Cambria" panose="02040503050406030204" pitchFamily="18" charset="0"/>
                <a:ea typeface="Cambria" panose="02040503050406030204" pitchFamily="18" charset="0"/>
              </a:rPr>
              <a:t>Bài</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đọc</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cho</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biết</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thể</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thao</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có</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khả</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năng</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kết</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nối</a:t>
            </a:r>
            <a:r>
              <a:rPr lang="en-US" sz="4800" b="1" i="1" dirty="0">
                <a:latin typeface="Cambria" panose="02040503050406030204" pitchFamily="18" charset="0"/>
                <a:ea typeface="Cambria" panose="02040503050406030204" pitchFamily="18" charset="0"/>
              </a:rPr>
              <a:t> con </a:t>
            </a:r>
            <a:r>
              <a:rPr lang="en-US" sz="4800" b="1" i="1" dirty="0" err="1">
                <a:latin typeface="Cambria" panose="02040503050406030204" pitchFamily="18" charset="0"/>
                <a:ea typeface="Cambria" panose="02040503050406030204" pitchFamily="18" charset="0"/>
              </a:rPr>
              <a:t>người</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trên</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thế</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giới</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với</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nhau</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đem</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lại</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không</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khí</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hoà</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bình</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hữu</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nghị</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trên</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thế</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giới</a:t>
            </a:r>
            <a:r>
              <a:rPr lang="en-US" sz="4800" b="1" i="1" dirty="0">
                <a:latin typeface="Cambria" panose="02040503050406030204" pitchFamily="18" charset="0"/>
                <a:ea typeface="Cambria" panose="02040503050406030204" pitchFamily="18" charset="0"/>
              </a:rPr>
              <a:t>,...</a:t>
            </a:r>
            <a:endParaRPr lang="en-US" sz="10200" dirty="0">
              <a:solidFill>
                <a:prstClr val="black"/>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91475" y="1634447"/>
            <a:ext cx="4324350" cy="4324350"/>
          </a:xfrm>
          <a:prstGeom prst="rect">
            <a:avLst/>
          </a:prstGeom>
        </p:spPr>
      </p:pic>
    </p:spTree>
    <p:extLst>
      <p:ext uri="{BB962C8B-B14F-4D97-AF65-F5344CB8AC3E}">
        <p14:creationId xmlns:p14="http://schemas.microsoft.com/office/powerpoint/2010/main" val="222743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randombar(horizontal)">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541836" y="2917723"/>
              <a:ext cx="766401"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04</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15996"/>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7030A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 ĐỌC LẠI</a:t>
              </a:r>
              <a:endParaRPr kumimoji="0" lang="zh-CN" altLang="en-US" sz="9600" b="0" i="0" u="none" strike="noStrike" kern="1200" cap="none" spc="0" normalizeH="0" baseline="0" noProof="0" dirty="0">
                <a:ln>
                  <a:solidFill>
                    <a:prstClr val="black"/>
                  </a:solidFill>
                </a:ln>
                <a:solidFill>
                  <a:srgbClr val="7030A0"/>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61531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3621" y="852416"/>
            <a:ext cx="11852476" cy="5501506"/>
          </a:xfrm>
          <a:prstGeom prst="roundRect">
            <a:avLst>
              <a:gd name="adj" fmla="val 6084"/>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302822" y="852416"/>
            <a:ext cx="11586356" cy="5501506"/>
          </a:xfrm>
          <a:prstGeom prst="rect">
            <a:avLst/>
          </a:prstGeom>
          <a:noFill/>
        </p:spPr>
        <p:txBody>
          <a:bodyPr wrap="square" rtlCol="0" anchor="t">
            <a:spAutoFit/>
          </a:bodyPr>
          <a:lstStyle/>
          <a:p>
            <a:pPr algn="just"/>
            <a:r>
              <a:rPr lang="en-US" sz="275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 Đại hội được tổ chức bốn năm một lần, vào tháng </a:t>
            </a:r>
            <a:r>
              <a:rPr lang="en-US" sz="3600" dirty="0" err="1">
                <a:solidFill>
                  <a:srgbClr val="002060"/>
                </a:solidFill>
                <a:latin typeface="Cambria" panose="02040503050406030204" pitchFamily="18" charset="0"/>
                <a:ea typeface="Cambria" panose="02040503050406030204" pitchFamily="18" charset="0"/>
              </a:rPr>
              <a:t>Bảy</a:t>
            </a:r>
            <a:r>
              <a:rPr lang="vi-VN" sz="3600" dirty="0">
                <a:solidFill>
                  <a:srgbClr val="002060"/>
                </a:solidFill>
                <a:latin typeface="Cambria" panose="02040503050406030204" pitchFamily="18" charset="0"/>
                <a:ea typeface="Cambria" panose="02040503050406030204" pitchFamily="18" charset="0"/>
              </a:rPr>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endParaRPr lang="vi-VN" sz="2750" dirty="0">
              <a:solidFill>
                <a:srgbClr val="002060"/>
              </a:solidFill>
              <a:latin typeface="Cambria" panose="02040503050406030204" pitchFamily="18" charset="0"/>
              <a:ea typeface="Cambria" panose="02040503050406030204" pitchFamily="18" charset="0"/>
            </a:endParaRPr>
          </a:p>
          <a:p>
            <a:pPr algn="just"/>
            <a:r>
              <a:rPr lang="vi-VN" sz="2750" dirty="0">
                <a:solidFill>
                  <a:srgbClr val="002060"/>
                </a:solidFill>
                <a:latin typeface="Cambria" panose="02040503050406030204" pitchFamily="18" charset="0"/>
                <a:ea typeface="Cambria" panose="02040503050406030204" pitchFamily="18" charset="0"/>
              </a:rPr>
              <a:t>  </a:t>
            </a:r>
          </a:p>
        </p:txBody>
      </p:sp>
      <p:sp>
        <p:nvSpPr>
          <p:cNvPr id="6" name="圆角矩形 2">
            <a:extLst>
              <a:ext uri="{FF2B5EF4-FFF2-40B4-BE49-F238E27FC236}">
                <a16:creationId xmlns:a16="http://schemas.microsoft.com/office/drawing/2014/main" id="{DB68713E-A567-06E1-1406-E13EECDB98AE}"/>
              </a:ext>
            </a:extLst>
          </p:cNvPr>
          <p:cNvSpPr/>
          <p:nvPr/>
        </p:nvSpPr>
        <p:spPr>
          <a:xfrm>
            <a:off x="2831456" y="129756"/>
            <a:ext cx="6529087" cy="72266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NGỌN</a:t>
            </a:r>
            <a:r>
              <a:rPr kumimoji="0" lang="en-US" altLang="zh-CN" sz="3200" b="0" i="0" u="none" strike="noStrike" kern="1200" cap="none" spc="0" normalizeH="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LỬA Ô-LIM-PÍCH</a:t>
            </a:r>
            <a:endParaRPr kumimoji="0" lang="zh-CN" altLang="en-US" sz="32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1677235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7898"/>
            <a:ext cx="1341236" cy="22801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2557" y="0"/>
            <a:ext cx="2132546" cy="2132546"/>
          </a:xfrm>
          <a:prstGeom prst="rect">
            <a:avLst/>
          </a:prstGeom>
        </p:spPr>
      </p:pic>
      <p:pic>
        <p:nvPicPr>
          <p:cNvPr id="6" name="Picture 5"/>
          <p:cNvPicPr>
            <a:picLocks noChangeAspect="1"/>
          </p:cNvPicPr>
          <p:nvPr/>
        </p:nvPicPr>
        <p:blipFill rotWithShape="1">
          <a:blip r:embed="rId4"/>
          <a:srcRect b="73596"/>
          <a:stretch/>
        </p:blipFill>
        <p:spPr>
          <a:xfrm>
            <a:off x="425382" y="1587719"/>
            <a:ext cx="11729721" cy="1064042"/>
          </a:xfrm>
          <a:prstGeom prst="rect">
            <a:avLst/>
          </a:prstGeom>
        </p:spPr>
      </p:pic>
      <p:sp>
        <p:nvSpPr>
          <p:cNvPr id="5" name="文本框 11">
            <a:extLst>
              <a:ext uri="{FF2B5EF4-FFF2-40B4-BE49-F238E27FC236}">
                <a16:creationId xmlns:a16="http://schemas.microsoft.com/office/drawing/2014/main" id="{E0086DAA-FA01-B648-E485-B48AFC66FE8D}"/>
              </a:ext>
            </a:extLst>
          </p:cNvPr>
          <p:cNvSpPr txBox="1"/>
          <p:nvPr/>
        </p:nvSpPr>
        <p:spPr>
          <a:xfrm>
            <a:off x="2514600" y="2715986"/>
            <a:ext cx="788778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600" dirty="0" err="1">
                <a:ln>
                  <a:solidFill>
                    <a:prstClr val="black"/>
                  </a:solidFill>
                  <a:prstDash val="dash"/>
                </a:ln>
                <a:solidFill>
                  <a:srgbClr val="C00000"/>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Đất</a:t>
            </a:r>
            <a:r>
              <a:rPr lang="en-US" altLang="zh-CN" sz="9600" dirty="0">
                <a:ln>
                  <a:solidFill>
                    <a:prstClr val="black"/>
                  </a:solidFill>
                  <a:prstDash val="dash"/>
                </a:ln>
                <a:solidFill>
                  <a:schemeClr val="accent4">
                    <a:lumMod val="60000"/>
                    <a:lumOff val="40000"/>
                  </a:schemeClr>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 </a:t>
            </a:r>
            <a:r>
              <a:rPr lang="en-US" altLang="zh-CN" sz="9600" dirty="0" err="1">
                <a:ln>
                  <a:solidFill>
                    <a:prstClr val="black"/>
                  </a:solidFill>
                  <a:prstDash val="dash"/>
                </a:ln>
                <a:solidFill>
                  <a:srgbClr val="0070C0"/>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quý</a:t>
            </a:r>
            <a:r>
              <a:rPr lang="en-US" altLang="zh-CN" sz="9600" dirty="0">
                <a:ln>
                  <a:solidFill>
                    <a:prstClr val="black"/>
                  </a:solidFill>
                  <a:prstDash val="dash"/>
                </a:ln>
                <a:solidFill>
                  <a:schemeClr val="tx1">
                    <a:lumMod val="95000"/>
                    <a:lumOff val="5000"/>
                  </a:schemeClr>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a:t>
            </a:r>
            <a:r>
              <a:rPr lang="en-US" altLang="zh-CN" sz="9600" dirty="0">
                <a:ln>
                  <a:solidFill>
                    <a:prstClr val="black"/>
                  </a:solidFill>
                  <a:prstDash val="dash"/>
                </a:ln>
                <a:solidFill>
                  <a:schemeClr val="accent4">
                    <a:lumMod val="60000"/>
                    <a:lumOff val="40000"/>
                  </a:schemeClr>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 </a:t>
            </a:r>
            <a:r>
              <a:rPr lang="en-US" altLang="zh-CN" sz="9600" dirty="0" err="1">
                <a:ln>
                  <a:solidFill>
                    <a:prstClr val="black"/>
                  </a:solidFill>
                  <a:prstDash val="dash"/>
                </a:ln>
                <a:solidFill>
                  <a:srgbClr val="C00000"/>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đất</a:t>
            </a:r>
            <a:r>
              <a:rPr lang="en-US" altLang="zh-CN" sz="9600" dirty="0">
                <a:ln>
                  <a:solidFill>
                    <a:prstClr val="black"/>
                  </a:solidFill>
                  <a:prstDash val="dash"/>
                </a:ln>
                <a:solidFill>
                  <a:schemeClr val="accent4">
                    <a:lumMod val="60000"/>
                    <a:lumOff val="40000"/>
                  </a:schemeClr>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 </a:t>
            </a:r>
            <a:r>
              <a:rPr lang="en-US" altLang="zh-CN" sz="9600" dirty="0" err="1">
                <a:ln>
                  <a:solidFill>
                    <a:prstClr val="black"/>
                  </a:solidFill>
                  <a:prstDash val="dash"/>
                </a:ln>
                <a:solidFill>
                  <a:srgbClr val="7030A0"/>
                </a:solidFill>
                <a:effectLst>
                  <a:outerShdw blurRad="60007" dist="310007" dir="7680000" sy="30000" kx="1300200" algn="ctr" rotWithShape="0">
                    <a:prstClr val="black">
                      <a:alpha val="32000"/>
                    </a:prstClr>
                  </a:outerShdw>
                </a:effectLst>
                <a:latin typeface="SVN-Yahoo" panose="02040603050506020204" pitchFamily="18" charset="0"/>
                <a:ea typeface="胡晓波男神体" panose="02010600030101010101" pitchFamily="2" charset="-122"/>
                <a:cs typeface="胡晓波男神体" panose="02010600030101010101" pitchFamily="2" charset="-122"/>
              </a:rPr>
              <a:t>yêu</a:t>
            </a:r>
            <a:endParaRPr kumimoji="0" lang="zh-CN" altLang="en-US" sz="9600" b="0" i="0" u="none" strike="noStrike" kern="1200" cap="none" spc="0" normalizeH="0" baseline="0" noProof="0" dirty="0">
              <a:ln>
                <a:solidFill>
                  <a:prstClr val="black"/>
                </a:solidFill>
                <a:prstDash val="dash"/>
              </a:ln>
              <a:solidFill>
                <a:srgbClr val="7030A0"/>
              </a:solidFill>
              <a:effectLst>
                <a:outerShdw blurRad="60007" dist="310007" dir="7680000" sy="30000" kx="1300200" algn="ctr" rotWithShape="0">
                  <a:prstClr val="black">
                    <a:alpha val="32000"/>
                  </a:prstClr>
                </a:outerShdw>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174823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222"/>
          <a:stretch/>
        </p:blipFill>
        <p:spPr>
          <a:xfrm>
            <a:off x="609600" y="335280"/>
            <a:ext cx="11109960" cy="6156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3304912" y="2952095"/>
            <a:ext cx="5365571" cy="923330"/>
          </a:xfrm>
          <a:prstGeom prst="rect">
            <a:avLst/>
          </a:prstGeom>
          <a:solidFill>
            <a:schemeClr val="accent1">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70C0"/>
                </a:solidFill>
                <a:effectLst/>
                <a:uLnTx/>
                <a:uFillTx/>
                <a:latin typeface="#9Slide03 IcielNovecento sans E" panose="00000900000000000000" pitchFamily="2" charset="0"/>
                <a:ea typeface="+mn-ea"/>
                <a:cs typeface="+mn-cs"/>
              </a:rPr>
              <a:t>Nghe</a:t>
            </a:r>
            <a:r>
              <a:rPr kumimoji="0" lang="en-US" sz="5400" b="0" i="0" u="none" strike="noStrike" kern="1200" cap="none" spc="0" normalizeH="0" baseline="0" noProof="0" dirty="0">
                <a:ln>
                  <a:noFill/>
                </a:ln>
                <a:solidFill>
                  <a:srgbClr val="0070C0"/>
                </a:solidFill>
                <a:effectLst/>
                <a:uLnTx/>
                <a:uFillTx/>
                <a:latin typeface="#9Slide03 IcielNovecento sans E" panose="00000900000000000000" pitchFamily="2" charset="0"/>
                <a:ea typeface="+mn-ea"/>
                <a:cs typeface="+mn-cs"/>
              </a:rPr>
              <a:t> </a:t>
            </a:r>
            <a:r>
              <a:rPr kumimoji="0" lang="en-US" sz="5400" b="0" i="0" u="none" strike="noStrike" kern="1200" cap="none" spc="0" normalizeH="0" baseline="0" noProof="0" dirty="0" err="1">
                <a:ln>
                  <a:noFill/>
                </a:ln>
                <a:solidFill>
                  <a:srgbClr val="0070C0"/>
                </a:solidFill>
                <a:effectLst/>
                <a:uLnTx/>
                <a:uFillTx/>
                <a:latin typeface="#9Slide03 IcielNovecento sans E" panose="00000900000000000000" pitchFamily="2" charset="0"/>
                <a:ea typeface="+mn-ea"/>
                <a:cs typeface="+mn-cs"/>
              </a:rPr>
              <a:t>kể</a:t>
            </a:r>
            <a:r>
              <a:rPr kumimoji="0" lang="en-US" sz="5400" b="0" i="0" u="none" strike="noStrike" kern="1200" cap="none" spc="0" normalizeH="0" noProof="0" dirty="0">
                <a:ln>
                  <a:noFill/>
                </a:ln>
                <a:solidFill>
                  <a:srgbClr val="0070C0"/>
                </a:solidFill>
                <a:effectLst/>
                <a:uLnTx/>
                <a:uFillTx/>
                <a:latin typeface="#9Slide03 IcielNovecento sans E" panose="00000900000000000000" pitchFamily="2" charset="0"/>
                <a:ea typeface="+mn-ea"/>
                <a:cs typeface="+mn-cs"/>
              </a:rPr>
              <a:t> </a:t>
            </a:r>
            <a:r>
              <a:rPr kumimoji="0" lang="en-US" sz="5400" b="0" i="0" u="none" strike="noStrike" kern="1200" cap="none" spc="0" normalizeH="0" noProof="0" dirty="0" err="1">
                <a:ln>
                  <a:noFill/>
                </a:ln>
                <a:solidFill>
                  <a:srgbClr val="0070C0"/>
                </a:solidFill>
                <a:effectLst/>
                <a:uLnTx/>
                <a:uFillTx/>
                <a:latin typeface="#9Slide03 IcielNovecento sans E" panose="00000900000000000000" pitchFamily="2" charset="0"/>
                <a:ea typeface="+mn-ea"/>
                <a:cs typeface="+mn-cs"/>
              </a:rPr>
              <a:t>chuyện</a:t>
            </a:r>
            <a:endParaRPr kumimoji="0" lang="en-US" sz="5400" b="0" i="0" u="none" strike="noStrike" kern="1200" cap="none" spc="0" normalizeH="0" baseline="0" noProof="0" dirty="0">
              <a:ln>
                <a:noFill/>
              </a:ln>
              <a:solidFill>
                <a:srgbClr val="0070C0"/>
              </a:solidFill>
              <a:effectLst/>
              <a:uLnTx/>
              <a:uFillTx/>
              <a:latin typeface="#9Slide03 IcielNovecento sans E" panose="00000900000000000000" pitchFamily="2" charset="0"/>
              <a:ea typeface="+mn-ea"/>
              <a:cs typeface="+mn-cs"/>
            </a:endParaRPr>
          </a:p>
        </p:txBody>
      </p:sp>
    </p:spTree>
    <p:extLst>
      <p:ext uri="{BB962C8B-B14F-4D97-AF65-F5344CB8AC3E}">
        <p14:creationId xmlns:p14="http://schemas.microsoft.com/office/powerpoint/2010/main" val="1422060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70" y="484377"/>
            <a:ext cx="7797460" cy="5306823"/>
          </a:xfrm>
          <a:prstGeom prst="rect">
            <a:avLst/>
          </a:prstGeom>
        </p:spPr>
      </p:pic>
      <p:sp>
        <p:nvSpPr>
          <p:cNvPr id="18" name="TextBox 17"/>
          <p:cNvSpPr txBox="1"/>
          <p:nvPr/>
        </p:nvSpPr>
        <p:spPr>
          <a:xfrm>
            <a:off x="3621707" y="2177097"/>
            <a:ext cx="5639522" cy="2308324"/>
          </a:xfrm>
          <a:prstGeom prst="rect">
            <a:avLst/>
          </a:prstGeom>
          <a:noFill/>
          <a:ln w="38100">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SVN-Segoe Print" panose="020B0606040200020203" pitchFamily="34" charset="0"/>
                <a:ea typeface="+mn-ea"/>
                <a:cs typeface="+mn-cs"/>
              </a:rPr>
              <a:t>Kể</a:t>
            </a:r>
            <a:r>
              <a:rPr kumimoji="0" lang="en-US" sz="72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SVN-Segoe Print" panose="020B0606040200020203" pitchFamily="34" charset="0"/>
                <a:ea typeface="+mn-ea"/>
                <a:cs typeface="+mn-cs"/>
              </a:rPr>
              <a:t> </a:t>
            </a:r>
            <a:r>
              <a:rPr kumimoji="0" lang="en-US" sz="7200" b="1" i="0" u="none" strike="noStrike" kern="1200" cap="none" spc="0" normalizeH="0" baseline="0" noProof="0" dirty="0" err="1">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SVN-Segoe Print" panose="020B0606040200020203" pitchFamily="34" charset="0"/>
                <a:ea typeface="+mn-ea"/>
                <a:cs typeface="+mn-cs"/>
              </a:rPr>
              <a:t>chuyện</a:t>
            </a:r>
            <a:endParaRPr kumimoji="0" lang="en-US" sz="72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SVN-Segoe Print" panose="020B0606040200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err="1">
                <a:ln w="10160">
                  <a:solidFill>
                    <a:srgbClr val="5B9BD5"/>
                  </a:solidFill>
                  <a:prstDash val="solid"/>
                </a:ln>
                <a:solidFill>
                  <a:srgbClr val="00B0F0"/>
                </a:solidFill>
                <a:effectLst>
                  <a:outerShdw blurRad="38100" dist="22860" dir="5400000" algn="tl" rotWithShape="0">
                    <a:srgbClr val="000000">
                      <a:alpha val="30000"/>
                    </a:srgbClr>
                  </a:outerShdw>
                </a:effectLst>
                <a:latin typeface="SVN-Segoe Print" panose="020B0606040200020203" pitchFamily="34" charset="0"/>
              </a:rPr>
              <a:t>theo</a:t>
            </a:r>
            <a:r>
              <a:rPr lang="en-US" sz="7200" b="1" dirty="0">
                <a:ln w="10160">
                  <a:solidFill>
                    <a:srgbClr val="5B9BD5"/>
                  </a:solidFill>
                  <a:prstDash val="solid"/>
                </a:ln>
                <a:solidFill>
                  <a:srgbClr val="00B0F0"/>
                </a:solidFill>
                <a:effectLst>
                  <a:outerShdw blurRad="38100" dist="22860" dir="5400000" algn="tl" rotWithShape="0">
                    <a:srgbClr val="000000">
                      <a:alpha val="30000"/>
                    </a:srgbClr>
                  </a:outerShdw>
                </a:effectLst>
                <a:latin typeface="SVN-Segoe Print" panose="020B0606040200020203" pitchFamily="34" charset="0"/>
              </a:rPr>
              <a:t> </a:t>
            </a:r>
            <a:r>
              <a:rPr lang="en-US" sz="7200" b="1" dirty="0" err="1">
                <a:ln w="10160">
                  <a:solidFill>
                    <a:srgbClr val="5B9BD5"/>
                  </a:solidFill>
                  <a:prstDash val="solid"/>
                </a:ln>
                <a:solidFill>
                  <a:srgbClr val="00B0F0"/>
                </a:solidFill>
                <a:effectLst>
                  <a:outerShdw blurRad="38100" dist="22860" dir="5400000" algn="tl" rotWithShape="0">
                    <a:srgbClr val="000000">
                      <a:alpha val="30000"/>
                    </a:srgbClr>
                  </a:outerShdw>
                </a:effectLst>
                <a:latin typeface="SVN-Segoe Print" panose="020B0606040200020203" pitchFamily="34" charset="0"/>
              </a:rPr>
              <a:t>tranh</a:t>
            </a:r>
            <a:endParaRPr kumimoji="0" lang="en-US" sz="28700" b="1" i="0" u="none" strike="noStrike" kern="1200" cap="none" spc="0" normalizeH="0" baseline="0" noProof="0" dirty="0">
              <a:ln w="10160">
                <a:solidFill>
                  <a:srgbClr val="5B9BD5"/>
                </a:solidFill>
                <a:prstDash val="solid"/>
              </a:ln>
              <a:solidFill>
                <a:srgbClr val="00B0F0"/>
              </a:solidFill>
              <a:effectLst>
                <a:outerShdw blurRad="38100" dist="22860" dir="5400000" algn="tl" rotWithShape="0">
                  <a:srgbClr val="000000">
                    <a:alpha val="30000"/>
                  </a:srgbClr>
                </a:outerShdw>
              </a:effectLst>
              <a:uLnTx/>
              <a:uFillTx/>
              <a:latin typeface="SVN-Segoe Print" panose="020B0606040200020203" pitchFamily="34" charset="0"/>
              <a:ea typeface="+mn-ea"/>
              <a:cs typeface="+mn-cs"/>
            </a:endParaRPr>
          </a:p>
        </p:txBody>
      </p:sp>
      <p:sp>
        <p:nvSpPr>
          <p:cNvPr id="10" name="TextBox 9"/>
          <p:cNvSpPr txBox="1"/>
          <p:nvPr/>
        </p:nvSpPr>
        <p:spPr>
          <a:xfrm>
            <a:off x="193992" y="2628869"/>
            <a:ext cx="3685624" cy="923330"/>
          </a:xfrm>
          <a:prstGeom prst="rect">
            <a:avLst/>
          </a:prstGeom>
          <a:solidFill>
            <a:srgbClr val="7030A0"/>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ysClr val="windowText" lastClr="000000"/>
                  </a:solidFill>
                </a:ln>
                <a:solidFill>
                  <a:prstClr val="white"/>
                </a:solidFill>
                <a:effectLst/>
                <a:uLnTx/>
                <a:uFillTx/>
                <a:latin typeface="#9Slide03 IcielNovecento sans E" panose="00000900000000000000" pitchFamily="2" charset="0"/>
                <a:ea typeface="+mn-ea"/>
                <a:cs typeface="+mn-cs"/>
              </a:rPr>
              <a:t>Thực</a:t>
            </a:r>
            <a:r>
              <a:rPr kumimoji="0" lang="en-US" sz="5400" b="0" i="0" u="none" strike="noStrike" kern="1200" cap="none" spc="0" normalizeH="0" baseline="0" noProof="0" dirty="0">
                <a:ln>
                  <a:solidFill>
                    <a:sysClr val="windowText" lastClr="000000"/>
                  </a:solidFill>
                </a:ln>
                <a:solidFill>
                  <a:prstClr val="white"/>
                </a:solidFill>
                <a:effectLst/>
                <a:uLnTx/>
                <a:uFillTx/>
                <a:latin typeface="#9Slide03 IcielNovecento sans E" panose="00000900000000000000" pitchFamily="2" charset="0"/>
                <a:ea typeface="+mn-ea"/>
                <a:cs typeface="+mn-cs"/>
              </a:rPr>
              <a:t> </a:t>
            </a:r>
            <a:r>
              <a:rPr kumimoji="0" lang="en-US" sz="5400" b="0" i="0" u="none" strike="noStrike" kern="1200" cap="none" spc="0" normalizeH="0" baseline="0" noProof="0" dirty="0" err="1">
                <a:ln>
                  <a:solidFill>
                    <a:sysClr val="windowText" lastClr="000000"/>
                  </a:solidFill>
                </a:ln>
                <a:solidFill>
                  <a:prstClr val="white"/>
                </a:solidFill>
                <a:effectLst/>
                <a:uLnTx/>
                <a:uFillTx/>
                <a:latin typeface="#9Slide03 IcielNovecento sans E" panose="00000900000000000000" pitchFamily="2" charset="0"/>
                <a:ea typeface="+mn-ea"/>
                <a:cs typeface="+mn-cs"/>
              </a:rPr>
              <a:t>hành</a:t>
            </a:r>
            <a:endParaRPr kumimoji="0" lang="en-US" sz="5400" b="0" i="0" u="none" strike="noStrike" kern="1200" cap="none" spc="0" normalizeH="0" baseline="0" noProof="0" dirty="0">
              <a:ln>
                <a:solidFill>
                  <a:sysClr val="windowText" lastClr="000000"/>
                </a:solidFill>
              </a:ln>
              <a:solidFill>
                <a:prstClr val="white"/>
              </a:solidFill>
              <a:effectLst/>
              <a:uLnTx/>
              <a:uFillTx/>
              <a:latin typeface="#9Slide03 IcielNovecento sans E" panose="00000900000000000000" pitchFamily="2" charset="0"/>
              <a:ea typeface="+mn-ea"/>
              <a:cs typeface="+mn-cs"/>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27" b="100000" l="9833" r="100000">
                        <a14:foregroundMark x1="57113" y1="92063" x2="62971" y2="88435"/>
                        <a14:foregroundMark x1="77615" y1="87755" x2="77615" y2="87755"/>
                        <a14:foregroundMark x1="30753" y1="40363" x2="27197" y2="57596"/>
                        <a14:foregroundMark x1="24895" y1="62132" x2="24895" y2="62132"/>
                        <a14:foregroundMark x1="30753" y1="62132" x2="30753" y2="62132"/>
                        <a14:foregroundMark x1="37448" y1="53968" x2="37448" y2="53968"/>
                        <a14:foregroundMark x1="38075" y1="39456" x2="39958" y2="57596"/>
                        <a14:foregroundMark x1="19456" y1="39456" x2="23222" y2="59637"/>
                        <a14:foregroundMark x1="38703" y1="57823" x2="33264" y2="63719"/>
                      </a14:backgroundRemoval>
                    </a14:imgEffect>
                  </a14:imgLayer>
                </a14:imgProps>
              </a:ext>
            </a:extLst>
          </a:blip>
          <a:stretch>
            <a:fillRect/>
          </a:stretch>
        </p:blipFill>
        <p:spPr>
          <a:xfrm>
            <a:off x="236940" y="3331259"/>
            <a:ext cx="3642676" cy="3360711"/>
          </a:xfrm>
          <a:prstGeom prst="rect">
            <a:avLst/>
          </a:prstGeom>
        </p:spPr>
      </p:pic>
      <p:pic>
        <p:nvPicPr>
          <p:cNvPr id="1026" name="Picture 2" descr="Childrens Drawing Clip Art - Kid Draw Clipart - Free Transparent PNG Clipart  Images Downloa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846" l="0" r="97500">
                        <a14:foregroundMark x1="12619" y1="79932" x2="68810" y2="88435"/>
                        <a14:foregroundMark x1="33571" y1="77098" x2="63690" y2="81519"/>
                        <a14:foregroundMark x1="67262" y1="78231" x2="70476" y2="89683"/>
                        <a14:foregroundMark x1="70476" y1="78231" x2="73571" y2="92630"/>
                        <a14:foregroundMark x1="44405" y1="85828" x2="18452" y2="84580"/>
                        <a14:foregroundMark x1="18810" y1="74036" x2="9048" y2="82993"/>
                        <a14:foregroundMark x1="23810" y1="76531" x2="42143" y2="80726"/>
                        <a14:foregroundMark x1="36310" y1="71088" x2="38214" y2="76077"/>
                        <a14:foregroundMark x1="32619" y1="70862" x2="33214" y2="72902"/>
                      </a14:backgroundRemoval>
                    </a14:imgEffect>
                  </a14:imgLayer>
                </a14:imgProps>
              </a:ext>
              <a:ext uri="{28A0092B-C50C-407E-A947-70E740481C1C}">
                <a14:useLocalDpi xmlns:a14="http://schemas.microsoft.com/office/drawing/2010/main" val="0"/>
              </a:ext>
            </a:extLst>
          </a:blip>
          <a:srcRect/>
          <a:stretch>
            <a:fillRect/>
          </a:stretch>
        </p:blipFill>
        <p:spPr bwMode="auto">
          <a:xfrm>
            <a:off x="8755440" y="3207420"/>
            <a:ext cx="3436560" cy="360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37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sp>
        <p:nvSpPr>
          <p:cNvPr id="2" name="TextBox 1"/>
          <p:cNvSpPr txBox="1"/>
          <p:nvPr/>
        </p:nvSpPr>
        <p:spPr>
          <a:xfrm>
            <a:off x="2270760" y="1874520"/>
            <a:ext cx="8732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EBC3E"/>
                </a:solidFill>
                <a:effectLst/>
                <a:uLnTx/>
                <a:uFillTx/>
                <a:latin typeface="#9Slide07 Koni" pitchFamily="2" charset="0"/>
                <a:ea typeface="+mn-ea"/>
                <a:cs typeface="+mn-cs"/>
              </a:rPr>
              <a:t>Hẹn</a:t>
            </a:r>
            <a:r>
              <a:rPr kumimoji="0" lang="en-US" sz="8000" b="0" i="0" u="none" strike="noStrike" kern="1200" cap="none" spc="0" normalizeH="0" baseline="0" noProof="0" dirty="0">
                <a:ln>
                  <a:noFill/>
                </a:ln>
                <a:solidFill>
                  <a:srgbClr val="FEBC3E"/>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EBC3E"/>
                </a:solidFill>
                <a:effectLst/>
                <a:uLnTx/>
                <a:uFillTx/>
                <a:latin typeface="#9Slide07 Koni" pitchFamily="2" charset="0"/>
                <a:ea typeface="+mn-ea"/>
                <a:cs typeface="+mn-cs"/>
              </a:rPr>
              <a:t>gặp</a:t>
            </a:r>
            <a:r>
              <a:rPr kumimoji="0" lang="en-US" sz="8000" b="0" i="0" u="none" strike="noStrike" kern="1200" cap="none" spc="0" normalizeH="0" baseline="0" noProof="0" dirty="0">
                <a:ln>
                  <a:noFill/>
                </a:ln>
                <a:solidFill>
                  <a:srgbClr val="FEBC3E"/>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EBC3E"/>
                </a:solidFill>
                <a:effectLst/>
                <a:uLnTx/>
                <a:uFillTx/>
                <a:latin typeface="#9Slide07 Koni" pitchFamily="2" charset="0"/>
                <a:ea typeface="+mn-ea"/>
                <a:cs typeface="+mn-cs"/>
              </a:rPr>
              <a:t>lại</a:t>
            </a:r>
            <a:r>
              <a:rPr kumimoji="0" lang="en-US" sz="8000" b="0" i="0" u="none" strike="noStrike" kern="1200" cap="none" spc="0" normalizeH="0" baseline="0" noProof="0" dirty="0">
                <a:ln>
                  <a:noFill/>
                </a:ln>
                <a:solidFill>
                  <a:srgbClr val="FEBC3E"/>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EBC3E"/>
                </a:solidFill>
                <a:effectLst/>
                <a:uLnTx/>
                <a:uFillTx/>
                <a:latin typeface="#9Slide07 Koni" pitchFamily="2" charset="0"/>
                <a:ea typeface="+mn-ea"/>
                <a:cs typeface="+mn-cs"/>
              </a:rPr>
              <a:t>nhé</a:t>
            </a:r>
            <a:r>
              <a:rPr kumimoji="0" lang="en-US" sz="8000" b="0" i="0" u="none" strike="noStrike" kern="1200" cap="none" spc="0" normalizeH="0" baseline="0" noProof="0" dirty="0">
                <a:ln>
                  <a:noFill/>
                </a:ln>
                <a:solidFill>
                  <a:srgbClr val="FEBC3E"/>
                </a:solidFill>
                <a:effectLst/>
                <a:uLnTx/>
                <a:uFillTx/>
                <a:latin typeface="#9Slide07 Koni" pitchFamily="2" charset="0"/>
                <a:ea typeface="+mn-ea"/>
                <a:cs typeface="+mn-cs"/>
              </a:rPr>
              <a:t>!</a:t>
            </a:r>
          </a:p>
        </p:txBody>
      </p:sp>
    </p:spTree>
    <p:extLst>
      <p:ext uri="{BB962C8B-B14F-4D97-AF65-F5344CB8AC3E}">
        <p14:creationId xmlns:p14="http://schemas.microsoft.com/office/powerpoint/2010/main" val="2914423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339" l="0" r="100000">
                        <a14:foregroundMark x1="55369" y1="3744" x2="97204" y2="5507"/>
                      </a14:backgroundRemoval>
                    </a14:imgEffect>
                    <a14:imgEffect>
                      <a14:saturation sat="300000"/>
                    </a14:imgEffect>
                  </a14:imgLayer>
                </a14:imgProps>
              </a:ext>
            </a:extLst>
          </a:blip>
          <a:srcRect l="3008" r="941"/>
          <a:stretch/>
        </p:blipFill>
        <p:spPr>
          <a:xfrm>
            <a:off x="3431645" y="292607"/>
            <a:ext cx="8360873" cy="4700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979" y="2697480"/>
            <a:ext cx="2148021" cy="4160520"/>
          </a:xfrm>
          <a:prstGeom prst="rect">
            <a:avLst/>
          </a:prstGeom>
        </p:spPr>
      </p:pic>
      <p:sp>
        <p:nvSpPr>
          <p:cNvPr id="7" name="矩形: 圆角 1">
            <a:extLst>
              <a:ext uri="{FF2B5EF4-FFF2-40B4-BE49-F238E27FC236}">
                <a16:creationId xmlns:a16="http://schemas.microsoft.com/office/drawing/2014/main" id="{90C12816-B30E-8912-F43D-862C1FE20432}"/>
              </a:ext>
            </a:extLst>
          </p:cNvPr>
          <p:cNvSpPr/>
          <p:nvPr/>
        </p:nvSpPr>
        <p:spPr>
          <a:xfrm>
            <a:off x="5303520" y="5333961"/>
            <a:ext cx="5139681" cy="13045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Hãy</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kể</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tên</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quốc</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gia</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có</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quốc</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kì</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trong</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0" i="0" u="none" strike="noStrike" kern="1200" cap="none" spc="0" normalizeH="0" noProof="0" dirty="0" err="1">
                <a:ln>
                  <a:noFill/>
                </a:ln>
                <a:solidFill>
                  <a:schemeClr val="tx1"/>
                </a:solidFill>
                <a:effectLst/>
                <a:uLnTx/>
                <a:uFillTx/>
                <a:latin typeface="Cambria" panose="02040503050406030204" pitchFamily="18" charset="0"/>
                <a:ea typeface="Cambria" panose="02040503050406030204" pitchFamily="18" charset="0"/>
              </a:rPr>
              <a:t>hình</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pic>
        <p:nvPicPr>
          <p:cNvPr id="1026" name="Picture 2" descr="Quốc kỳ Việt Nam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 y="292608"/>
            <a:ext cx="1609345" cy="105675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
            <a:extLst>
              <a:ext uri="{FF2B5EF4-FFF2-40B4-BE49-F238E27FC236}">
                <a16:creationId xmlns:a16="http://schemas.microsoft.com/office/drawing/2014/main" id="{90C12816-B30E-8912-F43D-862C1FE20432}"/>
              </a:ext>
            </a:extLst>
          </p:cNvPr>
          <p:cNvSpPr/>
          <p:nvPr/>
        </p:nvSpPr>
        <p:spPr>
          <a:xfrm>
            <a:off x="1968003" y="453684"/>
            <a:ext cx="3097774" cy="73460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Việt</a:t>
            </a:r>
            <a:r>
              <a:rPr kumimoji="0" lang="en-US" altLang="zh-CN" sz="4000" b="0"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Nam</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pic>
        <p:nvPicPr>
          <p:cNvPr id="1028" name="Picture 4" descr="Quốc kỳ Lào – Wikipedia tiếng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79" y="1412703"/>
            <a:ext cx="1609345" cy="1082973"/>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圆角 1">
            <a:extLst>
              <a:ext uri="{FF2B5EF4-FFF2-40B4-BE49-F238E27FC236}">
                <a16:creationId xmlns:a16="http://schemas.microsoft.com/office/drawing/2014/main" id="{90C12816-B30E-8912-F43D-862C1FE20432}"/>
              </a:ext>
            </a:extLst>
          </p:cNvPr>
          <p:cNvSpPr/>
          <p:nvPr/>
        </p:nvSpPr>
        <p:spPr>
          <a:xfrm>
            <a:off x="1968003" y="1586886"/>
            <a:ext cx="3097774" cy="73460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Lào</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pic>
        <p:nvPicPr>
          <p:cNvPr id="1030" name="Picture 6" descr="Quốc kỳ Campuchia – Wikipedia tiếng V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8" y="2559013"/>
            <a:ext cx="1609345" cy="117306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圆角 1">
            <a:extLst>
              <a:ext uri="{FF2B5EF4-FFF2-40B4-BE49-F238E27FC236}">
                <a16:creationId xmlns:a16="http://schemas.microsoft.com/office/drawing/2014/main" id="{90C12816-B30E-8912-F43D-862C1FE20432}"/>
              </a:ext>
            </a:extLst>
          </p:cNvPr>
          <p:cNvSpPr/>
          <p:nvPr/>
        </p:nvSpPr>
        <p:spPr>
          <a:xfrm>
            <a:off x="1968003" y="2790174"/>
            <a:ext cx="3097774" cy="73460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Cam-</a:t>
            </a: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pu</a:t>
            </a:r>
            <a:r>
              <a:rPr kumimoji="0" lang="en-US" altLang="zh-CN"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-chia</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pic>
        <p:nvPicPr>
          <p:cNvPr id="1032" name="Picture 8" descr="Quốc kỳ Malaysia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77" y="3795414"/>
            <a:ext cx="1609345" cy="89434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
            <a:extLst>
              <a:ext uri="{FF2B5EF4-FFF2-40B4-BE49-F238E27FC236}">
                <a16:creationId xmlns:a16="http://schemas.microsoft.com/office/drawing/2014/main" id="{90C12816-B30E-8912-F43D-862C1FE20432}"/>
              </a:ext>
            </a:extLst>
          </p:cNvPr>
          <p:cNvSpPr/>
          <p:nvPr/>
        </p:nvSpPr>
        <p:spPr>
          <a:xfrm>
            <a:off x="1968003" y="3891399"/>
            <a:ext cx="3097774" cy="73460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Ma-</a:t>
            </a: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lai</a:t>
            </a:r>
            <a:r>
              <a:rPr kumimoji="0" lang="en-US" altLang="zh-CN"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-xi-a</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pic>
        <p:nvPicPr>
          <p:cNvPr id="1034" name="Picture 10" descr="Quốc kỳ Myanmar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77" y="4753095"/>
            <a:ext cx="1609345" cy="1135641"/>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圆角 1">
            <a:extLst>
              <a:ext uri="{FF2B5EF4-FFF2-40B4-BE49-F238E27FC236}">
                <a16:creationId xmlns:a16="http://schemas.microsoft.com/office/drawing/2014/main" id="{90C12816-B30E-8912-F43D-862C1FE20432}"/>
              </a:ext>
            </a:extLst>
          </p:cNvPr>
          <p:cNvSpPr/>
          <p:nvPr/>
        </p:nvSpPr>
        <p:spPr>
          <a:xfrm>
            <a:off x="1968003" y="4953612"/>
            <a:ext cx="3097774" cy="73460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Mi</a:t>
            </a:r>
            <a:r>
              <a:rPr kumimoji="0" lang="en-US" altLang="zh-CN"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-an-ma</a:t>
            </a:r>
            <a:endParaRPr kumimoji="0" lang="zh-CN" altLang="en-US" sz="4000" b="0" i="0" u="none" strike="noStrike" kern="1200" cap="none" spc="0" normalizeH="0" baseline="0" noProof="0" dirty="0">
              <a:ln>
                <a:noFill/>
              </a:ln>
              <a:solidFill>
                <a:schemeClr val="tx1"/>
              </a:solidFill>
              <a:effectLst/>
              <a:uLnTx/>
              <a:uFillTx/>
              <a:latin typeface="Cambria" panose="02040503050406030204" pitchFamily="18" charset="0"/>
            </a:endParaRPr>
          </a:p>
        </p:txBody>
      </p:sp>
    </p:spTree>
    <p:extLst>
      <p:ext uri="{BB962C8B-B14F-4D97-AF65-F5344CB8AC3E}">
        <p14:creationId xmlns:p14="http://schemas.microsoft.com/office/powerpoint/2010/main" val="4159182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randombar(horizontal)">
                                      <p:cBhvr>
                                        <p:cTn id="31" dur="500"/>
                                        <p:tgtEl>
                                          <p:spTgt spid="103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randombar(horizontal)">
                                      <p:cBhvr>
                                        <p:cTn id="39" dur="500"/>
                                        <p:tgtEl>
                                          <p:spTgt spid="103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randombar(horizontal)">
                                      <p:cBhvr>
                                        <p:cTn id="47" dur="500"/>
                                        <p:tgtEl>
                                          <p:spTgt spid="103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954377" y="1566991"/>
            <a:ext cx="7640983" cy="4178376"/>
            <a:chOff x="1273116" y="2613362"/>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73116" y="2613362"/>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811106" y="2992710"/>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02</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8794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solidFill>
                      <a:prstClr val="black"/>
                    </a:solidFill>
                  </a:ln>
                  <a:solidFill>
                    <a:srgbClr val="FFC000">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 ĐỌC</a:t>
              </a:r>
              <a:endParaRPr kumimoji="0" lang="zh-CN" altLang="en-US" sz="8800" b="0" i="0" u="none" strike="noStrike" kern="1200" cap="none" spc="0" normalizeH="0" baseline="0" noProof="0" dirty="0">
                <a:ln>
                  <a:solidFill>
                    <a:prstClr val="black"/>
                  </a:solidFill>
                </a:ln>
                <a:solidFill>
                  <a:srgbClr val="FFC000">
                    <a:lumMod val="60000"/>
                    <a:lumOff val="40000"/>
                  </a:srgb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68774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3621" y="339776"/>
            <a:ext cx="11852476" cy="6431414"/>
          </a:xfrm>
          <a:prstGeom prst="roundRect">
            <a:avLst>
              <a:gd name="adj" fmla="val 6084"/>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302822" y="497712"/>
            <a:ext cx="11586356" cy="6440225"/>
          </a:xfrm>
          <a:prstGeom prst="rect">
            <a:avLst/>
          </a:prstGeom>
          <a:noFill/>
        </p:spPr>
        <p:txBody>
          <a:bodyPr wrap="square" rtlCol="0" anchor="t">
            <a:spAutoFit/>
          </a:bodyPr>
          <a:lstStyle/>
          <a:p>
            <a:pPr algn="just"/>
            <a:r>
              <a:rPr lang="en-US" sz="2750" dirty="0">
                <a:latin typeface="Cambria" panose="02040503050406030204" pitchFamily="18" charset="0"/>
                <a:ea typeface="Cambria" panose="02040503050406030204" pitchFamily="18" charset="0"/>
              </a:rPr>
              <a:t>	</a:t>
            </a:r>
            <a:r>
              <a:rPr lang="vi-VN" sz="2750" dirty="0">
                <a:latin typeface="Cambria" panose="02040503050406030204" pitchFamily="18" charset="0"/>
                <a:ea typeface="Cambria" panose="02040503050406030204" pitchFamily="18" charset="0"/>
              </a:rPr>
              <a:t>Tục lệ tổ chức Đại hội Thể thao Ô-lim-pích đã có từ gần 3</a:t>
            </a:r>
            <a:r>
              <a:rPr lang="en-US" sz="2750" dirty="0">
                <a:latin typeface="Cambria" panose="02040503050406030204" pitchFamily="18" charset="0"/>
                <a:ea typeface="Cambria" panose="02040503050406030204" pitchFamily="18" charset="0"/>
              </a:rPr>
              <a:t> </a:t>
            </a:r>
            <a:r>
              <a:rPr lang="vi-VN" sz="2750" dirty="0">
                <a:latin typeface="Cambria" panose="02040503050406030204" pitchFamily="18" charset="0"/>
                <a:ea typeface="Cambria" panose="02040503050406030204" pitchFamily="18" charset="0"/>
              </a:rPr>
              <a:t>000 năm trước ở nước Hi Lạp cổ.</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latin typeface="Cambria" panose="02040503050406030204" pitchFamily="18" charset="0"/>
                <a:ea typeface="Cambria" panose="02040503050406030204" pitchFamily="18" charset="0"/>
              </a:rPr>
              <a:t>Đại hội được tổ chức bốn năm một lần, vào tháng </a:t>
            </a:r>
            <a:r>
              <a:rPr lang="en-US" sz="2750" dirty="0" err="1">
                <a:latin typeface="Cambria" panose="02040503050406030204" pitchFamily="18" charset="0"/>
                <a:ea typeface="Cambria" panose="02040503050406030204" pitchFamily="18" charset="0"/>
              </a:rPr>
              <a:t>Bảy</a:t>
            </a:r>
            <a:r>
              <a:rPr lang="vi-VN" sz="2750" dirty="0">
                <a:latin typeface="Cambria" panose="02040503050406030204" pitchFamily="18" charset="0"/>
                <a:ea typeface="Cambria" panose="02040503050406030204" pitchFamily="18" charset="0"/>
              </a:rPr>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latin typeface="Cambria" panose="02040503050406030204" pitchFamily="18" charset="0"/>
                <a:ea typeface="Cambria" panose="02040503050406030204" pitchFamily="18" charset="0"/>
              </a:rPr>
              <a:t>Từ năm 1894, tục lệ tốt đẹp này được khôi phục và tổ chức trên phạm vi toàn thế giới. </a:t>
            </a:r>
            <a:r>
              <a:rPr lang="en-US" sz="2750" dirty="0" err="1">
                <a:latin typeface="Cambria" panose="02040503050406030204" pitchFamily="18" charset="0"/>
                <a:ea typeface="Cambria" panose="02040503050406030204" pitchFamily="18" charset="0"/>
              </a:rPr>
              <a:t>Trong</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các</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Đại</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hội</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về</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sau</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có</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thêm</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sự</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tham</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gia</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của</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vận</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động</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viên</a:t>
            </a:r>
            <a:r>
              <a:rPr lang="en-US" sz="2750" dirty="0">
                <a:latin typeface="Cambria" panose="02040503050406030204" pitchFamily="18" charset="0"/>
                <a:ea typeface="Cambria" panose="02040503050406030204" pitchFamily="18" charset="0"/>
              </a:rPr>
              <a:t> </a:t>
            </a:r>
            <a:r>
              <a:rPr lang="en-US" sz="2750" dirty="0" err="1">
                <a:latin typeface="Cambria" panose="02040503050406030204" pitchFamily="18" charset="0"/>
                <a:ea typeface="Cambria" panose="02040503050406030204" pitchFamily="18" charset="0"/>
              </a:rPr>
              <a:t>nữ</a:t>
            </a:r>
            <a:r>
              <a:rPr lang="en-US" sz="2750" dirty="0">
                <a:latin typeface="Cambria" panose="02040503050406030204" pitchFamily="18" charset="0"/>
                <a:ea typeface="Cambria" panose="02040503050406030204" pitchFamily="18" charset="0"/>
              </a:rPr>
              <a:t>. </a:t>
            </a:r>
            <a:r>
              <a:rPr lang="vi-VN" sz="2750" dirty="0">
                <a:latin typeface="Cambria" panose="02040503050406030204" pitchFamily="18" charset="0"/>
                <a:ea typeface="Cambria" panose="02040503050406030204" pitchFamily="18" charset="0"/>
              </a:rPr>
              <a:t>Ngọn lửa mang từ thành phố Ô-lim-pi-a tới được thắp sáng trong giờ khai mạc, báo hiệu bắt đầu những cuộc đua tài theo tinh thần hoà bình và hữu nghị.</a:t>
            </a:r>
          </a:p>
          <a:p>
            <a:pPr algn="r"/>
            <a:r>
              <a:rPr lang="vi-VN" sz="2750" i="1" dirty="0">
                <a:latin typeface="Cambria" panose="02040503050406030204" pitchFamily="18" charset="0"/>
                <a:ea typeface="Cambria" panose="02040503050406030204" pitchFamily="18" charset="0"/>
              </a:rPr>
              <a:t>Theo</a:t>
            </a:r>
            <a:r>
              <a:rPr lang="vi-VN" sz="2750" dirty="0">
                <a:latin typeface="Cambria" panose="02040503050406030204" pitchFamily="18" charset="0"/>
                <a:ea typeface="Cambria" panose="02040503050406030204" pitchFamily="18" charset="0"/>
              </a:rPr>
              <a:t> NHỮNG MẨU CHUYỆN LỊCH SỬ THẾ GIỚ</a:t>
            </a:r>
            <a:r>
              <a:rPr lang="en-US" sz="2750" dirty="0">
                <a:latin typeface="Cambria" panose="02040503050406030204" pitchFamily="18" charset="0"/>
                <a:ea typeface="Cambria" panose="02040503050406030204" pitchFamily="18" charset="0"/>
              </a:rPr>
              <a:t>I</a:t>
            </a:r>
            <a:endParaRPr lang="vi-VN" sz="2750" dirty="0">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3148313" y="129756"/>
            <a:ext cx="5486206" cy="420042"/>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NGỌN</a:t>
            </a:r>
            <a:r>
              <a:rPr kumimoji="0" lang="en-US" altLang="zh-CN" sz="2800" b="0" i="0" u="none" strike="noStrike" kern="1200" cap="none" spc="0" normalizeH="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LỬA Ô-LIM-PÍCH</a:t>
            </a:r>
            <a:endParaRPr kumimoji="0" lang="zh-CN" altLang="en-US"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234697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74561"/>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105584" cy="688426"/>
            </a:xfrm>
            <a:prstGeom prst="rect">
              <a:avLst/>
            </a:prstGeom>
            <a:noFill/>
          </p:spPr>
          <p:txBody>
            <a:bodyPr wrap="none" rtlCol="0">
              <a:spAutoFit/>
            </a:bodyPr>
            <a:lstStyle/>
            <a:p>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lang="en-US" sz="4000" b="1" i="1" dirty="0" err="1">
                  <a:solidFill>
                    <a:schemeClr val="accent2">
                      <a:lumMod val="75000"/>
                    </a:schemeClr>
                  </a:solidFill>
                  <a:latin typeface="Cambria" panose="02040503050406030204" pitchFamily="18" charset="0"/>
                  <a:ea typeface="Cambria" panose="02040503050406030204" pitchFamily="18" charset="0"/>
                </a:rPr>
                <a:t>Hy</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Lạp</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cổ</a:t>
              </a:r>
              <a:r>
                <a:rPr lang="en-US" sz="4000" b="1" dirty="0">
                  <a:solidFill>
                    <a:schemeClr val="accent2">
                      <a:lumMod val="75000"/>
                    </a:schemeClr>
                  </a:solidFill>
                  <a:latin typeface="Cambria" panose="02040503050406030204" pitchFamily="18" charset="0"/>
                  <a:ea typeface="Cambria" panose="02040503050406030204" pitchFamily="18" charset="0"/>
                </a:rPr>
                <a:t>.</a:t>
              </a: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3158480" y="3411319"/>
            <a:ext cx="8047467"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753358" cy="633352"/>
            </a:xfrm>
            <a:prstGeom prst="rect">
              <a:avLst/>
            </a:prstGeom>
            <a:noFill/>
          </p:spPr>
          <p:txBody>
            <a:bodyPr wrap="none" rtlCol="0">
              <a:spAutoFit/>
            </a:bodyPr>
            <a:lstStyle/>
            <a:p>
              <a:pPr lvl="0">
                <a:defRPr/>
              </a:pPr>
              <a:r>
                <a:rPr kumimoji="0" lang="en-US"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Tiếp</a:t>
              </a:r>
              <a:r>
                <a:rPr kumimoji="0" lang="en-US"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theo</a:t>
              </a:r>
              <a:r>
                <a:rPr kumimoji="0" lang="en-US"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người</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tứ</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xứ</a:t>
              </a:r>
              <a:r>
                <a:rPr lang="en-US" sz="4000" b="1" i="1" dirty="0">
                  <a:solidFill>
                    <a:schemeClr val="accent2">
                      <a:lumMod val="75000"/>
                    </a:schemeClr>
                  </a:solidFill>
                  <a:latin typeface="Cambria" panose="02040503050406030204" pitchFamily="18" charset="0"/>
                  <a:ea typeface="Cambria" panose="02040503050406030204" pitchFamily="18" charset="0"/>
                </a:rPr>
                <a:t>.</a:t>
              </a:r>
              <a:endParaRPr kumimoji="0" lang="zh-CN" altLang="en-US" sz="4000" b="1" i="1"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283940" y="4762815"/>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6527" y="5115613"/>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306513" y="425594"/>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407040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3621" y="339776"/>
            <a:ext cx="11852476" cy="6431414"/>
          </a:xfrm>
          <a:prstGeom prst="roundRect">
            <a:avLst>
              <a:gd name="adj" fmla="val 6084"/>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302822" y="497712"/>
            <a:ext cx="11586356" cy="6440225"/>
          </a:xfrm>
          <a:prstGeom prst="rect">
            <a:avLst/>
          </a:prstGeom>
          <a:noFill/>
        </p:spPr>
        <p:txBody>
          <a:bodyPr wrap="square" rtlCol="0" anchor="t">
            <a:spAutoFit/>
          </a:bodyPr>
          <a:lstStyle/>
          <a:p>
            <a:pPr algn="just"/>
            <a:r>
              <a:rPr lang="en-US" sz="2750" dirty="0">
                <a:latin typeface="Cambria" panose="02040503050406030204" pitchFamily="18" charset="0"/>
                <a:ea typeface="Cambria" panose="02040503050406030204" pitchFamily="18" charset="0"/>
              </a:rPr>
              <a:t>	</a:t>
            </a:r>
            <a:r>
              <a:rPr lang="vi-VN" sz="2750" dirty="0">
                <a:solidFill>
                  <a:schemeClr val="accent1">
                    <a:lumMod val="75000"/>
                  </a:schemeClr>
                </a:solidFill>
                <a:latin typeface="Cambria" panose="02040503050406030204" pitchFamily="18" charset="0"/>
                <a:ea typeface="Cambria" panose="02040503050406030204" pitchFamily="18" charset="0"/>
              </a:rPr>
              <a:t>Tục lệ tổ chức Đại hội Thể thao Ô-lim-pích đã có từ gần 3</a:t>
            </a:r>
            <a:r>
              <a:rPr lang="en-US" sz="2750" dirty="0">
                <a:solidFill>
                  <a:schemeClr val="accent1">
                    <a:lumMod val="75000"/>
                  </a:schemeClr>
                </a:solidFill>
                <a:latin typeface="Cambria" panose="02040503050406030204" pitchFamily="18" charset="0"/>
                <a:ea typeface="Cambria" panose="02040503050406030204" pitchFamily="18" charset="0"/>
              </a:rPr>
              <a:t> </a:t>
            </a:r>
            <a:r>
              <a:rPr lang="vi-VN" sz="2750" dirty="0">
                <a:solidFill>
                  <a:schemeClr val="accent1">
                    <a:lumMod val="75000"/>
                  </a:schemeClr>
                </a:solidFill>
                <a:latin typeface="Cambria" panose="02040503050406030204" pitchFamily="18" charset="0"/>
                <a:ea typeface="Cambria" panose="02040503050406030204" pitchFamily="18" charset="0"/>
              </a:rPr>
              <a:t>000 năm trước ở nước Hi Lạp cổ.</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solidFill>
                  <a:srgbClr val="00B050"/>
                </a:solidFill>
                <a:latin typeface="Cambria" panose="02040503050406030204" pitchFamily="18" charset="0"/>
                <a:ea typeface="Cambria" panose="02040503050406030204" pitchFamily="18" charset="0"/>
              </a:rPr>
              <a:t>Đại hội được tổ chức bốn năm một lần, vào tháng </a:t>
            </a:r>
            <a:r>
              <a:rPr lang="en-US" sz="2750" dirty="0" err="1">
                <a:solidFill>
                  <a:srgbClr val="00B050"/>
                </a:solidFill>
                <a:latin typeface="Cambria" panose="02040503050406030204" pitchFamily="18" charset="0"/>
                <a:ea typeface="Cambria" panose="02040503050406030204" pitchFamily="18" charset="0"/>
              </a:rPr>
              <a:t>Bảy</a:t>
            </a:r>
            <a:r>
              <a:rPr lang="vi-VN" sz="2750" dirty="0">
                <a:solidFill>
                  <a:srgbClr val="00B050"/>
                </a:solidFill>
                <a:latin typeface="Cambria" panose="02040503050406030204" pitchFamily="18" charset="0"/>
                <a:ea typeface="Cambria" panose="02040503050406030204" pitchFamily="18" charset="0"/>
              </a:rPr>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algn="just"/>
            <a:r>
              <a:rPr lang="vi-VN" sz="2750" dirty="0">
                <a:latin typeface="Cambria" panose="02040503050406030204" pitchFamily="18" charset="0"/>
                <a:ea typeface="Cambria" panose="02040503050406030204" pitchFamily="18" charset="0"/>
              </a:rPr>
              <a:t>    </a:t>
            </a:r>
            <a:r>
              <a:rPr lang="en-US" sz="2750" dirty="0">
                <a:latin typeface="Cambria" panose="02040503050406030204" pitchFamily="18" charset="0"/>
                <a:ea typeface="Cambria" panose="02040503050406030204" pitchFamily="18" charset="0"/>
              </a:rPr>
              <a:t>	</a:t>
            </a:r>
            <a:r>
              <a:rPr lang="vi-VN" sz="2750" dirty="0">
                <a:solidFill>
                  <a:srgbClr val="7030A0"/>
                </a:solidFill>
                <a:latin typeface="Cambria" panose="02040503050406030204" pitchFamily="18" charset="0"/>
                <a:ea typeface="Cambria" panose="02040503050406030204" pitchFamily="18" charset="0"/>
              </a:rPr>
              <a:t>Từ năm 1894, tục lệ tốt đẹp này được khôi phục và tổ chức trên phạm vi toàn thế giới. </a:t>
            </a:r>
            <a:r>
              <a:rPr lang="en-US" sz="2750" dirty="0" err="1">
                <a:solidFill>
                  <a:srgbClr val="7030A0"/>
                </a:solidFill>
                <a:latin typeface="Cambria" panose="02040503050406030204" pitchFamily="18" charset="0"/>
                <a:ea typeface="Cambria" panose="02040503050406030204" pitchFamily="18" charset="0"/>
              </a:rPr>
              <a:t>Trong</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các</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Đại</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hội</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về</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sau</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có</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thêm</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sự</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tham</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gia</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của</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vận</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động</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viên</a:t>
            </a:r>
            <a:r>
              <a:rPr lang="en-US" sz="2750" dirty="0">
                <a:solidFill>
                  <a:srgbClr val="7030A0"/>
                </a:solidFill>
                <a:latin typeface="Cambria" panose="02040503050406030204" pitchFamily="18" charset="0"/>
                <a:ea typeface="Cambria" panose="02040503050406030204" pitchFamily="18" charset="0"/>
              </a:rPr>
              <a:t> </a:t>
            </a:r>
            <a:r>
              <a:rPr lang="en-US" sz="2750" dirty="0" err="1">
                <a:solidFill>
                  <a:srgbClr val="7030A0"/>
                </a:solidFill>
                <a:latin typeface="Cambria" panose="02040503050406030204" pitchFamily="18" charset="0"/>
                <a:ea typeface="Cambria" panose="02040503050406030204" pitchFamily="18" charset="0"/>
              </a:rPr>
              <a:t>nữ</a:t>
            </a:r>
            <a:r>
              <a:rPr lang="en-US" sz="2750" dirty="0">
                <a:solidFill>
                  <a:srgbClr val="7030A0"/>
                </a:solidFill>
                <a:latin typeface="Cambria" panose="02040503050406030204" pitchFamily="18" charset="0"/>
                <a:ea typeface="Cambria" panose="02040503050406030204" pitchFamily="18" charset="0"/>
              </a:rPr>
              <a:t>. </a:t>
            </a:r>
            <a:r>
              <a:rPr lang="vi-VN" sz="2750" dirty="0">
                <a:solidFill>
                  <a:srgbClr val="7030A0"/>
                </a:solidFill>
                <a:latin typeface="Cambria" panose="02040503050406030204" pitchFamily="18" charset="0"/>
                <a:ea typeface="Cambria" panose="02040503050406030204" pitchFamily="18" charset="0"/>
              </a:rPr>
              <a:t>Ngọn lửa mang từ thành phố Ô-lim-pi-a tới được thắp sáng trong giờ khai mạc, báo hiệu bắt đầu những cuộc đua tài theo tinh thần hoà bình và hữu nghị.</a:t>
            </a:r>
          </a:p>
          <a:p>
            <a:pPr algn="r"/>
            <a:r>
              <a:rPr lang="vi-VN" sz="2750" i="1" dirty="0">
                <a:latin typeface="Cambria" panose="02040503050406030204" pitchFamily="18" charset="0"/>
                <a:ea typeface="Cambria" panose="02040503050406030204" pitchFamily="18" charset="0"/>
              </a:rPr>
              <a:t>Theo</a:t>
            </a:r>
            <a:r>
              <a:rPr lang="vi-VN" sz="2750" dirty="0">
                <a:latin typeface="Cambria" panose="02040503050406030204" pitchFamily="18" charset="0"/>
                <a:ea typeface="Cambria" panose="02040503050406030204" pitchFamily="18" charset="0"/>
              </a:rPr>
              <a:t> NHỮNG MẨU CHUYỆN LỊCH SỬ THẾ GIỚ</a:t>
            </a:r>
            <a:r>
              <a:rPr lang="en-US" sz="2750" dirty="0">
                <a:latin typeface="Cambria" panose="02040503050406030204" pitchFamily="18" charset="0"/>
                <a:ea typeface="Cambria" panose="02040503050406030204" pitchFamily="18" charset="0"/>
              </a:rPr>
              <a:t>I</a:t>
            </a:r>
            <a:endParaRPr lang="vi-VN" sz="2750" dirty="0">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3148313" y="129756"/>
            <a:ext cx="5486206" cy="420042"/>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NGỌN</a:t>
            </a:r>
            <a:r>
              <a:rPr kumimoji="0" lang="en-US" altLang="zh-CN" sz="2800" b="0" i="0" u="none" strike="noStrike" kern="1200" cap="none" spc="0" normalizeH="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LỬA Ô-LIM-PÍCH</a:t>
            </a:r>
            <a:endParaRPr kumimoji="0" lang="zh-CN" altLang="en-US" sz="28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187077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74561"/>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3"/>
            <a:ext cx="3728876"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45119" y="2781287"/>
              <a:ext cx="1136465"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Ô-</a:t>
              </a:r>
              <a:r>
                <a:rPr lang="en-US" sz="4800" b="1" i="1" dirty="0" err="1">
                  <a:solidFill>
                    <a:srgbClr val="00B050"/>
                  </a:solidFill>
                  <a:latin typeface="Cambria" panose="02040503050406030204" pitchFamily="18" charset="0"/>
                  <a:ea typeface="Cambria" panose="02040503050406030204" pitchFamily="18" charset="0"/>
                </a:rPr>
                <a:t>lim</a:t>
              </a:r>
              <a:r>
                <a:rPr lang="en-US" sz="4800" b="1" i="1" dirty="0">
                  <a:solidFill>
                    <a:srgbClr val="00B050"/>
                  </a:solidFill>
                  <a:latin typeface="Cambria" panose="02040503050406030204" pitchFamily="18" charset="0"/>
                  <a:ea typeface="Cambria" panose="02040503050406030204" pitchFamily="18" charset="0"/>
                </a:rPr>
                <a:t>-</a:t>
              </a:r>
              <a:r>
                <a:rPr lang="en-US" sz="4800" b="1" i="1" dirty="0" err="1">
                  <a:solidFill>
                    <a:srgbClr val="00B050"/>
                  </a:solidFill>
                  <a:latin typeface="Cambria" panose="02040503050406030204" pitchFamily="18" charset="0"/>
                  <a:ea typeface="Cambria" panose="02040503050406030204" pitchFamily="18" charset="0"/>
                </a:rPr>
                <a:t>pích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6840948" y="1583161"/>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452871" y="2809953"/>
              <a:ext cx="1094311"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Ô-</a:t>
              </a: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lim</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-pi-a</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2332372" y="3121657"/>
            <a:ext cx="3547015"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81784" y="2814676"/>
              <a:ext cx="1033996" cy="596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trai</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7580766" y="3155456"/>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478963" y="2797250"/>
              <a:ext cx="1072115"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hữu</a:t>
              </a: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nghị</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1440254" y="47829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649075" y="2792385"/>
              <a:ext cx="862368"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ném</a:t>
              </a:r>
              <a:r>
                <a:rPr kumimoji="0" lang="en-US" altLang="zh-CN" sz="4800" b="1" i="1"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đĩa</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6" name="组合 44">
            <a:extLst>
              <a:ext uri="{FF2B5EF4-FFF2-40B4-BE49-F238E27FC236}">
                <a16:creationId xmlns:a16="http://schemas.microsoft.com/office/drawing/2014/main" id="{4EA7395E-188A-4772-C2F5-BD7C67FD0350}"/>
              </a:ext>
            </a:extLst>
          </p:cNvPr>
          <p:cNvGrpSpPr/>
          <p:nvPr/>
        </p:nvGrpSpPr>
        <p:grpSpPr>
          <a:xfrm>
            <a:off x="6416505" y="4735226"/>
            <a:ext cx="3523061" cy="1163406"/>
            <a:chOff x="2360278" y="2671670"/>
            <a:chExt cx="1258031" cy="892629"/>
          </a:xfrm>
        </p:grpSpPr>
        <p:grpSp>
          <p:nvGrpSpPr>
            <p:cNvPr id="57"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9"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60"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2525727" y="2770444"/>
              <a:ext cx="83246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rgbClr val="FF0000"/>
                  </a:solidFill>
                  <a:latin typeface="Cambria" panose="02040503050406030204" pitchFamily="18" charset="0"/>
                  <a:ea typeface="Cambria" panose="02040503050406030204" pitchFamily="18" charset="0"/>
                  <a:sym typeface="思源黑体 CN" panose="020B0500000000000000" pitchFamily="34" charset="-122"/>
                </a:rPr>
                <a:t>đấu</a:t>
              </a:r>
              <a:r>
                <a:rPr lang="en-US" altLang="zh-CN" sz="4800" b="1" i="1" dirty="0">
                  <a:solidFill>
                    <a:srgbClr val="FF0000"/>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rgbClr val="FF0000"/>
                  </a:solidFill>
                  <a:latin typeface="Cambria" panose="02040503050406030204" pitchFamily="18" charset="0"/>
                  <a:ea typeface="Cambria" panose="02040503050406030204" pitchFamily="18" charset="0"/>
                  <a:sym typeface="思源黑体 CN" panose="020B0500000000000000" pitchFamily="34" charset="-122"/>
                </a:rPr>
                <a:t>vật</a:t>
              </a:r>
              <a:endParaRPr kumimoji="0" lang="zh-CN" altLang="en-US" sz="4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54357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870793"/>
            </a:xfrm>
            <a:prstGeom prst="rect">
              <a:avLst/>
            </a:prstGeom>
            <a:noFill/>
          </p:spPr>
          <p:txBody>
            <a:bodyPr wrap="square" rtlCol="0">
              <a:spAutoFit/>
            </a:bodyPr>
            <a:lstStyle/>
            <a:p>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Trai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tráng</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từ</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khắp</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nơi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trên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nước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Hy</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Lạp</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đổ</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thành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phố</a:t>
              </a:r>
              <a:r>
                <a:rPr lang="en-US" sz="4800" dirty="0">
                  <a:latin typeface="Cambria" panose="02040503050406030204" pitchFamily="18" charset="0"/>
                  <a:ea typeface="Cambria" panose="02040503050406030204" pitchFamily="18" charset="0"/>
                </a:rPr>
                <a:t> Ô-</a:t>
              </a:r>
              <a:r>
                <a:rPr lang="en-US" sz="4800" dirty="0" err="1">
                  <a:latin typeface="Cambria" panose="02040503050406030204" pitchFamily="18" charset="0"/>
                  <a:ea typeface="Cambria" panose="02040503050406030204" pitchFamily="18" charset="0"/>
                </a:rPr>
                <a:t>lim</a:t>
              </a:r>
              <a:r>
                <a:rPr lang="en-US" sz="4800" dirty="0">
                  <a:latin typeface="Cambria" panose="02040503050406030204" pitchFamily="18" charset="0"/>
                  <a:ea typeface="Cambria" panose="02040503050406030204" pitchFamily="18" charset="0"/>
                </a:rPr>
                <a:t>-pi-a</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thi</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chạy</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nhảy</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bắn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cung</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đua</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ngựa</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ném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đĩa</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ném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lao</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đấu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vật</a:t>
              </a:r>
              <a:r>
                <a:rPr lang="en-US" sz="4800" dirty="0">
                  <a:latin typeface="Cambria" panose="02040503050406030204" pitchFamily="18" charset="0"/>
                  <a:ea typeface="Cambria" panose="02040503050406030204" pitchFamily="18" charset="0"/>
                </a:rPr>
                <a:t>,...</a:t>
              </a:r>
              <a:r>
                <a:rPr lang="en-US" sz="4800" b="1" dirty="0">
                  <a:solidFill>
                    <a:srgbClr val="FF0000"/>
                  </a:solidFill>
                  <a:latin typeface="Cambria" panose="02040503050406030204" pitchFamily="18" charset="0"/>
                  <a:ea typeface="Cambria" panose="02040503050406030204" pitchFamily="18" charset="0"/>
                </a:rPr>
                <a:t>//</a:t>
              </a:r>
              <a:r>
                <a:rPr lang="en-US" sz="4800" dirty="0">
                  <a:latin typeface="Cambria" panose="02040503050406030204" pitchFamily="18" charset="0"/>
                  <a:ea typeface="Cambria" panose="02040503050406030204" pitchFamily="18" charset="0"/>
                </a:rPr>
                <a:t>;</a:t>
              </a: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45672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1398</Words>
  <Application>Microsoft Office PowerPoint</Application>
  <PresentationFormat>Widescreen</PresentationFormat>
  <Paragraphs>107</Paragraphs>
  <Slides>28</Slides>
  <Notes>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28</vt:i4>
      </vt:variant>
    </vt:vector>
  </HeadingPairs>
  <TitlesOfParts>
    <vt:vector size="49" baseType="lpstr">
      <vt:lpstr>等线</vt:lpstr>
      <vt:lpstr>等线 Light</vt:lpstr>
      <vt:lpstr>#9Slide03 IcielNovecento sans E</vt:lpstr>
      <vt:lpstr>#9Slide03 SFU Helvetica Black</vt:lpstr>
      <vt:lpstr>#9Slide05 Dinh Tran</vt:lpstr>
      <vt:lpstr>#9Slide07 Altus</vt:lpstr>
      <vt:lpstr>#9Slide07 HoneyCream</vt:lpstr>
      <vt:lpstr>#9Slide07 Koni</vt:lpstr>
      <vt:lpstr>Arial</vt:lpstr>
      <vt:lpstr>Calibri</vt:lpstr>
      <vt:lpstr>Calibri Light</vt:lpstr>
      <vt:lpstr>Cambria</vt:lpstr>
      <vt:lpstr>SVN-Newton</vt:lpstr>
      <vt:lpstr>SVN-Segoe Print</vt:lpstr>
      <vt:lpstr>SVN-Yahoo</vt:lpstr>
      <vt:lpstr>Times New Roman</vt:lpstr>
      <vt:lpstr>字魂27号-布丁体</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ong si</cp:lastModifiedBy>
  <cp:revision>13</cp:revision>
  <dcterms:created xsi:type="dcterms:W3CDTF">2023-04-16T08:54:38Z</dcterms:created>
  <dcterms:modified xsi:type="dcterms:W3CDTF">2025-04-26T15:07:13Z</dcterms:modified>
</cp:coreProperties>
</file>