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23"/>
  </p:notesMasterIdLst>
  <p:sldIdLst>
    <p:sldId id="256" r:id="rId3"/>
    <p:sldId id="504" r:id="rId4"/>
    <p:sldId id="534" r:id="rId5"/>
    <p:sldId id="524" r:id="rId6"/>
    <p:sldId id="511" r:id="rId7"/>
    <p:sldId id="523" r:id="rId8"/>
    <p:sldId id="500" r:id="rId9"/>
    <p:sldId id="525" r:id="rId10"/>
    <p:sldId id="526" r:id="rId11"/>
    <p:sldId id="508" r:id="rId12"/>
    <p:sldId id="509" r:id="rId13"/>
    <p:sldId id="506" r:id="rId14"/>
    <p:sldId id="527" r:id="rId15"/>
    <p:sldId id="528" r:id="rId16"/>
    <p:sldId id="529" r:id="rId17"/>
    <p:sldId id="530" r:id="rId18"/>
    <p:sldId id="531" r:id="rId19"/>
    <p:sldId id="532" r:id="rId20"/>
    <p:sldId id="533" r:id="rId21"/>
    <p:sldId id="522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7AAE"/>
    <a:srgbClr val="94E4FD"/>
    <a:srgbClr val="45BBED"/>
    <a:srgbClr val="8F3389"/>
    <a:srgbClr val="F15422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78" d="100"/>
          <a:sy n="78" d="100"/>
        </p:scale>
        <p:origin x="850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BEA5AD-06D0-465A-94BC-EF5D998667C5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35062F-E0CB-44A0-A18F-49777A0C6F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03253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8043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514B56-207D-4FFF-BEC9-782CD779F9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62424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9037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3345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0911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69974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03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6981011-A45D-480D-BFE9-1E87E2FB7DE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0AB09B3-80FC-4727-9242-DF621943E7E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0EDF76B-0623-40D4-919E-841CA460D6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1325CE-43FC-42E2-BD47-937E639E0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432209F-2510-489A-9D77-A53843CB1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956352"/>
      </p:ext>
    </p:extLst>
  </p:cSld>
  <p:clrMapOvr>
    <a:masterClrMapping/>
  </p:clrMapOvr>
  <p:transition spd="slow">
    <p:wheel spokes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C882ADC-A6CE-484F-840E-7EF79319E3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A2AE4B9-2FDB-4C8B-8556-C2A74A108BC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8CE4F6-528F-4B0E-B91C-5286E2F5A7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5877157-575C-47A9-9D9B-29C5B15461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4226B4B-2A6A-4D99-BC2A-6C271AFFE3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6196238"/>
      </p:ext>
    </p:extLst>
  </p:cSld>
  <p:clrMapOvr>
    <a:masterClrMapping/>
  </p:clrMapOvr>
  <p:transition spd="slow">
    <p:wheel spokes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6308B23A-415A-497D-9279-339B6F4FB29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D49A3377-5AD5-4D6A-9093-C40B7ED8F9C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38E98A7-1345-46AC-9F3E-184E6C6861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11D0C16-E935-43A2-B5A6-826EED27E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F420F35-944C-4BF9-8AAC-31430143C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4795758"/>
      </p:ext>
    </p:extLst>
  </p:cSld>
  <p:clrMapOvr>
    <a:masterClrMapping/>
  </p:clrMapOvr>
  <p:transition spd="slow">
    <p:wheel spokes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564618"/>
      </p:ext>
    </p:extLst>
  </p:cSld>
  <p:clrMapOvr>
    <a:masterClrMapping/>
  </p:clrMapOvr>
  <p:transition spd="slow">
    <p:wheel spokes="1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6552601"/>
      </p:ext>
    </p:extLst>
  </p:cSld>
  <p:clrMapOvr>
    <a:masterClrMapping/>
  </p:clrMapOvr>
  <p:transition spd="slow">
    <p:wheel spokes="1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Rounded Rectangle 20">
            <a:extLst>
              <a:ext uri="{FF2B5EF4-FFF2-40B4-BE49-F238E27FC236}">
                <a16:creationId xmlns:a16="http://schemas.microsoft.com/office/drawing/2014/main" id="{19908AE3-8249-65E7-0B53-014EA54EE3A6}"/>
              </a:ext>
            </a:extLst>
          </p:cNvPr>
          <p:cNvSpPr/>
          <p:nvPr userDrawn="1"/>
        </p:nvSpPr>
        <p:spPr>
          <a:xfrm>
            <a:off x="370144" y="379887"/>
            <a:ext cx="11482754" cy="6127981"/>
          </a:xfrm>
          <a:prstGeom prst="roundRect">
            <a:avLst>
              <a:gd name="adj" fmla="val 8719"/>
            </a:avLst>
          </a:prstGeom>
          <a:ln>
            <a:solidFill>
              <a:srgbClr val="974AA4"/>
            </a:solidFill>
            <a:prstDash val="dash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385665" y="103409"/>
            <a:ext cx="11806335" cy="6877171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94331"/>
      </p:ext>
    </p:extLst>
  </p:cSld>
  <p:clrMapOvr>
    <a:masterClrMapping/>
  </p:clrMapOvr>
  <p:transition spd="slow">
    <p:wheel spokes="1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3481734"/>
      </p:ext>
    </p:extLst>
  </p:cSld>
  <p:clrMapOvr>
    <a:masterClrMapping/>
  </p:clrMapOvr>
  <p:transition spd="slow">
    <p:wheel spokes="1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6709900"/>
      </p:ext>
    </p:extLst>
  </p:cSld>
  <p:clrMapOvr>
    <a:masterClrMapping/>
  </p:clrMapOvr>
  <p:transition spd="slow">
    <p:wheel spokes="1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AD8E6D1-B9EA-4CDD-BBA4-FC508D967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B14B452-F329-43FC-B860-53CFB0D568B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0FB894C-2594-4611-9913-C49181EFC5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A1CA80D-995B-4906-9B8B-FF55813F83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499B751-B7CA-4404-AAB1-D782C5247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8988802"/>
      </p:ext>
    </p:extLst>
  </p:cSld>
  <p:clrMapOvr>
    <a:masterClrMapping/>
  </p:clrMapOvr>
  <p:transition spd="slow">
    <p:wheel spokes="1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81A14E7-1890-4AD2-B6EC-FA504C277D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5983186-F95A-4B5E-96FC-E7883D1FD2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54BAECC-D455-40D4-9D58-1CA3075DD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095A9E8-F107-43A9-B7C7-4D20C5E3F2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90E26-0E12-474D-9454-A9A76D758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3628698"/>
      </p:ext>
    </p:extLst>
  </p:cSld>
  <p:clrMapOvr>
    <a:masterClrMapping/>
  </p:clrMapOvr>
  <p:transition spd="slow">
    <p:wheel spokes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89BBD60-D271-4A66-804C-B63BD97B15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03F62D45-7A51-4207-ACD1-F376B19DC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BA4C7F4-3DE6-4354-9201-A2A5148790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50108C9-170E-42F4-A1F6-B84F8BAD4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68FF449-D986-4677-A3B8-A5E9D0708D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7A1D4D0-88D1-4F38-9BD9-BD1914FECD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1030707"/>
      </p:ext>
    </p:extLst>
  </p:cSld>
  <p:clrMapOvr>
    <a:masterClrMapping/>
  </p:clrMapOvr>
  <p:transition spd="slow">
    <p:wheel spokes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9A41F2B-A923-444D-A594-75EB7BBDFD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D077390-B8D8-4787-8327-16605FA503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822E8C9-9702-4D11-AFBB-8108FDB0BE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CC9D6E-8C13-4185-A0A0-E33AC36C7D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AAEE1D5-B9EF-4946-B08E-BB8E3D402D3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2066AE6-9BA9-4B93-95FC-EF0C2BBDB0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ACCAFD1-5EAC-4442-B240-245A10A8F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960A5E5-99BA-485F-A3C5-3B72D7774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3153037"/>
      </p:ext>
    </p:extLst>
  </p:cSld>
  <p:clrMapOvr>
    <a:masterClrMapping/>
  </p:clrMapOvr>
  <p:transition spd="slow">
    <p:wheel spokes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3497BEE-3377-4CD1-9E98-F7CB7DE7B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4EA95B4-F2CF-4AC2-A81F-88A9C145E3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075DDFF8-ED04-48E6-B134-48511AD90F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0675FA5-8929-47E5-B2C0-F0D74EE4F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3290505"/>
      </p:ext>
    </p:extLst>
  </p:cSld>
  <p:clrMapOvr>
    <a:masterClrMapping/>
  </p:clrMapOvr>
  <p:transition spd="slow">
    <p:wheel spokes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B1C58EB-2F9F-48E9-988F-2D1306651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2805BE8-7740-43CB-97A2-708E30BAA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D573138-3F9A-4101-A7B9-23B1DFE6EA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5640093"/>
      </p:ext>
    </p:extLst>
  </p:cSld>
  <p:clrMapOvr>
    <a:masterClrMapping/>
  </p:clrMapOvr>
  <p:transition spd="slow">
    <p:wheel spokes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8A5A5A4-1DF2-4738-97C2-C158328DCF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052CFC6-50E5-41B1-AB1B-D911AA7C714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7CC2078-4672-4167-84AA-891FF9CB4C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688C45-E6BB-46C0-B40C-88F2D72B73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8C21004-2D3E-4F35-B768-DB89BFF0A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AF5807D-035B-48BF-9B24-3773BC562B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8055526"/>
      </p:ext>
    </p:extLst>
  </p:cSld>
  <p:clrMapOvr>
    <a:masterClrMapping/>
  </p:clrMapOvr>
  <p:transition spd="slow">
    <p:wheel spokes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DCF7BEE-226A-4FDD-B036-9668DEB68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28F5CA8-327F-4692-ACE1-38DDB9A195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70EA790-0932-4790-B27E-0DAB0B8EEA0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C1532C-47BA-4D3D-9F71-8F6FAD6E3C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6ABC6A-BDD4-4E73-BB9D-79FEE88818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A1BBF36E-715A-4623-A73B-629F431195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634719"/>
      </p:ext>
    </p:extLst>
  </p:cSld>
  <p:clrMapOvr>
    <a:masterClrMapping/>
  </p:clrMapOvr>
  <p:transition spd="slow">
    <p:wheel spokes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.pn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CC0D0045-0BD1-4676-812C-13BD97F7D7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C0610AA-EC62-4CB1-A9AB-1D7A536D55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8A6F3BE-678C-4DB0-A8B5-9341DF20364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9BD3-B187-4136-853B-C29146C354BD}" type="datetimeFigureOut">
              <a:rPr lang="zh-CN" altLang="en-US" smtClean="0"/>
              <a:t>2025/4/9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12FE047-9FD4-4E46-A54D-B47184B2B50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A6F0ABD-27D3-432D-9C75-71E05C500F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6037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wheel spokes="1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545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transition spd="slow">
    <p:wheel spokes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6.png"/><Relationship Id="rId7" Type="http://schemas.openxmlformats.org/officeDocument/2006/relationships/image" Target="../media/image2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microsoft.com/office/2007/relationships/hdphoto" Target="../media/hdphoto4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31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8.png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5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png"/><Relationship Id="rId7" Type="http://schemas.openxmlformats.org/officeDocument/2006/relationships/image" Target="../media/image1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2188001" y="2470644"/>
            <a:ext cx="7704494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Chia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có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năm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</a:p>
          <a:p>
            <a:pPr algn="ctr"/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chữ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cho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có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một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chữ</a:t>
            </a:r>
            <a:r>
              <a:rPr lang="en-US" altLang="zh-CN" sz="6000" dirty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endParaRPr lang="zh-CN" altLang="en-US" sz="6000" dirty="0">
              <a:ln w="38100">
                <a:solidFill>
                  <a:schemeClr val="bg1"/>
                </a:solidFill>
              </a:ln>
              <a:solidFill>
                <a:srgbClr val="00B05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4201010" y="1530261"/>
            <a:ext cx="38158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Bài</a:t>
            </a:r>
            <a:r>
              <a:rPr lang="en-US" altLang="zh-CN" sz="60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71</a:t>
            </a:r>
            <a:endParaRPr lang="zh-CN" altLang="en-US" sz="60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02774" y="1481984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8" name="文本框 27">
            <a:extLst>
              <a:ext uri="{FF2B5EF4-FFF2-40B4-BE49-F238E27FC236}">
                <a16:creationId xmlns:a16="http://schemas.microsoft.com/office/drawing/2014/main" id="{271EE627-C951-4243-AFEE-0DC52C19A01E}"/>
              </a:ext>
            </a:extLst>
          </p:cNvPr>
          <p:cNvSpPr txBox="1"/>
          <p:nvPr/>
        </p:nvSpPr>
        <p:spPr>
          <a:xfrm>
            <a:off x="5046948" y="231686"/>
            <a:ext cx="2984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  <a:latin typeface="#9Slide07 IcielCrocante" panose="02000000000000000000" pitchFamily="2" charset="0"/>
                <a:ea typeface="思源黑体 CN Medium" panose="020B0600000000000000" pitchFamily="34" charset="-122"/>
              </a:rPr>
              <a:t>TOÁN 3</a:t>
            </a:r>
            <a:endParaRPr lang="zh-CN" altLang="en-US" sz="4800" dirty="0">
              <a:ln>
                <a:solidFill>
                  <a:schemeClr val="tx1"/>
                </a:solidFill>
              </a:ln>
              <a:solidFill>
                <a:srgbClr val="FFFF00"/>
              </a:solidFill>
              <a:latin typeface="#9Slide07 IcielCrocante" panose="02000000000000000000" pitchFamily="2" charset="0"/>
              <a:ea typeface="思源黑体 CN Medium" panose="020B0600000000000000" pitchFamily="34" charset="-122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9363766" y="480027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9606035" y="3545994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979709" y="1425606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5221875" y="5332967"/>
            <a:ext cx="45237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Tiết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2_</a:t>
            </a:r>
            <a:r>
              <a:rPr lang="en-US" altLang="zh-CN" sz="480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Trang 98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316444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8" grpId="0"/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DC5378C5-F2E1-436F-A9A9-144BAB7685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201" y="4631050"/>
            <a:ext cx="2991412" cy="2214755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3201" y="468419"/>
            <a:ext cx="2792309" cy="1310046"/>
          </a:xfrm>
          <a:prstGeom prst="rect">
            <a:avLst/>
          </a:prstGeom>
        </p:spPr>
      </p:pic>
      <p:sp>
        <p:nvSpPr>
          <p:cNvPr id="10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88009" y="901010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2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2953206" y="566369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Đặt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rồi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64475" y="1677132"/>
            <a:ext cx="786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solidFill>
                  <a:schemeClr val="accent4">
                    <a:lumMod val="60000"/>
                    <a:lumOff val="40000"/>
                  </a:schemeClr>
                </a:solidFill>
                <a:latin typeface="Berlin Sans FB" panose="020E0602020502020306" pitchFamily="34" charset="0"/>
              </a:rPr>
              <a:t>21 437 : 3			36 095 : 8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88362" y="2584517"/>
            <a:ext cx="25827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21 437    3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4067097" y="2730456"/>
            <a:ext cx="1171541" cy="1280160"/>
            <a:chOff x="4063999" y="2186473"/>
            <a:chExt cx="1171541" cy="1280160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TextBox 15"/>
          <p:cNvSpPr txBox="1"/>
          <p:nvPr/>
        </p:nvSpPr>
        <p:spPr>
          <a:xfrm>
            <a:off x="4076558" y="3169779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7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490041" y="3166786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690711" y="3171976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990996" y="3164074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74852" y="3118383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944407" y="3118383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972816" y="3683216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34537" y="3677157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7687" y="4322698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570092" y="4298661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557689" y="4947516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749878" y="2584517"/>
            <a:ext cx="28184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36 095    8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8713813" y="2730456"/>
            <a:ext cx="1171541" cy="1280160"/>
            <a:chOff x="4063999" y="2186473"/>
            <a:chExt cx="1171541" cy="1280160"/>
          </a:xfrm>
        </p:grpSpPr>
        <p:cxnSp>
          <p:nvCxnSpPr>
            <p:cNvPr id="29" name="Straight Connector 28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/>
          <p:cNvSpPr txBox="1"/>
          <p:nvPr/>
        </p:nvSpPr>
        <p:spPr>
          <a:xfrm>
            <a:off x="8723274" y="3169779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125182" y="3166786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418452" y="3171976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637712" y="3164074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017393" y="3118383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486948" y="3118383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515357" y="3683216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892828" y="3677157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9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950703" y="4322698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158933" y="4321811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100230" y="4947516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225506285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9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0D692444-3CF0-411E-8E90-6D168641A663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9961" y="4011174"/>
            <a:ext cx="3228474" cy="3228474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DDC3B17-38B6-4794-9271-E8F9A12444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52969" y="5797513"/>
            <a:ext cx="766327" cy="896075"/>
          </a:xfrm>
          <a:prstGeom prst="rect">
            <a:avLst/>
          </a:prstGeom>
          <a:effectLst>
            <a:outerShdw blurRad="12700" dist="127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3" name="Rectangle 2"/>
          <p:cNvSpPr/>
          <p:nvPr/>
        </p:nvSpPr>
        <p:spPr>
          <a:xfrm>
            <a:off x="2911153" y="927711"/>
            <a:ext cx="836337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 10 243 viên thuốc, người ta đóng vào các vỉ, mỗi vỉ 8 viên thuốc. Hỏi đóng được nhiều nhất bao nhiêu vỉ thuốc và còn thừa ra mấy viên?</a:t>
            </a:r>
          </a:p>
        </p:txBody>
      </p:sp>
      <p:pic>
        <p:nvPicPr>
          <p:cNvPr id="14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201" y="468419"/>
            <a:ext cx="2792309" cy="1310046"/>
          </a:xfrm>
          <a:prstGeom prst="rect">
            <a:avLst/>
          </a:prstGeom>
        </p:spPr>
      </p:pic>
      <p:sp>
        <p:nvSpPr>
          <p:cNvPr id="15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88009" y="901010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3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pic>
        <p:nvPicPr>
          <p:cNvPr id="1026" name="Picture 2" descr="Medical Pills Drugs Tablet Vector Illustration Graphic Design Royalty Free  SVG, Cliparts, Vectors, And Stock Illustration. Image 127234306."/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2775" y="2360956"/>
            <a:ext cx="2943225" cy="294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>
            <a:off x="1056640" y="2810845"/>
            <a:ext cx="7294879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b="1" u="sng" dirty="0" err="1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u="sng" dirty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u="sng" dirty="0" err="1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u="sng" dirty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/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có 10 243 : 8 = 1 280 (dư 3)</a:t>
            </a:r>
          </a:p>
          <a:p>
            <a:pPr algn="just"/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 10 243 viên thuốc đóng được nhiều nhất </a:t>
            </a:r>
            <a:r>
              <a:rPr lang="vi-VN" sz="3200" b="1" i="1" dirty="0">
                <a:solidFill>
                  <a:srgbClr val="F07AA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1 280 vỉ thuốc</a:t>
            </a:r>
            <a:r>
              <a:rPr lang="vi-VN" sz="3200" b="1" i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 </a:t>
            </a:r>
            <a:r>
              <a:rPr lang="vi-VN" sz="3200" b="1" i="1" dirty="0">
                <a:solidFill>
                  <a:srgbClr val="F07AA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thừa ra 3 viên thuốc.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3032927" y="1430246"/>
            <a:ext cx="8143073" cy="0"/>
          </a:xfrm>
          <a:prstGeom prst="line">
            <a:avLst/>
          </a:prstGeom>
          <a:ln w="38100">
            <a:solidFill>
              <a:srgbClr val="F07A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2995510" y="1941460"/>
            <a:ext cx="3474720" cy="0"/>
          </a:xfrm>
          <a:prstGeom prst="line">
            <a:avLst/>
          </a:prstGeom>
          <a:ln w="38100">
            <a:solidFill>
              <a:srgbClr val="F07A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3032927" y="2417672"/>
            <a:ext cx="7498080" cy="0"/>
          </a:xfrm>
          <a:prstGeom prst="line">
            <a:avLst/>
          </a:prstGeom>
          <a:ln w="38100">
            <a:solidFill>
              <a:srgbClr val="94E4F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6614159" y="1941460"/>
            <a:ext cx="4572000" cy="0"/>
          </a:xfrm>
          <a:prstGeom prst="line">
            <a:avLst/>
          </a:prstGeom>
          <a:ln w="38100">
            <a:solidFill>
              <a:srgbClr val="94E4F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763948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4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25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2252" y="2908828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F07AA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3" name="组合 2">
            <a:extLst>
              <a:ext uri="{FF2B5EF4-FFF2-40B4-BE49-F238E27FC236}">
                <a16:creationId xmlns:a16="http://schemas.microsoft.com/office/drawing/2014/main" id="{9229BF33-69F4-4595-BCA6-5DB4206A6AC1}"/>
              </a:ext>
            </a:extLst>
          </p:cNvPr>
          <p:cNvGrpSpPr/>
          <p:nvPr/>
        </p:nvGrpSpPr>
        <p:grpSpPr>
          <a:xfrm>
            <a:off x="4237953" y="2142883"/>
            <a:ext cx="3612847" cy="955963"/>
            <a:chOff x="4150483" y="2433458"/>
            <a:chExt cx="3612847" cy="955963"/>
          </a:xfrm>
        </p:grpSpPr>
        <p:pic>
          <p:nvPicPr>
            <p:cNvPr id="26" name="图片 13">
              <a:extLst>
                <a:ext uri="{FF2B5EF4-FFF2-40B4-BE49-F238E27FC236}">
                  <a16:creationId xmlns:a16="http://schemas.microsoft.com/office/drawing/2014/main" id="{E2F776F1-6C0D-405E-8B79-3639275D1F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4970610" y="2505278"/>
              <a:ext cx="812322" cy="812322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7" name="图片 14">
              <a:extLst>
                <a:ext uri="{FF2B5EF4-FFF2-40B4-BE49-F238E27FC236}">
                  <a16:creationId xmlns:a16="http://schemas.microsoft.com/office/drawing/2014/main" id="{8B2FC8F5-EC15-46EF-B4E1-C77E0E60341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815" t="11732" r="34784" b="73196"/>
            <a:stretch>
              <a:fillRect/>
            </a:stretch>
          </p:blipFill>
          <p:spPr>
            <a:xfrm>
              <a:off x="4150483" y="2433458"/>
              <a:ext cx="639418" cy="955963"/>
            </a:xfrm>
            <a:custGeom>
              <a:avLst/>
              <a:gdLst>
                <a:gd name="connsiteX0" fmla="*/ 0 w 639418"/>
                <a:gd name="connsiteY0" fmla="*/ 0 h 955963"/>
                <a:gd name="connsiteX1" fmla="*/ 639418 w 639418"/>
                <a:gd name="connsiteY1" fmla="*/ 0 h 955963"/>
                <a:gd name="connsiteX2" fmla="*/ 639418 w 639418"/>
                <a:gd name="connsiteY2" fmla="*/ 955963 h 955963"/>
                <a:gd name="connsiteX3" fmla="*/ 0 w 639418"/>
                <a:gd name="connsiteY3" fmla="*/ 955963 h 955963"/>
                <a:gd name="connsiteX4" fmla="*/ 0 w 639418"/>
                <a:gd name="connsiteY4" fmla="*/ 0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418" h="955963">
                  <a:moveTo>
                    <a:pt x="0" y="0"/>
                  </a:moveTo>
                  <a:lnTo>
                    <a:pt x="639418" y="0"/>
                  </a:lnTo>
                  <a:lnTo>
                    <a:pt x="639418" y="955963"/>
                  </a:lnTo>
                  <a:lnTo>
                    <a:pt x="0" y="955963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8" name="图片 17">
              <a:extLst>
                <a:ext uri="{FF2B5EF4-FFF2-40B4-BE49-F238E27FC236}">
                  <a16:creationId xmlns:a16="http://schemas.microsoft.com/office/drawing/2014/main" id="{BB01C75E-CBD6-4B2D-9E2F-A65ECB89525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57" t="50027" r="77570" b="34971"/>
            <a:stretch>
              <a:fillRect/>
            </a:stretch>
          </p:blipFill>
          <p:spPr>
            <a:xfrm>
              <a:off x="6951009" y="2435704"/>
              <a:ext cx="812321" cy="951470"/>
            </a:xfrm>
            <a:custGeom>
              <a:avLst/>
              <a:gdLst>
                <a:gd name="connsiteX0" fmla="*/ 0 w 812321"/>
                <a:gd name="connsiteY0" fmla="*/ 0 h 951470"/>
                <a:gd name="connsiteX1" fmla="*/ 812321 w 812321"/>
                <a:gd name="connsiteY1" fmla="*/ 0 h 951470"/>
                <a:gd name="connsiteX2" fmla="*/ 812321 w 812321"/>
                <a:gd name="connsiteY2" fmla="*/ 951470 h 951470"/>
                <a:gd name="connsiteX3" fmla="*/ 0 w 812321"/>
                <a:gd name="connsiteY3" fmla="*/ 951470 h 951470"/>
                <a:gd name="connsiteX4" fmla="*/ 0 w 812321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1" h="951470">
                  <a:moveTo>
                    <a:pt x="0" y="0"/>
                  </a:moveTo>
                  <a:lnTo>
                    <a:pt x="812321" y="0"/>
                  </a:lnTo>
                  <a:lnTo>
                    <a:pt x="812321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18">
              <a:extLst>
                <a:ext uri="{FF2B5EF4-FFF2-40B4-BE49-F238E27FC236}">
                  <a16:creationId xmlns:a16="http://schemas.microsoft.com/office/drawing/2014/main" id="{9E7FB6A1-B62B-4D51-8DCF-C6DB50DEAF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37" t="51169" r="41504" b="35236"/>
            <a:stretch>
              <a:fillRect/>
            </a:stretch>
          </p:blipFill>
          <p:spPr>
            <a:xfrm>
              <a:off x="5826137" y="2480315"/>
              <a:ext cx="1009200" cy="862248"/>
            </a:xfrm>
            <a:custGeom>
              <a:avLst/>
              <a:gdLst>
                <a:gd name="connsiteX0" fmla="*/ 0 w 1009200"/>
                <a:gd name="connsiteY0" fmla="*/ 0 h 862248"/>
                <a:gd name="connsiteX1" fmla="*/ 1009200 w 1009200"/>
                <a:gd name="connsiteY1" fmla="*/ 0 h 862248"/>
                <a:gd name="connsiteX2" fmla="*/ 1009200 w 1009200"/>
                <a:gd name="connsiteY2" fmla="*/ 862248 h 862248"/>
                <a:gd name="connsiteX3" fmla="*/ 0 w 1009200"/>
                <a:gd name="connsiteY3" fmla="*/ 862248 h 862248"/>
                <a:gd name="connsiteX4" fmla="*/ 0 w 1009200"/>
                <a:gd name="connsiteY4" fmla="*/ 0 h 86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200" h="862248">
                  <a:moveTo>
                    <a:pt x="0" y="0"/>
                  </a:moveTo>
                  <a:lnTo>
                    <a:pt x="1009200" y="0"/>
                  </a:lnTo>
                  <a:lnTo>
                    <a:pt x="1009200" y="862248"/>
                  </a:lnTo>
                  <a:lnTo>
                    <a:pt x="0" y="862248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416828655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151961" y="2609981"/>
            <a:ext cx="3113003" cy="4140926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462512" y="2523421"/>
            <a:ext cx="2756082" cy="3962988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6164">
            <a:off x="4625285" y="3870349"/>
            <a:ext cx="3843839" cy="3070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3338198-0011-D60E-0CBF-22CC9DF852F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5191" y="-600930"/>
            <a:ext cx="7090263" cy="360304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2B42D7-5622-8975-90F5-34CD2C1B1BE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8617" y="2513547"/>
            <a:ext cx="2773920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96198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D2C9BCA8-B029-4229-B426-D48AB7775CC8}"/>
              </a:ext>
            </a:extLst>
          </p:cNvPr>
          <p:cNvGrpSpPr/>
          <p:nvPr/>
        </p:nvGrpSpPr>
        <p:grpSpPr>
          <a:xfrm>
            <a:off x="3025726" y="85413"/>
            <a:ext cx="7859011" cy="6687173"/>
            <a:chOff x="3025726" y="85413"/>
            <a:chExt cx="7859011" cy="668717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B33B173-6830-C7D7-BABA-6FAF74800A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5726" y="85413"/>
              <a:ext cx="7859011" cy="668717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EB104678-EDBF-A37E-F5CB-7F3736F0DD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326203" y="213719"/>
              <a:ext cx="3070177" cy="1560167"/>
            </a:xfrm>
            <a:prstGeom prst="rect">
              <a:avLst/>
            </a:prstGeom>
          </p:spPr>
        </p:pic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DF7F98A8-06CD-4918-0A86-925F2BF8C0E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645" t="4759" r="40" b="2444"/>
          <a:stretch/>
        </p:blipFill>
        <p:spPr>
          <a:xfrm flipH="1">
            <a:off x="266698" y="3708400"/>
            <a:ext cx="2759028" cy="2746827"/>
          </a:xfrm>
          <a:prstGeom prst="rect">
            <a:avLst/>
          </a:prstGeom>
        </p:spPr>
      </p:pic>
      <p:pic>
        <p:nvPicPr>
          <p:cNvPr id="7" name="Picture 6">
            <a:hlinkClick r:id="" action="ppaction://noaction"/>
            <a:extLst>
              <a:ext uri="{FF2B5EF4-FFF2-40B4-BE49-F238E27FC236}">
                <a16:creationId xmlns:a16="http://schemas.microsoft.com/office/drawing/2014/main" id="{85169FD8-332F-A5DE-767C-1FBE870D3E1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7160" r="59302"/>
          <a:stretch/>
        </p:blipFill>
        <p:spPr>
          <a:xfrm>
            <a:off x="10020299" y="3547973"/>
            <a:ext cx="2044093" cy="290725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6FF5FCA-D8B6-24F9-09D9-1D5E10C5D252}"/>
              </a:ext>
            </a:extLst>
          </p:cNvPr>
          <p:cNvGrpSpPr/>
          <p:nvPr/>
        </p:nvGrpSpPr>
        <p:grpSpPr>
          <a:xfrm>
            <a:off x="827595" y="1844628"/>
            <a:ext cx="2661953" cy="1863772"/>
            <a:chOff x="-226393" y="-1983648"/>
            <a:chExt cx="4566303" cy="3028302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A2546018-C228-2CC8-8806-5C926B7DE590}"/>
                </a:ext>
              </a:extLst>
            </p:cNvPr>
            <p:cNvSpPr/>
            <p:nvPr/>
          </p:nvSpPr>
          <p:spPr>
            <a:xfrm>
              <a:off x="-226393" y="-1983648"/>
              <a:ext cx="4566303" cy="3028302"/>
            </a:xfrm>
            <a:prstGeom prst="wedgeRoundRectCallout">
              <a:avLst>
                <a:gd name="adj1" fmla="val -41372"/>
                <a:gd name="adj2" fmla="val 64832"/>
                <a:gd name="adj3" fmla="val 16667"/>
              </a:avLst>
            </a:prstGeom>
            <a:solidFill>
              <a:srgbClr val="FFF0EF"/>
            </a:solidFill>
            <a:ln w="28575">
              <a:solidFill>
                <a:schemeClr val="accent2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E291A45-6830-CD28-F1C4-C586E165A04C}"/>
                </a:ext>
              </a:extLst>
            </p:cNvPr>
            <p:cNvSpPr txBox="1"/>
            <p:nvPr/>
          </p:nvSpPr>
          <p:spPr>
            <a:xfrm>
              <a:off x="-20187" y="-1983648"/>
              <a:ext cx="4201311" cy="29504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Hãy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giúp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chúng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mình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phục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vụ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khách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nhé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!</a:t>
              </a:r>
            </a:p>
          </p:txBody>
        </p:sp>
      </p:grpSp>
      <p:pic>
        <p:nvPicPr>
          <p:cNvPr id="12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2F08A516-931E-5AEA-9850-593EFF45154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095414" y="5373445"/>
            <a:ext cx="487363" cy="487363"/>
          </a:xfrm>
          <a:prstGeom prst="rect">
            <a:avLst/>
          </a:prstGeom>
        </p:spPr>
      </p:pic>
      <p:pic>
        <p:nvPicPr>
          <p:cNvPr id="15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015C15AC-AE82-8760-CAE7-2146197981C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095414" y="4638658"/>
            <a:ext cx="487363" cy="487363"/>
          </a:xfrm>
          <a:prstGeom prst="rect">
            <a:avLst/>
          </a:prstGeom>
        </p:spPr>
      </p:pic>
      <p:pic>
        <p:nvPicPr>
          <p:cNvPr id="16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DEBA5530-9F48-C821-553C-40C83DAA3AF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133428" y="4027583"/>
            <a:ext cx="487363" cy="487363"/>
          </a:xfrm>
          <a:prstGeom prst="rect">
            <a:avLst/>
          </a:prstGeom>
        </p:spPr>
      </p:pic>
      <p:pic>
        <p:nvPicPr>
          <p:cNvPr id="17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397F185E-13F4-0385-687D-95A947D7A29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225993" y="347836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6558478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73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38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738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7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738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714"/>
                            </p:stCondLst>
                            <p:childTnLst>
                              <p:par>
                                <p:cTn id="3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738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37 869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844297" y="513551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4 207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9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11133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3004883" y="200836"/>
            <a:ext cx="8171415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954590" y="758564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>
                <a:latin typeface="#9Slide07 SVNDessert Menu Scrip" panose="00000500000000000000" pitchFamily="2" charset="0"/>
              </a:rPr>
              <a:t>37 869 : 9 = 4 207 (</a:t>
            </a:r>
            <a:r>
              <a:rPr lang="en-US" sz="4800" dirty="0" err="1">
                <a:latin typeface="#9Slide07 SVNDessert Menu Scrip" panose="00000500000000000000" pitchFamily="2" charset="0"/>
              </a:rPr>
              <a:t>dư</a:t>
            </a:r>
            <a:r>
              <a:rPr lang="en-US" sz="4800" dirty="0">
                <a:latin typeface="#9Slide07 SVNDessert Menu Scrip" panose="00000500000000000000" pitchFamily="2" charset="0"/>
              </a:rPr>
              <a:t> 6)</a:t>
            </a:r>
            <a:br>
              <a:rPr lang="en-US" sz="4800" dirty="0">
                <a:latin typeface="#9Slide07 SVNDessert Menu Scrip" panose="00000500000000000000" pitchFamily="2" charset="0"/>
              </a:rPr>
            </a:br>
            <a:r>
              <a:rPr lang="en-US" sz="4800" dirty="0" err="1">
                <a:latin typeface="#9Slide07 SVNDessert Menu Scrip" panose="00000500000000000000" pitchFamily="2" charset="0"/>
              </a:rPr>
              <a:t>Số</a:t>
            </a:r>
            <a:r>
              <a:rPr lang="en-US" sz="4800" dirty="0"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latin typeface="#9Slide07 SVNDessert Menu Scrip" panose="00000500000000000000" pitchFamily="2" charset="0"/>
              </a:rPr>
              <a:t>bị</a:t>
            </a:r>
            <a:r>
              <a:rPr lang="en-US" sz="4800" dirty="0">
                <a:latin typeface="#9Slide07 SVNDessert Menu Scrip" panose="00000500000000000000" pitchFamily="2" charset="0"/>
              </a:rPr>
              <a:t> chia </a:t>
            </a:r>
            <a:r>
              <a:rPr lang="en-US" sz="4800" dirty="0" err="1">
                <a:latin typeface="#9Slide07 SVNDessert Menu Scrip" panose="00000500000000000000" pitchFamily="2" charset="0"/>
              </a:rPr>
              <a:t>là</a:t>
            </a:r>
            <a:r>
              <a:rPr lang="en-US" sz="4800" dirty="0">
                <a:latin typeface="#9Slide07 SVNDessert Menu Scrip" panose="00000500000000000000" pitchFamily="2" charset="0"/>
              </a:rPr>
              <a:t> …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08" y="2824257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A8D99CD-BADC-8EA0-0E97-6C77EAF28A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8414" y="146824"/>
            <a:ext cx="1914310" cy="1841152"/>
          </a:xfrm>
          <a:prstGeom prst="rect">
            <a:avLst/>
          </a:prstGeom>
        </p:spPr>
      </p:pic>
      <p:sp>
        <p:nvSpPr>
          <p:cNvPr id="3" name="Arrow: Left 2">
            <a:hlinkClick r:id="" action="ppaction://noaction"/>
            <a:extLst>
              <a:ext uri="{FF2B5EF4-FFF2-40B4-BE49-F238E27FC236}">
                <a16:creationId xmlns:a16="http://schemas.microsoft.com/office/drawing/2014/main" id="{03E843C9-883C-4C0B-987C-7DCCDD8E9044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4259400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4532" y="506012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813622" y="264055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15 765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17544" y="274583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3 153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176800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15 765 : 5 = 3 153</a:t>
            </a:r>
            <a:b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</a:br>
            <a:r>
              <a:rPr lang="en-US" sz="48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Thương</a:t>
            </a:r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của</a:t>
            </a:r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phép</a:t>
            </a:r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chia </a:t>
            </a:r>
            <a:r>
              <a:rPr lang="en-US" sz="48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này</a:t>
            </a:r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8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…</a:t>
            </a:r>
            <a:endParaRPr sz="4800" dirty="0">
              <a:solidFill>
                <a:srgbClr val="3B2319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856" y="2541896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  <p:sp>
        <p:nvSpPr>
          <p:cNvPr id="4" name="Arrow: Left 3">
            <a:hlinkClick r:id="" action="ppaction://noaction"/>
            <a:extLst>
              <a:ext uri="{FF2B5EF4-FFF2-40B4-BE49-F238E27FC236}">
                <a16:creationId xmlns:a16="http://schemas.microsoft.com/office/drawing/2014/main" id="{8E13B77B-BAAA-844E-0545-F7DFEB417153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517937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811020" y="1897609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76 569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3804478" y="350643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507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4022116" y="52168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1087" y="476305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400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76 569 : 9 = 8 507 (dư 6). </a:t>
            </a:r>
            <a:br>
              <a:rPr lang="en" sz="4400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</a:br>
            <a:r>
              <a:rPr lang="en" sz="4400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Số dư của phép chia là …</a:t>
            </a:r>
            <a:endParaRPr sz="4400" dirty="0">
              <a:solidFill>
                <a:schemeClr val="tx1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7122466" y="2814932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2654083" y="4507489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528169" y="1213246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1932" y="137200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sp>
        <p:nvSpPr>
          <p:cNvPr id="4" name="Arrow: Left 3">
            <a:hlinkClick r:id="" action="ppaction://noaction"/>
            <a:extLst>
              <a:ext uri="{FF2B5EF4-FFF2-40B4-BE49-F238E27FC236}">
                <a16:creationId xmlns:a16="http://schemas.microsoft.com/office/drawing/2014/main" id="{429BE90C-3680-03C3-7736-79287D109AC4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062519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278314" y="507556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25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900222" y="51134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5 000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778694" y="272546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490418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100677" y="510908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25 000 : 5 = 5 000</a:t>
            </a:r>
            <a:b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phép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chia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hết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,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vậy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dư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…</a:t>
            </a:r>
            <a:endParaRPr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1572" y="247864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sp>
        <p:nvSpPr>
          <p:cNvPr id="3" name="Arrow: Left 2">
            <a:hlinkClick r:id="" action="ppaction://noaction"/>
            <a:extLst>
              <a:ext uri="{FF2B5EF4-FFF2-40B4-BE49-F238E27FC236}">
                <a16:creationId xmlns:a16="http://schemas.microsoft.com/office/drawing/2014/main" id="{A1F81F06-9694-DCEE-4382-55B5EB6ED6DD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16465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32FBD68A-E480-6F7A-27FF-EB7FDE215C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87442" y="-286521"/>
            <a:ext cx="8731432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BE8A66C-A530-FD84-79F0-66926D4D06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1" t="8008" r="-41" b="-5452"/>
          <a:stretch/>
        </p:blipFill>
        <p:spPr>
          <a:xfrm>
            <a:off x="8567796" y="2602350"/>
            <a:ext cx="3252205" cy="457764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2B558EC-4686-79C2-3A1E-4ABE9C3EAD9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60" t="-1075" r="55392" b="747"/>
          <a:stretch/>
        </p:blipFill>
        <p:spPr>
          <a:xfrm>
            <a:off x="672656" y="2649971"/>
            <a:ext cx="2703675" cy="4076394"/>
          </a:xfrm>
          <a:prstGeom prst="rect">
            <a:avLst/>
          </a:prstGeom>
        </p:spPr>
      </p:pic>
      <p:grpSp>
        <p:nvGrpSpPr>
          <p:cNvPr id="2745" name="Google Shape;2745;p52"/>
          <p:cNvGrpSpPr/>
          <p:nvPr/>
        </p:nvGrpSpPr>
        <p:grpSpPr>
          <a:xfrm flipH="1">
            <a:off x="9726378" y="561954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8333097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68763563-C5E9-466B-9C8E-D99C0E26887D}"/>
              </a:ext>
            </a:extLst>
          </p:cNvPr>
          <p:cNvGrpSpPr/>
          <p:nvPr/>
        </p:nvGrpSpPr>
        <p:grpSpPr>
          <a:xfrm>
            <a:off x="4565956" y="2058167"/>
            <a:ext cx="2905749" cy="947081"/>
            <a:chOff x="4577980" y="2401321"/>
            <a:chExt cx="2905749" cy="947081"/>
          </a:xfrm>
        </p:grpSpPr>
        <p:pic>
          <p:nvPicPr>
            <p:cNvPr id="25" name="图片 24">
              <a:extLst>
                <a:ext uri="{FF2B5EF4-FFF2-40B4-BE49-F238E27FC236}">
                  <a16:creationId xmlns:a16="http://schemas.microsoft.com/office/drawing/2014/main" id="{52A515E4-F868-4048-8633-F8515ADEAF8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879" t="31903" r="49182" b="55312"/>
            <a:stretch>
              <a:fillRect/>
            </a:stretch>
          </p:blipFill>
          <p:spPr>
            <a:xfrm>
              <a:off x="5511490" y="2401658"/>
              <a:ext cx="1059389" cy="945402"/>
            </a:xfrm>
            <a:custGeom>
              <a:avLst/>
              <a:gdLst>
                <a:gd name="connsiteX0" fmla="*/ 135150 w 908649"/>
                <a:gd name="connsiteY0" fmla="*/ 0 h 810883"/>
                <a:gd name="connsiteX1" fmla="*/ 773499 w 908649"/>
                <a:gd name="connsiteY1" fmla="*/ 0 h 810883"/>
                <a:gd name="connsiteX2" fmla="*/ 908649 w 908649"/>
                <a:gd name="connsiteY2" fmla="*/ 135150 h 810883"/>
                <a:gd name="connsiteX3" fmla="*/ 908649 w 908649"/>
                <a:gd name="connsiteY3" fmla="*/ 675733 h 810883"/>
                <a:gd name="connsiteX4" fmla="*/ 773499 w 908649"/>
                <a:gd name="connsiteY4" fmla="*/ 810883 h 810883"/>
                <a:gd name="connsiteX5" fmla="*/ 135150 w 908649"/>
                <a:gd name="connsiteY5" fmla="*/ 810883 h 810883"/>
                <a:gd name="connsiteX6" fmla="*/ 0 w 908649"/>
                <a:gd name="connsiteY6" fmla="*/ 675733 h 810883"/>
                <a:gd name="connsiteX7" fmla="*/ 0 w 908649"/>
                <a:gd name="connsiteY7" fmla="*/ 135150 h 810883"/>
                <a:gd name="connsiteX8" fmla="*/ 135150 w 908649"/>
                <a:gd name="connsiteY8" fmla="*/ 0 h 81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649" h="810883">
                  <a:moveTo>
                    <a:pt x="135150" y="0"/>
                  </a:moveTo>
                  <a:lnTo>
                    <a:pt x="773499" y="0"/>
                  </a:lnTo>
                  <a:cubicBezTo>
                    <a:pt x="848140" y="0"/>
                    <a:pt x="908649" y="60509"/>
                    <a:pt x="908649" y="135150"/>
                  </a:cubicBezTo>
                  <a:lnTo>
                    <a:pt x="908649" y="675733"/>
                  </a:lnTo>
                  <a:cubicBezTo>
                    <a:pt x="908649" y="750374"/>
                    <a:pt x="848140" y="810883"/>
                    <a:pt x="773499" y="810883"/>
                  </a:cubicBezTo>
                  <a:lnTo>
                    <a:pt x="135150" y="810883"/>
                  </a:lnTo>
                  <a:cubicBezTo>
                    <a:pt x="60509" y="810883"/>
                    <a:pt x="0" y="750374"/>
                    <a:pt x="0" y="675733"/>
                  </a:cubicBezTo>
                  <a:lnTo>
                    <a:pt x="0" y="135150"/>
                  </a:lnTo>
                  <a:cubicBezTo>
                    <a:pt x="0" y="60509"/>
                    <a:pt x="60509" y="0"/>
                    <a:pt x="135150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F62184DF-74A5-4DC2-AF3F-5DAFD6C79F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76956" y="2406320"/>
              <a:ext cx="806773" cy="922026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CE50E919-12FF-4584-BA88-40C1F7595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4577980" y="2401321"/>
              <a:ext cx="947081" cy="947081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4286" y="2948174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00B0F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00B0F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3847317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1821136" y="2013421"/>
            <a:ext cx="847323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Tạm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biệt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nhé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!</a:t>
            </a:r>
            <a:endParaRPr lang="zh-CN" altLang="en-US" sz="12000" dirty="0">
              <a:solidFill>
                <a:schemeClr val="bg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UTM Alberta Heavy" panose="02040603050506020204" pitchFamily="18" charset="0"/>
              <a:ea typeface="字魂21号-不齐素圆体" panose="00000500000000000000" pitchFamily="2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16928" y="3861853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8908053" y="459450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6425380" y="6277392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105613" y="5322563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5417035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yt1s.com - Nhạc phim DORAEMON  Huyền Ch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2041" y="442731"/>
            <a:ext cx="10783746" cy="6065857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595819438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KHÁM PHÁ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22001" y="2876465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8F3389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KHÁM PHÁ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8F3389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2" name="组合 2">
            <a:extLst>
              <a:ext uri="{FF2B5EF4-FFF2-40B4-BE49-F238E27FC236}">
                <a16:creationId xmlns:a16="http://schemas.microsoft.com/office/drawing/2014/main" id="{316617B1-BAC0-4D63-8854-B30E9165CC42}"/>
              </a:ext>
            </a:extLst>
          </p:cNvPr>
          <p:cNvGrpSpPr/>
          <p:nvPr/>
        </p:nvGrpSpPr>
        <p:grpSpPr>
          <a:xfrm>
            <a:off x="4450144" y="2051225"/>
            <a:ext cx="3291712" cy="1049734"/>
            <a:chOff x="4552211" y="2223579"/>
            <a:chExt cx="2997669" cy="955963"/>
          </a:xfrm>
        </p:grpSpPr>
        <p:pic>
          <p:nvPicPr>
            <p:cNvPr id="23" name="图片 13">
              <a:extLst>
                <a:ext uri="{FF2B5EF4-FFF2-40B4-BE49-F238E27FC236}">
                  <a16:creationId xmlns:a16="http://schemas.microsoft.com/office/drawing/2014/main" id="{05BC95EC-DA38-4FAB-9E84-BEC52945475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6737558" y="2295399"/>
              <a:ext cx="812322" cy="812322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4" name="图片 14">
              <a:extLst>
                <a:ext uri="{FF2B5EF4-FFF2-40B4-BE49-F238E27FC236}">
                  <a16:creationId xmlns:a16="http://schemas.microsoft.com/office/drawing/2014/main" id="{99F3B6D9-6B9D-415B-BB80-88A76A3C0A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4552211" y="2225825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7" name="图片 17">
              <a:extLst>
                <a:ext uri="{FF2B5EF4-FFF2-40B4-BE49-F238E27FC236}">
                  <a16:creationId xmlns:a16="http://schemas.microsoft.com/office/drawing/2014/main" id="{18B2E6FB-D223-4173-892F-A3E241BB0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162" t="50609" r="13552" b="34319"/>
            <a:stretch>
              <a:fillRect/>
            </a:stretch>
          </p:blipFill>
          <p:spPr>
            <a:xfrm>
              <a:off x="5419490" y="2223579"/>
              <a:ext cx="1239562" cy="955963"/>
            </a:xfrm>
            <a:custGeom>
              <a:avLst/>
              <a:gdLst>
                <a:gd name="connsiteX0" fmla="*/ 0 w 1239562"/>
                <a:gd name="connsiteY0" fmla="*/ 0 h 955963"/>
                <a:gd name="connsiteX1" fmla="*/ 1239562 w 1239562"/>
                <a:gd name="connsiteY1" fmla="*/ 0 h 955963"/>
                <a:gd name="connsiteX2" fmla="*/ 1239562 w 1239562"/>
                <a:gd name="connsiteY2" fmla="*/ 955963 h 955963"/>
                <a:gd name="connsiteX3" fmla="*/ 0 w 1239562"/>
                <a:gd name="connsiteY3" fmla="*/ 955963 h 955963"/>
                <a:gd name="connsiteX4" fmla="*/ 0 w 1239562"/>
                <a:gd name="connsiteY4" fmla="*/ 0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562" h="955963">
                  <a:moveTo>
                    <a:pt x="0" y="0"/>
                  </a:moveTo>
                  <a:lnTo>
                    <a:pt x="1239562" y="0"/>
                  </a:lnTo>
                  <a:lnTo>
                    <a:pt x="1239562" y="955963"/>
                  </a:lnTo>
                  <a:lnTo>
                    <a:pt x="0" y="955963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806419970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1920" y="0"/>
            <a:ext cx="12456160" cy="685799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971917" y="291426"/>
            <a:ext cx="9791134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xưởng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10 450 m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bộ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m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nhất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bao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bộ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thừa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vi-VN" sz="3200" b="1" dirty="0">
              <a:solidFill>
                <a:srgbClr val="45BBED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8023" y1="85526" x2="43840" y2="809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1063" y="567291"/>
            <a:ext cx="2191747" cy="1699028"/>
          </a:xfrm>
          <a:prstGeom prst="rect">
            <a:avLst/>
          </a:prstGeom>
        </p:spPr>
      </p:pic>
      <p:sp>
        <p:nvSpPr>
          <p:cNvPr id="3" name="Flowchart: Terminator 2"/>
          <p:cNvSpPr/>
          <p:nvPr/>
        </p:nvSpPr>
        <p:spPr>
          <a:xfrm>
            <a:off x="784452" y="2379908"/>
            <a:ext cx="2734122" cy="531831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  <a:gd name="connsiteX0" fmla="*/ 2399 w 21630"/>
              <a:gd name="connsiteY0" fmla="*/ 0 h 21600"/>
              <a:gd name="connsiteX1" fmla="*/ 18155 w 21630"/>
              <a:gd name="connsiteY1" fmla="*/ 0 h 21600"/>
              <a:gd name="connsiteX2" fmla="*/ 21630 w 21630"/>
              <a:gd name="connsiteY2" fmla="*/ 10800 h 21600"/>
              <a:gd name="connsiteX3" fmla="*/ 18155 w 21630"/>
              <a:gd name="connsiteY3" fmla="*/ 21600 h 21600"/>
              <a:gd name="connsiteX4" fmla="*/ 3505 w 21630"/>
              <a:gd name="connsiteY4" fmla="*/ 21600 h 21600"/>
              <a:gd name="connsiteX5" fmla="*/ 30 w 21630"/>
              <a:gd name="connsiteY5" fmla="*/ 10800 h 21600"/>
              <a:gd name="connsiteX6" fmla="*/ 2399 w 21630"/>
              <a:gd name="connsiteY6" fmla="*/ 0 h 21600"/>
              <a:gd name="connsiteX0" fmla="*/ 2374 w 21605"/>
              <a:gd name="connsiteY0" fmla="*/ 0 h 22717"/>
              <a:gd name="connsiteX1" fmla="*/ 18130 w 21605"/>
              <a:gd name="connsiteY1" fmla="*/ 0 h 22717"/>
              <a:gd name="connsiteX2" fmla="*/ 21605 w 21605"/>
              <a:gd name="connsiteY2" fmla="*/ 10800 h 22717"/>
              <a:gd name="connsiteX3" fmla="*/ 18130 w 21605"/>
              <a:gd name="connsiteY3" fmla="*/ 21600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4 w 21615"/>
              <a:gd name="connsiteY0" fmla="*/ 0 h 22717"/>
              <a:gd name="connsiteX1" fmla="*/ 18867 w 21615"/>
              <a:gd name="connsiteY1" fmla="*/ 0 h 22717"/>
              <a:gd name="connsiteX2" fmla="*/ 21605 w 21615"/>
              <a:gd name="connsiteY2" fmla="*/ 10800 h 22717"/>
              <a:gd name="connsiteX3" fmla="*/ 18130 w 21615"/>
              <a:gd name="connsiteY3" fmla="*/ 21600 h 22717"/>
              <a:gd name="connsiteX4" fmla="*/ 2743 w 21615"/>
              <a:gd name="connsiteY4" fmla="*/ 22717 h 22717"/>
              <a:gd name="connsiteX5" fmla="*/ 5 w 21615"/>
              <a:gd name="connsiteY5" fmla="*/ 10800 h 22717"/>
              <a:gd name="connsiteX6" fmla="*/ 2374 w 21615"/>
              <a:gd name="connsiteY6" fmla="*/ 0 h 22717"/>
              <a:gd name="connsiteX0" fmla="*/ 2374 w 21605"/>
              <a:gd name="connsiteY0" fmla="*/ 0 h 22717"/>
              <a:gd name="connsiteX1" fmla="*/ 18867 w 21605"/>
              <a:gd name="connsiteY1" fmla="*/ 0 h 22717"/>
              <a:gd name="connsiteX2" fmla="*/ 21605 w 21605"/>
              <a:gd name="connsiteY2" fmla="*/ 10800 h 22717"/>
              <a:gd name="connsiteX3" fmla="*/ 18793 w 21605"/>
              <a:gd name="connsiteY3" fmla="*/ 20855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90 w 21602"/>
              <a:gd name="connsiteY3" fmla="*/ 20855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864 w 21602"/>
              <a:gd name="connsiteY3" fmla="*/ 20110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843"/>
              <a:gd name="connsiteX1" fmla="*/ 18864 w 21602"/>
              <a:gd name="connsiteY1" fmla="*/ 0 h 21843"/>
              <a:gd name="connsiteX2" fmla="*/ 21602 w 21602"/>
              <a:gd name="connsiteY2" fmla="*/ 10800 h 21843"/>
              <a:gd name="connsiteX3" fmla="*/ 18864 w 21602"/>
              <a:gd name="connsiteY3" fmla="*/ 20110 h 21843"/>
              <a:gd name="connsiteX4" fmla="*/ 2593 w 21602"/>
              <a:gd name="connsiteY4" fmla="*/ 21227 h 21843"/>
              <a:gd name="connsiteX5" fmla="*/ 2 w 21602"/>
              <a:gd name="connsiteY5" fmla="*/ 10800 h 21843"/>
              <a:gd name="connsiteX6" fmla="*/ 2371 w 21602"/>
              <a:gd name="connsiteY6" fmla="*/ 0 h 21843"/>
              <a:gd name="connsiteX0" fmla="*/ 2371 w 21602"/>
              <a:gd name="connsiteY0" fmla="*/ 0 h 21246"/>
              <a:gd name="connsiteX1" fmla="*/ 18864 w 21602"/>
              <a:gd name="connsiteY1" fmla="*/ 0 h 21246"/>
              <a:gd name="connsiteX2" fmla="*/ 21602 w 21602"/>
              <a:gd name="connsiteY2" fmla="*/ 10800 h 21246"/>
              <a:gd name="connsiteX3" fmla="*/ 18717 w 21602"/>
              <a:gd name="connsiteY3" fmla="*/ 18993 h 21246"/>
              <a:gd name="connsiteX4" fmla="*/ 2593 w 21602"/>
              <a:gd name="connsiteY4" fmla="*/ 21227 h 21246"/>
              <a:gd name="connsiteX5" fmla="*/ 2 w 21602"/>
              <a:gd name="connsiteY5" fmla="*/ 10800 h 21246"/>
              <a:gd name="connsiteX6" fmla="*/ 2371 w 21602"/>
              <a:gd name="connsiteY6" fmla="*/ 0 h 21246"/>
              <a:gd name="connsiteX0" fmla="*/ 2371 w 21602"/>
              <a:gd name="connsiteY0" fmla="*/ 0 h 22093"/>
              <a:gd name="connsiteX1" fmla="*/ 18864 w 21602"/>
              <a:gd name="connsiteY1" fmla="*/ 0 h 22093"/>
              <a:gd name="connsiteX2" fmla="*/ 21602 w 21602"/>
              <a:gd name="connsiteY2" fmla="*/ 10800 h 22093"/>
              <a:gd name="connsiteX3" fmla="*/ 18717 w 21602"/>
              <a:gd name="connsiteY3" fmla="*/ 20483 h 22093"/>
              <a:gd name="connsiteX4" fmla="*/ 2593 w 21602"/>
              <a:gd name="connsiteY4" fmla="*/ 21227 h 22093"/>
              <a:gd name="connsiteX5" fmla="*/ 2 w 21602"/>
              <a:gd name="connsiteY5" fmla="*/ 10800 h 22093"/>
              <a:gd name="connsiteX6" fmla="*/ 2371 w 21602"/>
              <a:gd name="connsiteY6" fmla="*/ 0 h 22093"/>
              <a:gd name="connsiteX0" fmla="*/ 2371 w 21602"/>
              <a:gd name="connsiteY0" fmla="*/ 0 h 21283"/>
              <a:gd name="connsiteX1" fmla="*/ 18864 w 21602"/>
              <a:gd name="connsiteY1" fmla="*/ 0 h 21283"/>
              <a:gd name="connsiteX2" fmla="*/ 21602 w 21602"/>
              <a:gd name="connsiteY2" fmla="*/ 10800 h 21283"/>
              <a:gd name="connsiteX3" fmla="*/ 18717 w 21602"/>
              <a:gd name="connsiteY3" fmla="*/ 20483 h 21283"/>
              <a:gd name="connsiteX4" fmla="*/ 2593 w 21602"/>
              <a:gd name="connsiteY4" fmla="*/ 21227 h 21283"/>
              <a:gd name="connsiteX5" fmla="*/ 2 w 21602"/>
              <a:gd name="connsiteY5" fmla="*/ 10800 h 21283"/>
              <a:gd name="connsiteX6" fmla="*/ 2371 w 21602"/>
              <a:gd name="connsiteY6" fmla="*/ 0 h 21283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2" h="21227">
                <a:moveTo>
                  <a:pt x="2371" y="0"/>
                </a:moveTo>
                <a:lnTo>
                  <a:pt x="18864" y="0"/>
                </a:lnTo>
                <a:cubicBezTo>
                  <a:pt x="20783" y="0"/>
                  <a:pt x="21626" y="7386"/>
                  <a:pt x="21602" y="10800"/>
                </a:cubicBezTo>
                <a:cubicBezTo>
                  <a:pt x="21578" y="14214"/>
                  <a:pt x="20636" y="20483"/>
                  <a:pt x="18717" y="20483"/>
                </a:cubicBezTo>
                <a:cubicBezTo>
                  <a:pt x="10418" y="20855"/>
                  <a:pt x="8017" y="20855"/>
                  <a:pt x="2593" y="21227"/>
                </a:cubicBezTo>
                <a:cubicBezTo>
                  <a:pt x="674" y="21227"/>
                  <a:pt x="39" y="14338"/>
                  <a:pt x="2" y="10800"/>
                </a:cubicBezTo>
                <a:cubicBezTo>
                  <a:pt x="-35" y="7262"/>
                  <a:pt x="452" y="0"/>
                  <a:pt x="2371" y="0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  <a:prstDash val="dash"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Berlin Sans FB" panose="020E0602020502020306" pitchFamily="34" charset="0"/>
              </a:rPr>
              <a:t>10 450 : 3 = ?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69168" y="2994472"/>
            <a:ext cx="21964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10 450   3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2153558" y="3186090"/>
            <a:ext cx="1645920" cy="1171541"/>
            <a:chOff x="4063999" y="2261477"/>
            <a:chExt cx="1171541" cy="1171541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4064000" y="2261477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/>
          <p:cNvSpPr txBox="1"/>
          <p:nvPr/>
        </p:nvSpPr>
        <p:spPr>
          <a:xfrm>
            <a:off x="2242124" y="3667792"/>
            <a:ext cx="4267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586157" y="3664799"/>
            <a:ext cx="4411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882482" y="3659223"/>
            <a:ext cx="4203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FF00"/>
                </a:solidFill>
                <a:latin typeface="Berlin Sans FB" panose="020E0602020502020306" pitchFamily="34" charset="0"/>
              </a:rPr>
              <a:t>8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156562" y="3662087"/>
            <a:ext cx="4267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44593" y="3558521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156273" y="3558521"/>
            <a:ext cx="4411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162489" y="4120340"/>
            <a:ext cx="3865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433653" y="4120340"/>
            <a:ext cx="3822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435312" y="4709212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60673" y="4709212"/>
            <a:ext cx="4908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741625" y="5298084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32" name="Rectangle 31"/>
          <p:cNvSpPr/>
          <p:nvPr/>
        </p:nvSpPr>
        <p:spPr>
          <a:xfrm>
            <a:off x="4418798" y="2400278"/>
            <a:ext cx="683480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chia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</a:t>
            </a:r>
          </a:p>
          <a:p>
            <a:pPr algn="just"/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9; 10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442082" y="3387634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14; 14 chia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</a:t>
            </a:r>
          </a:p>
          <a:p>
            <a:pPr algn="just"/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4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12; 14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12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418798" y="4346541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25; 25 chia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</a:t>
            </a:r>
          </a:p>
          <a:p>
            <a:pPr algn="just"/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24; 25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418798" y="5271334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0,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10; 10 chia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3,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</a:t>
            </a:r>
          </a:p>
          <a:p>
            <a:pPr algn="just"/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9; 10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</a:t>
            </a:r>
            <a:r>
              <a:rPr lang="en-US" sz="320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Flowchart: Terminator 2"/>
          <p:cNvSpPr/>
          <p:nvPr/>
        </p:nvSpPr>
        <p:spPr>
          <a:xfrm>
            <a:off x="181063" y="5945791"/>
            <a:ext cx="4743612" cy="531831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  <a:gd name="connsiteX0" fmla="*/ 2399 w 21630"/>
              <a:gd name="connsiteY0" fmla="*/ 0 h 21600"/>
              <a:gd name="connsiteX1" fmla="*/ 18155 w 21630"/>
              <a:gd name="connsiteY1" fmla="*/ 0 h 21600"/>
              <a:gd name="connsiteX2" fmla="*/ 21630 w 21630"/>
              <a:gd name="connsiteY2" fmla="*/ 10800 h 21600"/>
              <a:gd name="connsiteX3" fmla="*/ 18155 w 21630"/>
              <a:gd name="connsiteY3" fmla="*/ 21600 h 21600"/>
              <a:gd name="connsiteX4" fmla="*/ 3505 w 21630"/>
              <a:gd name="connsiteY4" fmla="*/ 21600 h 21600"/>
              <a:gd name="connsiteX5" fmla="*/ 30 w 21630"/>
              <a:gd name="connsiteY5" fmla="*/ 10800 h 21600"/>
              <a:gd name="connsiteX6" fmla="*/ 2399 w 21630"/>
              <a:gd name="connsiteY6" fmla="*/ 0 h 21600"/>
              <a:gd name="connsiteX0" fmla="*/ 2374 w 21605"/>
              <a:gd name="connsiteY0" fmla="*/ 0 h 22717"/>
              <a:gd name="connsiteX1" fmla="*/ 18130 w 21605"/>
              <a:gd name="connsiteY1" fmla="*/ 0 h 22717"/>
              <a:gd name="connsiteX2" fmla="*/ 21605 w 21605"/>
              <a:gd name="connsiteY2" fmla="*/ 10800 h 22717"/>
              <a:gd name="connsiteX3" fmla="*/ 18130 w 21605"/>
              <a:gd name="connsiteY3" fmla="*/ 21600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4 w 21615"/>
              <a:gd name="connsiteY0" fmla="*/ 0 h 22717"/>
              <a:gd name="connsiteX1" fmla="*/ 18867 w 21615"/>
              <a:gd name="connsiteY1" fmla="*/ 0 h 22717"/>
              <a:gd name="connsiteX2" fmla="*/ 21605 w 21615"/>
              <a:gd name="connsiteY2" fmla="*/ 10800 h 22717"/>
              <a:gd name="connsiteX3" fmla="*/ 18130 w 21615"/>
              <a:gd name="connsiteY3" fmla="*/ 21600 h 22717"/>
              <a:gd name="connsiteX4" fmla="*/ 2743 w 21615"/>
              <a:gd name="connsiteY4" fmla="*/ 22717 h 22717"/>
              <a:gd name="connsiteX5" fmla="*/ 5 w 21615"/>
              <a:gd name="connsiteY5" fmla="*/ 10800 h 22717"/>
              <a:gd name="connsiteX6" fmla="*/ 2374 w 21615"/>
              <a:gd name="connsiteY6" fmla="*/ 0 h 22717"/>
              <a:gd name="connsiteX0" fmla="*/ 2374 w 21605"/>
              <a:gd name="connsiteY0" fmla="*/ 0 h 22717"/>
              <a:gd name="connsiteX1" fmla="*/ 18867 w 21605"/>
              <a:gd name="connsiteY1" fmla="*/ 0 h 22717"/>
              <a:gd name="connsiteX2" fmla="*/ 21605 w 21605"/>
              <a:gd name="connsiteY2" fmla="*/ 10800 h 22717"/>
              <a:gd name="connsiteX3" fmla="*/ 18793 w 21605"/>
              <a:gd name="connsiteY3" fmla="*/ 20855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90 w 21602"/>
              <a:gd name="connsiteY3" fmla="*/ 20855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864 w 21602"/>
              <a:gd name="connsiteY3" fmla="*/ 20110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843"/>
              <a:gd name="connsiteX1" fmla="*/ 18864 w 21602"/>
              <a:gd name="connsiteY1" fmla="*/ 0 h 21843"/>
              <a:gd name="connsiteX2" fmla="*/ 21602 w 21602"/>
              <a:gd name="connsiteY2" fmla="*/ 10800 h 21843"/>
              <a:gd name="connsiteX3" fmla="*/ 18864 w 21602"/>
              <a:gd name="connsiteY3" fmla="*/ 20110 h 21843"/>
              <a:gd name="connsiteX4" fmla="*/ 2593 w 21602"/>
              <a:gd name="connsiteY4" fmla="*/ 21227 h 21843"/>
              <a:gd name="connsiteX5" fmla="*/ 2 w 21602"/>
              <a:gd name="connsiteY5" fmla="*/ 10800 h 21843"/>
              <a:gd name="connsiteX6" fmla="*/ 2371 w 21602"/>
              <a:gd name="connsiteY6" fmla="*/ 0 h 21843"/>
              <a:gd name="connsiteX0" fmla="*/ 2371 w 21602"/>
              <a:gd name="connsiteY0" fmla="*/ 0 h 21246"/>
              <a:gd name="connsiteX1" fmla="*/ 18864 w 21602"/>
              <a:gd name="connsiteY1" fmla="*/ 0 h 21246"/>
              <a:gd name="connsiteX2" fmla="*/ 21602 w 21602"/>
              <a:gd name="connsiteY2" fmla="*/ 10800 h 21246"/>
              <a:gd name="connsiteX3" fmla="*/ 18717 w 21602"/>
              <a:gd name="connsiteY3" fmla="*/ 18993 h 21246"/>
              <a:gd name="connsiteX4" fmla="*/ 2593 w 21602"/>
              <a:gd name="connsiteY4" fmla="*/ 21227 h 21246"/>
              <a:gd name="connsiteX5" fmla="*/ 2 w 21602"/>
              <a:gd name="connsiteY5" fmla="*/ 10800 h 21246"/>
              <a:gd name="connsiteX6" fmla="*/ 2371 w 21602"/>
              <a:gd name="connsiteY6" fmla="*/ 0 h 21246"/>
              <a:gd name="connsiteX0" fmla="*/ 2371 w 21602"/>
              <a:gd name="connsiteY0" fmla="*/ 0 h 22093"/>
              <a:gd name="connsiteX1" fmla="*/ 18864 w 21602"/>
              <a:gd name="connsiteY1" fmla="*/ 0 h 22093"/>
              <a:gd name="connsiteX2" fmla="*/ 21602 w 21602"/>
              <a:gd name="connsiteY2" fmla="*/ 10800 h 22093"/>
              <a:gd name="connsiteX3" fmla="*/ 18717 w 21602"/>
              <a:gd name="connsiteY3" fmla="*/ 20483 h 22093"/>
              <a:gd name="connsiteX4" fmla="*/ 2593 w 21602"/>
              <a:gd name="connsiteY4" fmla="*/ 21227 h 22093"/>
              <a:gd name="connsiteX5" fmla="*/ 2 w 21602"/>
              <a:gd name="connsiteY5" fmla="*/ 10800 h 22093"/>
              <a:gd name="connsiteX6" fmla="*/ 2371 w 21602"/>
              <a:gd name="connsiteY6" fmla="*/ 0 h 22093"/>
              <a:gd name="connsiteX0" fmla="*/ 2371 w 21602"/>
              <a:gd name="connsiteY0" fmla="*/ 0 h 21283"/>
              <a:gd name="connsiteX1" fmla="*/ 18864 w 21602"/>
              <a:gd name="connsiteY1" fmla="*/ 0 h 21283"/>
              <a:gd name="connsiteX2" fmla="*/ 21602 w 21602"/>
              <a:gd name="connsiteY2" fmla="*/ 10800 h 21283"/>
              <a:gd name="connsiteX3" fmla="*/ 18717 w 21602"/>
              <a:gd name="connsiteY3" fmla="*/ 20483 h 21283"/>
              <a:gd name="connsiteX4" fmla="*/ 2593 w 21602"/>
              <a:gd name="connsiteY4" fmla="*/ 21227 h 21283"/>
              <a:gd name="connsiteX5" fmla="*/ 2 w 21602"/>
              <a:gd name="connsiteY5" fmla="*/ 10800 h 21283"/>
              <a:gd name="connsiteX6" fmla="*/ 2371 w 21602"/>
              <a:gd name="connsiteY6" fmla="*/ 0 h 21283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2" h="21227">
                <a:moveTo>
                  <a:pt x="2371" y="0"/>
                </a:moveTo>
                <a:lnTo>
                  <a:pt x="18864" y="0"/>
                </a:lnTo>
                <a:cubicBezTo>
                  <a:pt x="20783" y="0"/>
                  <a:pt x="21626" y="7386"/>
                  <a:pt x="21602" y="10800"/>
                </a:cubicBezTo>
                <a:cubicBezTo>
                  <a:pt x="21578" y="14214"/>
                  <a:pt x="20636" y="20483"/>
                  <a:pt x="18717" y="20483"/>
                </a:cubicBezTo>
                <a:cubicBezTo>
                  <a:pt x="10418" y="20855"/>
                  <a:pt x="8017" y="20855"/>
                  <a:pt x="2593" y="21227"/>
                </a:cubicBezTo>
                <a:cubicBezTo>
                  <a:pt x="674" y="21227"/>
                  <a:pt x="39" y="14338"/>
                  <a:pt x="2" y="10800"/>
                </a:cubicBezTo>
                <a:cubicBezTo>
                  <a:pt x="-35" y="7262"/>
                  <a:pt x="452" y="0"/>
                  <a:pt x="2371" y="0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F07AAE"/>
            </a:solidFill>
            <a:prstDash val="dash"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Berlin Sans FB" panose="020E0602020502020306" pitchFamily="34" charset="0"/>
              </a:rPr>
              <a:t>10 450 : 3 = 3 483 (</a:t>
            </a:r>
            <a:r>
              <a:rPr lang="en-US" sz="3600" dirty="0" err="1">
                <a:solidFill>
                  <a:schemeClr val="tx1"/>
                </a:solidFill>
                <a:latin typeface="Berlin Sans FB" panose="020E0602020502020306" pitchFamily="34" charset="0"/>
              </a:rPr>
              <a:t>dư</a:t>
            </a:r>
            <a:r>
              <a:rPr lang="en-US" sz="3600" dirty="0">
                <a:solidFill>
                  <a:schemeClr val="tx1"/>
                </a:solidFill>
                <a:latin typeface="Berlin Sans FB" panose="020E0602020502020306" pitchFamily="34" charset="0"/>
              </a:rPr>
              <a:t> 1)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9936" y1="46632" x2="38535" y2="46632"/>
                        <a14:foregroundMark x1="42038" y1="47668" x2="48089" y2="47668"/>
                        <a14:foregroundMark x1="29936" y1="37306" x2="33121" y2="46114"/>
                        <a14:foregroundMark x1="45860" y1="34715" x2="42994" y2="42487"/>
                        <a14:foregroundMark x1="87261" y1="22280" x2="69108" y2="45078"/>
                        <a14:foregroundMark x1="74841" y1="8808" x2="90446" y2="30052"/>
                        <a14:foregroundMark x1="93631" y1="15026" x2="90764" y2="38860"/>
                        <a14:foregroundMark x1="93312" y1="18135" x2="91720" y2="44041"/>
                        <a14:foregroundMark x1="96178" y1="32642" x2="95223" y2="43523"/>
                        <a14:foregroundMark x1="68471" y1="19171" x2="74204" y2="32642"/>
                        <a14:foregroundMark x1="71338" y1="8290" x2="83439" y2="32642"/>
                        <a14:foregroundMark x1="87261" y1="29534" x2="81210" y2="39378"/>
                        <a14:foregroundMark x1="74204" y1="45078" x2="89490" y2="46114"/>
                        <a14:foregroundMark x1="67197" y1="16062" x2="66561" y2="39378"/>
                        <a14:foregroundMark x1="73248" y1="13472" x2="71019" y2="22798"/>
                        <a14:foregroundMark x1="66561" y1="11917" x2="65287" y2="3575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45913" y="4302623"/>
            <a:ext cx="2392887" cy="1470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54918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1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 animBg="1"/>
      <p:bldP spid="14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27266" y="2898996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45BBE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45BBE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5" name="组合 2">
            <a:extLst>
              <a:ext uri="{FF2B5EF4-FFF2-40B4-BE49-F238E27FC236}">
                <a16:creationId xmlns:a16="http://schemas.microsoft.com/office/drawing/2014/main" id="{EEF84B00-7987-407C-A71D-0FB052232ADB}"/>
              </a:ext>
            </a:extLst>
          </p:cNvPr>
          <p:cNvGrpSpPr/>
          <p:nvPr/>
        </p:nvGrpSpPr>
        <p:grpSpPr>
          <a:xfrm>
            <a:off x="3964056" y="2036101"/>
            <a:ext cx="4204438" cy="951470"/>
            <a:chOff x="3971269" y="2421346"/>
            <a:chExt cx="4204438" cy="951470"/>
          </a:xfrm>
        </p:grpSpPr>
        <p:pic>
          <p:nvPicPr>
            <p:cNvPr id="26" name="图片 13">
              <a:extLst>
                <a:ext uri="{FF2B5EF4-FFF2-40B4-BE49-F238E27FC236}">
                  <a16:creationId xmlns:a16="http://schemas.microsoft.com/office/drawing/2014/main" id="{83264643-CAA1-4520-81F3-D6FD5F83459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278" t="13495" r="14493" b="73452"/>
            <a:stretch>
              <a:fillRect/>
            </a:stretch>
          </p:blipFill>
          <p:spPr>
            <a:xfrm>
              <a:off x="4870269" y="2483130"/>
              <a:ext cx="778476" cy="827902"/>
            </a:xfrm>
            <a:custGeom>
              <a:avLst/>
              <a:gdLst>
                <a:gd name="connsiteX0" fmla="*/ 0 w 778476"/>
                <a:gd name="connsiteY0" fmla="*/ 0 h 827902"/>
                <a:gd name="connsiteX1" fmla="*/ 778476 w 778476"/>
                <a:gd name="connsiteY1" fmla="*/ 0 h 827902"/>
                <a:gd name="connsiteX2" fmla="*/ 778476 w 778476"/>
                <a:gd name="connsiteY2" fmla="*/ 827902 h 827902"/>
                <a:gd name="connsiteX3" fmla="*/ 0 w 778476"/>
                <a:gd name="connsiteY3" fmla="*/ 827902 h 827902"/>
                <a:gd name="connsiteX4" fmla="*/ 0 w 778476"/>
                <a:gd name="connsiteY4" fmla="*/ 0 h 82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476" h="827902">
                  <a:moveTo>
                    <a:pt x="0" y="0"/>
                  </a:moveTo>
                  <a:lnTo>
                    <a:pt x="778476" y="0"/>
                  </a:lnTo>
                  <a:lnTo>
                    <a:pt x="778476" y="827902"/>
                  </a:lnTo>
                  <a:lnTo>
                    <a:pt x="0" y="82790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8" name="图片 14">
              <a:extLst>
                <a:ext uri="{FF2B5EF4-FFF2-40B4-BE49-F238E27FC236}">
                  <a16:creationId xmlns:a16="http://schemas.microsoft.com/office/drawing/2014/main" id="{9AFF4B40-576F-41AA-8AB0-607CC8C1E9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7483729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17">
              <a:extLst>
                <a:ext uri="{FF2B5EF4-FFF2-40B4-BE49-F238E27FC236}">
                  <a16:creationId xmlns:a16="http://schemas.microsoft.com/office/drawing/2014/main" id="{C520DC96-AE92-470A-B9EF-E714FC9D81F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81522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0" name="图片 18">
              <a:extLst>
                <a:ext uri="{FF2B5EF4-FFF2-40B4-BE49-F238E27FC236}">
                  <a16:creationId xmlns:a16="http://schemas.microsoft.com/office/drawing/2014/main" id="{27441405-284A-4B94-A946-F01931E9DA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57" t="50027" r="77570" b="34971"/>
            <a:stretch>
              <a:fillRect/>
            </a:stretch>
          </p:blipFill>
          <p:spPr>
            <a:xfrm>
              <a:off x="5758973" y="2421346"/>
              <a:ext cx="812321" cy="951470"/>
            </a:xfrm>
            <a:custGeom>
              <a:avLst/>
              <a:gdLst>
                <a:gd name="connsiteX0" fmla="*/ 0 w 812321"/>
                <a:gd name="connsiteY0" fmla="*/ 0 h 951470"/>
                <a:gd name="connsiteX1" fmla="*/ 812321 w 812321"/>
                <a:gd name="connsiteY1" fmla="*/ 0 h 951470"/>
                <a:gd name="connsiteX2" fmla="*/ 812321 w 812321"/>
                <a:gd name="connsiteY2" fmla="*/ 951470 h 951470"/>
                <a:gd name="connsiteX3" fmla="*/ 0 w 812321"/>
                <a:gd name="connsiteY3" fmla="*/ 951470 h 951470"/>
                <a:gd name="connsiteX4" fmla="*/ 0 w 812321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1" h="951470">
                  <a:moveTo>
                    <a:pt x="0" y="0"/>
                  </a:moveTo>
                  <a:lnTo>
                    <a:pt x="812321" y="0"/>
                  </a:lnTo>
                  <a:lnTo>
                    <a:pt x="812321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1" name="图片 21">
              <a:extLst>
                <a:ext uri="{FF2B5EF4-FFF2-40B4-BE49-F238E27FC236}">
                  <a16:creationId xmlns:a16="http://schemas.microsoft.com/office/drawing/2014/main" id="{D925A020-C4A8-4DD2-818B-C38B07E087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3971269" y="2421346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17290762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1772" y="-69382"/>
            <a:ext cx="2680502" cy="2680502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67918" y="1035683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07707" y="2028415"/>
            <a:ext cx="4017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(A)   15 827    5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17067" y="2028414"/>
            <a:ext cx="38908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(B)   26 167    4</a:t>
            </a: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86731" y="3199955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389287"/>
              </p:ext>
            </p:extLst>
          </p:nvPr>
        </p:nvGraphicFramePr>
        <p:xfrm>
          <a:off x="1164252" y="4253249"/>
          <a:ext cx="914400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8800">
                  <a:extLst>
                    <a:ext uri="{9D8B030D-6E8A-4147-A177-3AD203B41FA5}">
                      <a16:colId xmlns:a16="http://schemas.microsoft.com/office/drawing/2014/main" val="1744164119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55050555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4142832168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07166165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8845543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en-US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dư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60303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61782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60895"/>
                  </a:ext>
                </a:extLst>
              </a:tr>
            </a:tbl>
          </a:graphicData>
        </a:graphic>
      </p:graphicFrame>
      <p:grpSp>
        <p:nvGrpSpPr>
          <p:cNvPr id="15" name="Group 14"/>
          <p:cNvGrpSpPr/>
          <p:nvPr/>
        </p:nvGrpSpPr>
        <p:grpSpPr>
          <a:xfrm>
            <a:off x="4063999" y="2140174"/>
            <a:ext cx="1171541" cy="1171541"/>
            <a:chOff x="4063999" y="2140174"/>
            <a:chExt cx="1171541" cy="1171541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9315713" y="2130470"/>
            <a:ext cx="1171541" cy="1171541"/>
            <a:chOff x="4063999" y="2140174"/>
            <a:chExt cx="1171541" cy="1171541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1001662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2" grpId="0"/>
      <p:bldP spid="9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1772" y="-69382"/>
            <a:ext cx="2680502" cy="2680502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67918" y="1035683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07707" y="2028415"/>
            <a:ext cx="4017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(A)   15 827    5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17067" y="2028414"/>
            <a:ext cx="38908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(B)   26 167    4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4063999" y="2186473"/>
            <a:ext cx="1171541" cy="1280160"/>
            <a:chOff x="4063999" y="2186473"/>
            <a:chExt cx="1171541" cy="1280160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9315713" y="2130470"/>
            <a:ext cx="1171541" cy="1171541"/>
            <a:chOff x="4063999" y="2140174"/>
            <a:chExt cx="1171541" cy="1171541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/>
          <p:cNvSpPr txBox="1"/>
          <p:nvPr/>
        </p:nvSpPr>
        <p:spPr>
          <a:xfrm>
            <a:off x="4073460" y="2625796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417493" y="2622803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618163" y="2627993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987898" y="2620091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471754" y="2574400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941309" y="2574400"/>
            <a:ext cx="46679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8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923418" y="3139233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254589" y="3133174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254589" y="3778715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566994" y="3754678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554591" y="4403533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330105" y="2628126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6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732013" y="2625133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0013708" y="2630323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0302418" y="2622421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728399" y="2576730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197954" y="2576730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180063" y="3141563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453359" y="3135504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6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453359" y="3781045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823639" y="3757008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8811236" y="4405863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97734029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62046" y="162046"/>
            <a:ext cx="12627980" cy="6149893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212" y="237013"/>
            <a:ext cx="2792309" cy="1310046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928020" y="669604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3297567" y="452272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306666"/>
              </p:ext>
            </p:extLst>
          </p:nvPr>
        </p:nvGraphicFramePr>
        <p:xfrm>
          <a:off x="421510" y="2881649"/>
          <a:ext cx="11430000" cy="2468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86000">
                  <a:extLst>
                    <a:ext uri="{9D8B030D-6E8A-4147-A177-3AD203B41FA5}">
                      <a16:colId xmlns:a16="http://schemas.microsoft.com/office/drawing/2014/main" val="1744164119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550505551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4142832168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3071661657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388455437"/>
                    </a:ext>
                  </a:extLst>
                </a:gridCol>
              </a:tblGrid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en-US" sz="36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36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dư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6030391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6178251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60895"/>
                  </a:ext>
                </a:extLst>
              </a:tr>
            </a:tbl>
          </a:graphicData>
        </a:graphic>
      </p:graphicFrame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" y="5220182"/>
            <a:ext cx="12110977" cy="165685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76750" y="452272"/>
            <a:ext cx="5878956" cy="2279353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578734" y="3820227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C00000"/>
                </a:solidFill>
                <a:latin typeface="Berlin Sans FB" panose="020E0602020502020306" pitchFamily="34" charset="0"/>
              </a:rPr>
              <a:t>15 827 : 5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84025" y="3820226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15 827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166170" y="3820225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5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367767" y="382022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3 165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49912" y="382022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2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4234" y="4629057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C00000"/>
                </a:solidFill>
                <a:latin typeface="Berlin Sans FB" panose="020E0602020502020306" pitchFamily="34" charset="0"/>
              </a:rPr>
              <a:t>26 167 :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829525" y="4629056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26 167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11670" y="4629055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4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313267" y="462905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6 541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595412" y="462905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529660307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363</TotalTime>
  <Words>581</Words>
  <Application>Microsoft Office PowerPoint</Application>
  <PresentationFormat>Widescreen</PresentationFormat>
  <Paragraphs>164</Paragraphs>
  <Slides>20</Slides>
  <Notes>7</Notes>
  <HiddenSlides>0</HiddenSlides>
  <MMClips>9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6" baseType="lpstr">
      <vt:lpstr>等线</vt:lpstr>
      <vt:lpstr>等线 Light</vt:lpstr>
      <vt:lpstr>#9Slide05 SVNSteady</vt:lpstr>
      <vt:lpstr>#9Slide07 HoneyCream</vt:lpstr>
      <vt:lpstr>#9Slide07 IcielCrocante</vt:lpstr>
      <vt:lpstr>#9Slide07 IcielNabila</vt:lpstr>
      <vt:lpstr>#9Slide07 SVNDessert Menu Scrip</vt:lpstr>
      <vt:lpstr>Arial</vt:lpstr>
      <vt:lpstr>Baloo 2</vt:lpstr>
      <vt:lpstr>Berlin Sans FB</vt:lpstr>
      <vt:lpstr>Calibri</vt:lpstr>
      <vt:lpstr>Cambria</vt:lpstr>
      <vt:lpstr>Caveat Brush</vt:lpstr>
      <vt:lpstr>UTM Alberta Heavy</vt:lpstr>
      <vt:lpstr>Office 主题​​</vt:lpstr>
      <vt:lpstr>1_Kawaii Bubble Tea Bran MK Plan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37 869 : 9 = 4 207 (dư 6) Số bị chia là …</vt:lpstr>
      <vt:lpstr>15 765 : 5 = 3 153 Thương của phép chia này là …</vt:lpstr>
      <vt:lpstr>76 569 : 9 = 8 507 (dư 6).  Số dư của phép chia là …</vt:lpstr>
      <vt:lpstr>25 000 : 5 = 5 000 Đây là phép chia hết, vậy số dư là …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xb21cn</dc:creator>
  <cp:lastModifiedBy>ong si</cp:lastModifiedBy>
  <cp:revision>134</cp:revision>
  <dcterms:created xsi:type="dcterms:W3CDTF">2020-11-20T11:43:00Z</dcterms:created>
  <dcterms:modified xsi:type="dcterms:W3CDTF">2025-04-09T10:14:14Z</dcterms:modified>
</cp:coreProperties>
</file>