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Lst>
  <p:notesMasterIdLst>
    <p:notesMasterId r:id="rId35"/>
  </p:notesMasterIdLst>
  <p:sldIdLst>
    <p:sldId id="282" r:id="rId3"/>
    <p:sldId id="302" r:id="rId4"/>
    <p:sldId id="334" r:id="rId5"/>
    <p:sldId id="338" r:id="rId6"/>
    <p:sldId id="264" r:id="rId7"/>
    <p:sldId id="263" r:id="rId8"/>
    <p:sldId id="320" r:id="rId9"/>
    <p:sldId id="321" r:id="rId10"/>
    <p:sldId id="284" r:id="rId11"/>
    <p:sldId id="288" r:id="rId12"/>
    <p:sldId id="289" r:id="rId13"/>
    <p:sldId id="285" r:id="rId14"/>
    <p:sldId id="339" r:id="rId15"/>
    <p:sldId id="324" r:id="rId16"/>
    <p:sldId id="267" r:id="rId17"/>
    <p:sldId id="293" r:id="rId18"/>
    <p:sldId id="296" r:id="rId19"/>
    <p:sldId id="295" r:id="rId20"/>
    <p:sldId id="325" r:id="rId21"/>
    <p:sldId id="297" r:id="rId22"/>
    <p:sldId id="326" r:id="rId23"/>
    <p:sldId id="327" r:id="rId24"/>
    <p:sldId id="328" r:id="rId25"/>
    <p:sldId id="329" r:id="rId26"/>
    <p:sldId id="335" r:id="rId27"/>
    <p:sldId id="336" r:id="rId28"/>
    <p:sldId id="337" r:id="rId29"/>
    <p:sldId id="331" r:id="rId30"/>
    <p:sldId id="332" r:id="rId31"/>
    <p:sldId id="333" r:id="rId32"/>
    <p:sldId id="301" r:id="rId33"/>
    <p:sldId id="300" r:id="rId34"/>
  </p:sldIdLst>
  <p:sldSz cx="12192000" cy="6858000"/>
  <p:notesSz cx="6858000" cy="9144000"/>
  <p:embeddedFontLst>
    <p:embeddedFont>
      <p:font typeface="等线" panose="02010600030101010101" pitchFamily="2" charset="-122"/>
      <p:regular r:id="rId36"/>
      <p:bold r:id="rId37"/>
    </p:embeddedFont>
    <p:embeddedFont>
      <p:font typeface="#9Slide07 HoneyCream" panose="020B0604020202020204" charset="0"/>
      <p:regular r:id="rId38"/>
    </p:embeddedFont>
    <p:embeddedFont>
      <p:font typeface="Algerian" panose="00000400000000000000" pitchFamily="2" charset="0"/>
      <p:regular r:id="rId39"/>
    </p:embeddedFont>
    <p:embeddedFont>
      <p:font typeface="Cambria" panose="02040503050406030204" pitchFamily="18" charset="0"/>
      <p:regular r:id="rId40"/>
      <p:bold r:id="rId41"/>
      <p:italic r:id="rId42"/>
      <p:boldItalic r:id="rId43"/>
    </p:embeddedFont>
    <p:embeddedFont>
      <p:font typeface="Constantia" panose="02030602050306030303" pitchFamily="18" charset="0"/>
      <p:regular r:id="rId44"/>
      <p:bold r:id="rId45"/>
      <p:italic r:id="rId46"/>
      <p:boldItalic r:id="rId47"/>
    </p:embeddedFont>
    <p:embeddedFont>
      <p:font typeface="UVF Slim Tony" panose="020B0604020202020204" charset="0"/>
      <p:regular r:id="rId48"/>
    </p:embeddedFont>
    <p:embeddedFont>
      <p:font typeface="Vogue-ExtraBold" panose="020B0500000000000000"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A251E"/>
    <a:srgbClr val="515312"/>
    <a:srgbClr val="FFF7F7"/>
    <a:srgbClr val="B50000"/>
    <a:srgbClr val="F0F8FA"/>
    <a:srgbClr val="404E7D"/>
    <a:srgbClr val="235BB4"/>
    <a:srgbClr val="FFFFFF"/>
    <a:srgbClr val="E21A00"/>
    <a:srgbClr val="BA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92365" autoAdjust="0"/>
  </p:normalViewPr>
  <p:slideViewPr>
    <p:cSldViewPr snapToGrid="0">
      <p:cViewPr varScale="1">
        <p:scale>
          <a:sx n="76" d="100"/>
          <a:sy n="76" d="100"/>
        </p:scale>
        <p:origin x="20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D087F-16C7-4E35-A264-65E8FFA01CD4}"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571F-DB6C-408E-A83F-FC5D9FDB171B}" type="slidenum">
              <a:rPr lang="en-US" smtClean="0"/>
              <a:t>‹#›</a:t>
            </a:fld>
            <a:endParaRPr lang="en-US"/>
          </a:p>
        </p:txBody>
      </p:sp>
    </p:spTree>
    <p:extLst>
      <p:ext uri="{BB962C8B-B14F-4D97-AF65-F5344CB8AC3E}">
        <p14:creationId xmlns:p14="http://schemas.microsoft.com/office/powerpoint/2010/main" val="163403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528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33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0002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092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547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34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069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496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00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1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52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816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257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26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65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9C49-CADE-3CE8-4874-6FB55E031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FA873C-7D8D-9253-FDBC-967F4B77C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127855-9F1B-D4F4-8367-95FB422F98C5}"/>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1A78F117-29C3-4DA4-A211-B42FB7283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6E48C-498F-067C-8A12-4D14FA23402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77022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EC70-7519-5722-7DA7-2063B7965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6F853-40A1-4E8D-8E82-112A163CB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DF64B-2454-CD0E-EB84-6535295DEC8B}"/>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AAD6FA2E-96FC-11B0-A49C-1EB4C162C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5618-7335-78F9-A3C3-65332D36029E}"/>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86955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A806F-7ABC-5064-E5B6-9B3602C89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3BDE6F-B7B3-B33A-27E0-6A2F101F5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474E1-6678-F813-D201-D4CCB607D781}"/>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59C5A5D7-DBBE-8C52-303C-238FF720E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8E4A4-69CB-1E3C-2CBB-E4812B5D4C58}"/>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8772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2EFC7ECE-3FC8-2FAA-D5F0-4CC5C7B2740E}"/>
              </a:ext>
            </a:extLst>
          </p:cNvPr>
          <p:cNvSpPr/>
          <p:nvPr userDrawn="1"/>
        </p:nvSpPr>
        <p:spPr>
          <a:xfrm>
            <a:off x="268357" y="198783"/>
            <a:ext cx="11728173" cy="665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BBFB7C9A-D83D-E346-E8FF-93A383078D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 t="-184" r="-220" b="59846"/>
          <a:stretch/>
        </p:blipFill>
        <p:spPr>
          <a:xfrm>
            <a:off x="1" y="5249227"/>
            <a:ext cx="12220054" cy="1621476"/>
          </a:xfrm>
          <a:prstGeom prst="rect">
            <a:avLst/>
          </a:prstGeom>
        </p:spPr>
      </p:pic>
    </p:spTree>
    <p:extLst>
      <p:ext uri="{BB962C8B-B14F-4D97-AF65-F5344CB8AC3E}">
        <p14:creationId xmlns:p14="http://schemas.microsoft.com/office/powerpoint/2010/main" val="371819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F293F-5E4F-45DD-9294-E5494D8E04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9226BC-D1D6-4863-B817-0868004FCC5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4D48FB-F231-41AC-B246-17C38FE8CF2B}"/>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0C2BA9F9-4162-47D4-997F-7A0FC045829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9A49E8-E599-44C9-84FF-0DFA33C41E4A}"/>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387403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6034C6-A06F-418C-9366-B03CEBFB14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02076C-E939-442E-A731-5C1CFA4C7E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617AB18-7B9B-4799-B66A-7A1D2F71B85D}"/>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23BC69E1-3ACE-40F4-A970-D212708A63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3ABF807-D2F1-4E55-AA7F-6348920B9FB4}"/>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2808758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833AC-36C6-4150-86AB-F632C4F0CD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DF5747-9E22-4629-A5EC-F54C1DD9569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921D2D3-DF44-4B37-AACF-174422DD5F1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9C8067D-B8BC-4D1D-BF17-99E8F35D3502}"/>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DA945EC8-73A5-4A8F-9EB1-4B7F3972E1D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6D9A60-6D54-46C2-88DD-B55BF1390162}"/>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96812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003C2-2359-447F-B37E-11897DA7942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9BA125-EBCE-41F6-95CB-B9F9562FE3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4E71F38-D3D0-4B0D-8645-FB7198A949B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611ED2-8EB8-4AE4-9AE0-E19322886C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1D02B7-16AC-4414-B8A1-085DD45B4BB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08E666F-198D-4458-A508-5962ABFBAC56}"/>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A1D75D7F-FCC8-4A6B-A28D-8461E3EE3C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9650BF7-BCD5-4245-9637-FEC8C291D59C}"/>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75414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9E1BA-EAE4-4344-9FDB-1CBDFF065A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D6300C-F9D2-4D19-9F6E-36BBB828754E}"/>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0D4E88FD-980D-4CA3-A98B-A04A8E1950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C9DA51-798D-4D67-AEFB-22E6C016ACB6}"/>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738625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BFCBEE-56B4-4358-B2F1-27B9E1ABDB24}"/>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0E986BA0-DDE0-4663-9B5A-1260F83F8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F1DDFAE-D4D1-41BA-A443-78EBA0615447}"/>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6749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B0B67-0EC2-4C2F-A92C-80F06E33F2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B60B6B-C4DB-490B-90F4-EC5A23EBAC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2F547C-DA4D-4801-864F-9BD8B4FAAC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A3F446-D54C-4D07-8B51-D134060F107C}"/>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22491837-0FFC-47F5-BCE5-72E7052CC5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169B70-0C3E-4E4E-B517-05156F522300}"/>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13216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63E5-126C-CDFF-1B3E-B5F89A763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D6614-0A4E-5569-D664-FC4BDF4CD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27FBB-352B-F646-C58F-37CB77B4CFD2}"/>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63FA9B3E-E1E3-BDE1-BBEA-2B4840A5E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7CB36-B759-47A3-CE68-F37F3C53AB5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64989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1052C-3663-4295-9B83-8F182B27D2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87030-67D0-455A-9830-15A143970A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E9EC4D-DE31-43C8-8903-DE33999AE5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D32647-13A3-4041-A8C2-C6B7DC045200}"/>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49455E6D-57FC-4E21-A280-CC27666687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E8BAEF-456E-460B-8955-4FBAE2F0386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869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366D8-2A2F-454A-8C26-BE477940EB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9027B3-5687-4461-AA5B-9B23441148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32EDF-851E-4671-AC0A-DD71AAB07679}"/>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DF0854E7-C33C-4CC2-A4C6-06516C330F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3CCEBD6-8BEE-465B-BFC4-2289CF6D0F7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49089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AA7BA2-9D86-4D22-9462-923340B8D9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4ED708-50B3-4557-9338-84C22D04D3C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504746-5367-4A0E-BD3E-EBC5ED872B91}"/>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26827E0D-7847-4B9D-8E53-B2C72DD5F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8F7A9E-2B0B-4344-82C5-DB8D93F2806E}"/>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93891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E57F-475C-6878-03CE-FC92146E50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1898B-D8F2-5D18-81ED-EFF8A12CB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038B1-A5AF-6C7D-D0C0-48EB87EBB2BE}"/>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0B235D93-E8C7-E388-93B8-FB790B52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F537-4B6E-D9CA-960A-6348AE69C07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413763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8C54-770A-C608-F476-55D6BC0AE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C7A55-675A-48FA-CAA5-68CCBD5C7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631738-CEA9-BE1D-3FAA-48CFB88947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4EE9A-36A9-637D-C120-D7B4B04DA5A6}"/>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6" name="Footer Placeholder 5">
            <a:extLst>
              <a:ext uri="{FF2B5EF4-FFF2-40B4-BE49-F238E27FC236}">
                <a16:creationId xmlns:a16="http://schemas.microsoft.com/office/drawing/2014/main" id="{0D7E11D8-1045-F99C-D00F-15A5E52D5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312AF-5B9C-C341-BCA2-E645E601E72A}"/>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75208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37B9-4E54-FC11-BCE3-E2EC6D0481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3B8A0-B3E0-D181-E187-CC55C81C8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15429B-BA33-0C99-9B74-2DF6F031D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EBE34-970D-4EA8-0C38-ABAB5EC65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4990B-FF29-B1BD-C7AE-47A677B96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14527-DB01-EBE4-CCFD-123E5D0C253C}"/>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8" name="Footer Placeholder 7">
            <a:extLst>
              <a:ext uri="{FF2B5EF4-FFF2-40B4-BE49-F238E27FC236}">
                <a16:creationId xmlns:a16="http://schemas.microsoft.com/office/drawing/2014/main" id="{DB8536D2-E716-9C92-8818-095CB4F3D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A3D97-8BCF-E247-F597-E8DF8B5F943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90735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FC26-91C5-6727-9426-38CB2409E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60EC7-612D-7FD7-6BCA-42DDACBB89EA}"/>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4" name="Footer Placeholder 3">
            <a:extLst>
              <a:ext uri="{FF2B5EF4-FFF2-40B4-BE49-F238E27FC236}">
                <a16:creationId xmlns:a16="http://schemas.microsoft.com/office/drawing/2014/main" id="{B1A8C3C6-0420-33D2-3A75-A37520097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4368D7-70BB-D3D6-B79C-53BABE00DBE7}"/>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84661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91A41-1560-C848-FE67-846DB2215F4B}"/>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3" name="Footer Placeholder 2">
            <a:extLst>
              <a:ext uri="{FF2B5EF4-FFF2-40B4-BE49-F238E27FC236}">
                <a16:creationId xmlns:a16="http://schemas.microsoft.com/office/drawing/2014/main" id="{485AF96C-0A50-F35C-5CC3-B157F7262E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F355D-6C44-5ADD-B903-10669C2D11F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58542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86B-EA4B-0694-C088-E47473F93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0678E-3F0F-BBAD-61AB-80761E4EA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33D3C-0DBC-866E-3692-ED6EF4DD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6C9C2-2B1E-5DA6-24A2-D487F57ADD01}"/>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6" name="Footer Placeholder 5">
            <a:extLst>
              <a:ext uri="{FF2B5EF4-FFF2-40B4-BE49-F238E27FC236}">
                <a16:creationId xmlns:a16="http://schemas.microsoft.com/office/drawing/2014/main" id="{CC1CA89E-FB6C-7A91-AA73-4E2A64410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FF45D-2904-3232-2B30-8F6812485AE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31428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5D0C-2F56-F470-60C6-0A64E55D4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9F63B-8543-1EA4-A0B7-1BD9BF25C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A2794D-FBB2-B335-E9F0-FF96BDCA2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4BEC9-047E-AF84-F857-948EA9A05D1F}"/>
              </a:ext>
            </a:extLst>
          </p:cNvPr>
          <p:cNvSpPr>
            <a:spLocks noGrp="1"/>
          </p:cNvSpPr>
          <p:nvPr>
            <p:ph type="dt" sz="half" idx="10"/>
          </p:nvPr>
        </p:nvSpPr>
        <p:spPr/>
        <p:txBody>
          <a:bodyPr/>
          <a:lstStyle/>
          <a:p>
            <a:fld id="{4002A4AC-7DCF-47F4-A2DD-12A6260908B2}" type="datetimeFigureOut">
              <a:rPr lang="en-US" smtClean="0"/>
              <a:t>4/11/2025</a:t>
            </a:fld>
            <a:endParaRPr lang="en-US"/>
          </a:p>
        </p:txBody>
      </p:sp>
      <p:sp>
        <p:nvSpPr>
          <p:cNvPr id="6" name="Footer Placeholder 5">
            <a:extLst>
              <a:ext uri="{FF2B5EF4-FFF2-40B4-BE49-F238E27FC236}">
                <a16:creationId xmlns:a16="http://schemas.microsoft.com/office/drawing/2014/main" id="{51278C0B-CDFE-E906-A2A8-F0DE84031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EE70B-52EA-CD6A-2724-261A7ADF6334}"/>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22389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00AE5-B61F-C2EB-0A5C-5EC420D4A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EA6FD-72FE-5F16-45F1-52D02F587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59C18-B7AA-3647-2B8E-DD60313F0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2A4AC-7DCF-47F4-A2DD-12A6260908B2}" type="datetimeFigureOut">
              <a:rPr lang="en-US" smtClean="0"/>
              <a:t>4/11/2025</a:t>
            </a:fld>
            <a:endParaRPr lang="en-US"/>
          </a:p>
        </p:txBody>
      </p:sp>
      <p:sp>
        <p:nvSpPr>
          <p:cNvPr id="5" name="Footer Placeholder 4">
            <a:extLst>
              <a:ext uri="{FF2B5EF4-FFF2-40B4-BE49-F238E27FC236}">
                <a16:creationId xmlns:a16="http://schemas.microsoft.com/office/drawing/2014/main" id="{2740439B-C1E9-EF34-0563-28BC23C78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60163-3752-71CC-FDC5-57E3C296AE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5B38D-26D5-4932-B9B0-8F378640BC20}" type="slidenum">
              <a:rPr lang="en-US" smtClean="0"/>
              <a:t>‹#›</a:t>
            </a:fld>
            <a:endParaRPr lang="en-US"/>
          </a:p>
        </p:txBody>
      </p:sp>
    </p:spTree>
    <p:extLst>
      <p:ext uri="{BB962C8B-B14F-4D97-AF65-F5344CB8AC3E}">
        <p14:creationId xmlns:p14="http://schemas.microsoft.com/office/powerpoint/2010/main" val="217973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E4C9"/>
        </a:solidFill>
        <a:effectLst/>
      </p:bgPr>
    </p:bg>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7D832A12-24B2-A069-74B7-1323DEFCDAC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515312"/>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515312"/>
                </a:solidFill>
                <a:latin typeface="Times New Roman" panose="02020603050405020304" pitchFamily="18" charset="0"/>
                <a:cs typeface="Times New Roman" panose="02020603050405020304" pitchFamily="18" charset="0"/>
              </a:rPr>
              <a:t>Mời </a:t>
            </a:r>
            <a:r>
              <a:rPr lang="en-US" b="1" dirty="0" err="1">
                <a:solidFill>
                  <a:srgbClr val="515312"/>
                </a:solidFill>
                <a:latin typeface="Times New Roman" panose="02020603050405020304" pitchFamily="18" charset="0"/>
                <a:cs typeface="Times New Roman" panose="02020603050405020304" pitchFamily="18" charset="0"/>
              </a:rPr>
              <a:t>truy</a:t>
            </a:r>
            <a:r>
              <a:rPr lang="en-US" b="1" dirty="0">
                <a:solidFill>
                  <a:srgbClr val="515312"/>
                </a:solidFill>
                <a:latin typeface="Times New Roman" panose="02020603050405020304" pitchFamily="18" charset="0"/>
                <a:cs typeface="Times New Roman" panose="02020603050405020304" pitchFamily="18" charset="0"/>
              </a:rPr>
              <a:t> </a:t>
            </a:r>
            <a:r>
              <a:rPr lang="en-US" b="1" dirty="0" err="1">
                <a:solidFill>
                  <a:srgbClr val="515312"/>
                </a:solidFill>
                <a:latin typeface="Times New Roman" panose="02020603050405020304" pitchFamily="18" charset="0"/>
                <a:cs typeface="Times New Roman" panose="02020603050405020304" pitchFamily="18" charset="0"/>
              </a:rPr>
              <a:t>cập</a:t>
            </a:r>
            <a:r>
              <a:rPr lang="en-US" b="1" dirty="0">
                <a:solidFill>
                  <a:srgbClr val="515312"/>
                </a:solidFill>
                <a:latin typeface="Times New Roman" panose="02020603050405020304" pitchFamily="18" charset="0"/>
                <a:cs typeface="Times New Roman" panose="02020603050405020304" pitchFamily="18" charset="0"/>
              </a:rPr>
              <a:t>: </a:t>
            </a:r>
            <a:r>
              <a:rPr lang="en-US" dirty="0">
                <a:solidFill>
                  <a:srgbClr val="515312"/>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515312"/>
              </a:solidFill>
              <a:latin typeface="SVN-Newton" panose="02040603050506020204" pitchFamily="18" charset="0"/>
              <a:cs typeface="Times New Roman" panose="02020603050405020304" pitchFamily="18" charset="0"/>
            </a:endParaRPr>
          </a:p>
          <a:p>
            <a:pPr algn="ctr"/>
            <a:r>
              <a:rPr lang="en-US" sz="1800" b="1" dirty="0">
                <a:solidFill>
                  <a:srgbClr val="515312"/>
                </a:solidFill>
                <a:latin typeface="SVN-Newton" panose="02040603050506020204" pitchFamily="18" charset="0"/>
                <a:cs typeface="Times New Roman" panose="02020603050405020304" pitchFamily="18" charset="0"/>
              </a:rPr>
              <a:t>SĐT ZALO : </a:t>
            </a:r>
            <a:r>
              <a:rPr lang="en-US" sz="1800" b="1" u="sng" dirty="0">
                <a:solidFill>
                  <a:srgbClr val="515312"/>
                </a:solidFill>
                <a:latin typeface="SVN-Newton" panose="02040603050506020204" pitchFamily="18" charset="0"/>
              </a:rPr>
              <a:t>0382348780</a:t>
            </a:r>
            <a:r>
              <a:rPr lang="en-US" sz="1800" b="1" dirty="0">
                <a:solidFill>
                  <a:srgbClr val="515312"/>
                </a:solidFill>
                <a:latin typeface="SVN-Newton" panose="02040603050506020204" pitchFamily="18" charset="0"/>
              </a:rPr>
              <a:t> - </a:t>
            </a:r>
            <a:r>
              <a:rPr lang="en-US" sz="1800" b="1" u="sng" dirty="0">
                <a:solidFill>
                  <a:srgbClr val="515312"/>
                </a:solidFill>
                <a:latin typeface="SVN-Newton" panose="02040603050506020204" pitchFamily="18" charset="0"/>
              </a:rPr>
              <a:t>0984848929</a:t>
            </a:r>
            <a:endParaRPr lang="en-US" sz="1800" b="1" dirty="0">
              <a:solidFill>
                <a:srgbClr val="515312"/>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FBF878FD-EE14-432D-29E4-C0EF8775CF6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515312"/>
                </a:solidFill>
                <a:latin typeface="#9Slide07 HoneyCream" pitchFamily="2" charset="0"/>
              </a:rPr>
              <a:t>Măng</a:t>
            </a:r>
            <a:r>
              <a:rPr lang="en-US" sz="2000" b="0" dirty="0">
                <a:solidFill>
                  <a:srgbClr val="515312"/>
                </a:solidFill>
                <a:latin typeface="#9Slide07 HoneyCream" pitchFamily="2" charset="0"/>
              </a:rPr>
              <a:t> Non</a:t>
            </a:r>
          </a:p>
        </p:txBody>
      </p:sp>
      <p:pic>
        <p:nvPicPr>
          <p:cNvPr id="13" name="Picture 12">
            <a:extLst>
              <a:ext uri="{FF2B5EF4-FFF2-40B4-BE49-F238E27FC236}">
                <a16:creationId xmlns:a16="http://schemas.microsoft.com/office/drawing/2014/main" id="{1294DDA2-E06F-FBA8-872C-998F11E111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8B879C56-DA40-4AC5-098A-388248F2B6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A0FEE8E9-B9F2-CDDD-C4EB-F4CE2E1AE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D377C652-6745-67A8-1653-A1BAC54836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084E4181-F93B-CBD2-E368-A654A72C0C7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515312"/>
                </a:solidFill>
                <a:latin typeface="SVN-Ready" panose="02040603050506020204" pitchFamily="18" charset="0"/>
              </a:rPr>
              <a:t>By </a:t>
            </a:r>
            <a:r>
              <a:rPr lang="en-US" sz="1600" b="0" dirty="0" err="1">
                <a:solidFill>
                  <a:srgbClr val="515312"/>
                </a:solidFill>
                <a:latin typeface="SVN-Ready" panose="02040603050506020204" pitchFamily="18" charset="0"/>
              </a:rPr>
              <a:t>Khánh</a:t>
            </a:r>
            <a:r>
              <a:rPr lang="en-US" sz="1600" b="0" dirty="0">
                <a:solidFill>
                  <a:srgbClr val="515312"/>
                </a:solidFill>
                <a:latin typeface="SVN-Ready" panose="02040603050506020204" pitchFamily="18" charset="0"/>
              </a:rPr>
              <a:t> </a:t>
            </a:r>
            <a:r>
              <a:rPr lang="en-US" sz="1600" b="0" dirty="0" err="1">
                <a:solidFill>
                  <a:srgbClr val="515312"/>
                </a:solidFill>
                <a:latin typeface="SVN-Ready" panose="02040603050506020204" pitchFamily="18" charset="0"/>
              </a:rPr>
              <a:t>Huyền</a:t>
            </a:r>
            <a:endParaRPr lang="en-US" sz="1600" b="0" dirty="0">
              <a:solidFill>
                <a:srgbClr val="515312"/>
              </a:solidFill>
              <a:latin typeface="SVN-Ready" panose="02040603050506020204" pitchFamily="18" charset="0"/>
            </a:endParaRPr>
          </a:p>
        </p:txBody>
      </p:sp>
      <p:sp>
        <p:nvSpPr>
          <p:cNvPr id="18" name="Title 1">
            <a:extLst>
              <a:ext uri="{FF2B5EF4-FFF2-40B4-BE49-F238E27FC236}">
                <a16:creationId xmlns:a16="http://schemas.microsoft.com/office/drawing/2014/main" id="{E6F0953F-3756-3F9A-6003-29FEA677122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515312"/>
                </a:solidFill>
                <a:latin typeface="#9Slide07 HoneyCream" pitchFamily="2" charset="0"/>
              </a:rPr>
              <a:t>Măng</a:t>
            </a:r>
            <a:r>
              <a:rPr lang="en-US" sz="1800" b="0" dirty="0">
                <a:solidFill>
                  <a:srgbClr val="515312"/>
                </a:solidFill>
                <a:latin typeface="#9Slide07 HoneyCream" pitchFamily="2" charset="0"/>
              </a:rPr>
              <a:t> Non</a:t>
            </a:r>
          </a:p>
        </p:txBody>
      </p:sp>
      <p:pic>
        <p:nvPicPr>
          <p:cNvPr id="19" name="Picture 18">
            <a:extLst>
              <a:ext uri="{FF2B5EF4-FFF2-40B4-BE49-F238E27FC236}">
                <a16:creationId xmlns:a16="http://schemas.microsoft.com/office/drawing/2014/main" id="{63BA1D0F-F39B-9B74-9207-2A1D46B1FC6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05E8D262-D2F7-9E1A-D74B-EAD188130A3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281769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425247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81053" y="1296331"/>
            <a:ext cx="4606600" cy="3896559"/>
            <a:chOff x="4288152" y="352073"/>
            <a:chExt cx="7277885" cy="285372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2" y="352073"/>
              <a:ext cx="7277883" cy="285372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80146" y="551051"/>
              <a:ext cx="6985891" cy="25020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Tây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vùng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cao</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thuộc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miền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Trung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gồm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các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tỉnh</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Kon Tum, Gia Lai,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Lâm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Đồng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p:txBody>
        </p:sp>
      </p:grpSp>
      <p:pic>
        <p:nvPicPr>
          <p:cNvPr id="5" name="Picture 4">
            <a:extLst>
              <a:ext uri="{FF2B5EF4-FFF2-40B4-BE49-F238E27FC236}">
                <a16:creationId xmlns:a16="http://schemas.microsoft.com/office/drawing/2014/main" id="{CF6165CB-023B-4A3E-A2BF-5E01F2923A59}"/>
              </a:ext>
            </a:extLst>
          </p:cNvPr>
          <p:cNvPicPr>
            <a:picLocks noChangeAspect="1"/>
          </p:cNvPicPr>
          <p:nvPr/>
        </p:nvPicPr>
        <p:blipFill>
          <a:blip r:embed="rId3">
            <a:extLst>
              <a:ext uri="{28A0092B-C50C-407E-A947-70E740481C1C}">
                <a14:useLocalDpi xmlns:a14="http://schemas.microsoft.com/office/drawing/2010/main" val="0"/>
              </a:ext>
            </a:extLst>
          </a:blip>
          <a:srcRect t="1988" b="1988"/>
          <a:stretch/>
        </p:blipFill>
        <p:spPr>
          <a:xfrm>
            <a:off x="5195781" y="852157"/>
            <a:ext cx="6815166" cy="4361706"/>
          </a:xfrm>
          <a:prstGeom prst="round2DiagRect">
            <a:avLst>
              <a:gd name="adj1" fmla="val 16667"/>
              <a:gd name="adj2" fmla="val 1066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E5EBF9E7-D89A-1522-8E22-EF8E3ADB003D}"/>
              </a:ext>
            </a:extLst>
          </p:cNvPr>
          <p:cNvPicPr>
            <a:picLocks noChangeAspect="1"/>
          </p:cNvPicPr>
          <p:nvPr/>
        </p:nvPicPr>
        <p:blipFill>
          <a:blip r:embed="rId4"/>
          <a:stretch>
            <a:fillRect/>
          </a:stretch>
        </p:blipFill>
        <p:spPr>
          <a:xfrm>
            <a:off x="158536" y="-261393"/>
            <a:ext cx="4627265" cy="1926503"/>
          </a:xfrm>
          <a:prstGeom prst="rect">
            <a:avLst/>
          </a:prstGeom>
        </p:spPr>
      </p:pic>
    </p:spTree>
    <p:extLst>
      <p:ext uri="{BB962C8B-B14F-4D97-AF65-F5344CB8AC3E}">
        <p14:creationId xmlns:p14="http://schemas.microsoft.com/office/powerpoint/2010/main" val="50242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65555" y="1424420"/>
            <a:ext cx="10805195" cy="2533640"/>
            <a:chOff x="4288154" y="352073"/>
            <a:chExt cx="791659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4" y="352073"/>
              <a:ext cx="791659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846807" y="506970"/>
              <a:ext cx="6799290" cy="1284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Tuồn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tuột</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Thẳng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một</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mạch</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như</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không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thể</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giữ</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cản</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được</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1E393C70-7357-88AF-419B-4FC0A81DFC1A}"/>
              </a:ext>
            </a:extLst>
          </p:cNvPr>
          <p:cNvPicPr>
            <a:picLocks noChangeAspect="1"/>
          </p:cNvPicPr>
          <p:nvPr/>
        </p:nvPicPr>
        <p:blipFill>
          <a:blip r:embed="rId3"/>
          <a:stretch>
            <a:fillRect/>
          </a:stretch>
        </p:blipFill>
        <p:spPr>
          <a:xfrm>
            <a:off x="0" y="-212138"/>
            <a:ext cx="4627265" cy="1926503"/>
          </a:xfrm>
          <a:prstGeom prst="rect">
            <a:avLst/>
          </a:prstGeom>
        </p:spPr>
      </p:pic>
    </p:spTree>
    <p:extLst>
      <p:ext uri="{BB962C8B-B14F-4D97-AF65-F5344CB8AC3E}">
        <p14:creationId xmlns:p14="http://schemas.microsoft.com/office/powerpoint/2010/main" val="307067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252832" y="1448468"/>
            <a:ext cx="4333341" cy="3634244"/>
            <a:chOff x="4719870" y="352073"/>
            <a:chExt cx="684616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719870" y="352073"/>
              <a:ext cx="684616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719870" y="603765"/>
              <a:ext cx="6846166" cy="117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cụ</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vi-VN" sz="3600" b="0" i="0" u="none" strike="noStrike" kern="1200" cap="none" spc="0" normalizeH="0" baseline="0" noProof="0" dirty="0">
                  <a:ln w="3175">
                    <a:solidFill>
                      <a:srgbClr val="525414"/>
                    </a:solidFill>
                  </a:ln>
                  <a:solidFill>
                    <a:srgbClr val="5F6126"/>
                  </a:solidFill>
                  <a:effectLst/>
                  <a:uLnTx/>
                  <a:uFillTx/>
                  <a:latin typeface="Constantia" panose="02030602050306030303" pitchFamily="18" charset="0"/>
                  <a:ea typeface="+mn-ea"/>
                  <a:cs typeface="+mn-cs"/>
                </a:rPr>
                <a:t>đồ dùng để làm ruộng, làm nương (cuốc, cày, bừa, liềm, hái,...)</a:t>
              </a:r>
            </a:p>
          </p:txBody>
        </p:sp>
      </p:grpSp>
      <p:pic>
        <p:nvPicPr>
          <p:cNvPr id="2" name="Picture 1">
            <a:extLst>
              <a:ext uri="{FF2B5EF4-FFF2-40B4-BE49-F238E27FC236}">
                <a16:creationId xmlns:a16="http://schemas.microsoft.com/office/drawing/2014/main" id="{D3781C30-3846-4770-BB3C-CDCA827EC659}"/>
              </a:ext>
            </a:extLst>
          </p:cNvPr>
          <p:cNvPicPr>
            <a:picLocks noChangeAspect="1"/>
          </p:cNvPicPr>
          <p:nvPr/>
        </p:nvPicPr>
        <p:blipFill rotWithShape="1">
          <a:blip r:embed="rId3">
            <a:extLst>
              <a:ext uri="{28A0092B-C50C-407E-A947-70E740481C1C}">
                <a14:useLocalDpi xmlns:a14="http://schemas.microsoft.com/office/drawing/2010/main" val="0"/>
              </a:ext>
            </a:extLst>
          </a:blip>
          <a:srcRect l="-1551" t="17417" r="1551" b="1447"/>
          <a:stretch/>
        </p:blipFill>
        <p:spPr>
          <a:xfrm>
            <a:off x="5140259" y="277682"/>
            <a:ext cx="6471428" cy="5250678"/>
          </a:xfrm>
          <a:prstGeom prst="round2DiagRect">
            <a:avLst>
              <a:gd name="adj1" fmla="val 16667"/>
              <a:gd name="adj2" fmla="val 12479"/>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8DD23FE2-69D7-320D-F455-575DE6B3F817}"/>
              </a:ext>
            </a:extLst>
          </p:cNvPr>
          <p:cNvPicPr>
            <a:picLocks noChangeAspect="1"/>
          </p:cNvPicPr>
          <p:nvPr/>
        </p:nvPicPr>
        <p:blipFill>
          <a:blip r:embed="rId4"/>
          <a:stretch>
            <a:fillRect/>
          </a:stretch>
        </p:blipFill>
        <p:spPr>
          <a:xfrm>
            <a:off x="105869" y="-146823"/>
            <a:ext cx="4627265" cy="1926503"/>
          </a:xfrm>
          <a:prstGeom prst="rect">
            <a:avLst/>
          </a:prstGeom>
        </p:spPr>
      </p:pic>
    </p:spTree>
    <p:extLst>
      <p:ext uri="{BB962C8B-B14F-4D97-AF65-F5344CB8AC3E}">
        <p14:creationId xmlns:p14="http://schemas.microsoft.com/office/powerpoint/2010/main" val="285582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60E729-871A-0D50-02A6-5037F9BE94C2}"/>
              </a:ext>
            </a:extLst>
          </p:cNvPr>
          <p:cNvPicPr>
            <a:picLocks noChangeAspect="1"/>
          </p:cNvPicPr>
          <p:nvPr/>
        </p:nvPicPr>
        <p:blipFill>
          <a:blip r:embed="rId2"/>
          <a:stretch>
            <a:fillRect/>
          </a:stretch>
        </p:blipFill>
        <p:spPr>
          <a:xfrm>
            <a:off x="124130" y="-99456"/>
            <a:ext cx="12531997" cy="6957456"/>
          </a:xfrm>
          <a:prstGeom prst="rect">
            <a:avLst/>
          </a:prstGeom>
        </p:spPr>
      </p:pic>
      <p:sp>
        <p:nvSpPr>
          <p:cNvPr id="8" name="TextBox 7">
            <a:extLst>
              <a:ext uri="{FF2B5EF4-FFF2-40B4-BE49-F238E27FC236}">
                <a16:creationId xmlns:a16="http://schemas.microsoft.com/office/drawing/2014/main" id="{49C1DBD1-31DB-644B-E592-19F373F51AC0}"/>
              </a:ext>
            </a:extLst>
          </p:cNvPr>
          <p:cNvSpPr txBox="1"/>
          <p:nvPr/>
        </p:nvSpPr>
        <p:spPr>
          <a:xfrm>
            <a:off x="3387436" y="987136"/>
            <a:ext cx="6691746" cy="923330"/>
          </a:xfrm>
          <a:prstGeom prst="rect">
            <a:avLst/>
          </a:prstGeom>
          <a:noFill/>
        </p:spPr>
        <p:txBody>
          <a:bodyPr wrap="square" rtlCol="0">
            <a:spAutoFit/>
          </a:bodyPr>
          <a:lstStyle/>
          <a:p>
            <a:r>
              <a:rPr lang="en-US" sz="5400" dirty="0" err="1">
                <a:latin typeface="Algerian" panose="00000400000000000000" pitchFamily="2" charset="0"/>
                <a:ea typeface="Algerian" panose="00000400000000000000" pitchFamily="2" charset="0"/>
                <a:cs typeface="Algerian" panose="00000400000000000000" pitchFamily="2" charset="0"/>
              </a:rPr>
              <a:t>Luyện</a:t>
            </a:r>
            <a:r>
              <a:rPr lang="en-US" sz="5400" dirty="0">
                <a:latin typeface="Algerian" panose="00000400000000000000" pitchFamily="2" charset="0"/>
                <a:ea typeface="Algerian" panose="00000400000000000000" pitchFamily="2" charset="0"/>
                <a:cs typeface="Algerian" panose="00000400000000000000" pitchFamily="2" charset="0"/>
              </a:rPr>
              <a:t> </a:t>
            </a:r>
            <a:r>
              <a:rPr lang="en-US" sz="5400" dirty="0" err="1">
                <a:latin typeface="Algerian" panose="00000400000000000000" pitchFamily="2" charset="0"/>
                <a:ea typeface="Algerian" panose="00000400000000000000" pitchFamily="2" charset="0"/>
                <a:cs typeface="Algerian" panose="00000400000000000000" pitchFamily="2" charset="0"/>
              </a:rPr>
              <a:t>đọc</a:t>
            </a:r>
            <a:r>
              <a:rPr lang="en-US" sz="5400" dirty="0">
                <a:latin typeface="Algerian" panose="00000400000000000000" pitchFamily="2" charset="0"/>
                <a:ea typeface="Algerian" panose="00000400000000000000" pitchFamily="2" charset="0"/>
                <a:cs typeface="Algerian" panose="00000400000000000000" pitchFamily="2" charset="0"/>
              </a:rPr>
              <a:t> </a:t>
            </a:r>
            <a:r>
              <a:rPr lang="en-US" sz="5400" dirty="0" err="1">
                <a:latin typeface="Algerian" panose="00000400000000000000" pitchFamily="2" charset="0"/>
                <a:ea typeface="Algerian" panose="00000400000000000000" pitchFamily="2" charset="0"/>
                <a:cs typeface="Algerian" panose="00000400000000000000" pitchFamily="2" charset="0"/>
              </a:rPr>
              <a:t>nhóm</a:t>
            </a:r>
            <a:endParaRPr lang="en-US" sz="5400" dirty="0">
              <a:latin typeface="Algerian" panose="00000400000000000000" pitchFamily="2" charset="0"/>
              <a:ea typeface="Algerian" panose="00000400000000000000" pitchFamily="2" charset="0"/>
              <a:cs typeface="Algerian" panose="00000400000000000000" pitchFamily="2" charset="0"/>
            </a:endParaRPr>
          </a:p>
        </p:txBody>
      </p:sp>
    </p:spTree>
    <p:extLst>
      <p:ext uri="{BB962C8B-B14F-4D97-AF65-F5344CB8AC3E}">
        <p14:creationId xmlns:p14="http://schemas.microsoft.com/office/powerpoint/2010/main" val="146956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B010A782-7E95-2F5E-4DBE-BF014ABA9B2D}"/>
              </a:ext>
            </a:extLst>
          </p:cNvPr>
          <p:cNvPicPr>
            <a:picLocks noChangeAspect="1"/>
          </p:cNvPicPr>
          <p:nvPr/>
        </p:nvPicPr>
        <p:blipFill>
          <a:blip r:embed="rId4"/>
          <a:stretch>
            <a:fillRect/>
          </a:stretch>
        </p:blipFill>
        <p:spPr>
          <a:xfrm>
            <a:off x="1294124" y="1363192"/>
            <a:ext cx="9364268" cy="5553937"/>
          </a:xfrm>
          <a:prstGeom prst="rect">
            <a:avLst/>
          </a:prstGeom>
        </p:spPr>
      </p:pic>
    </p:spTree>
    <p:extLst>
      <p:ext uri="{BB962C8B-B14F-4D97-AF65-F5344CB8AC3E}">
        <p14:creationId xmlns:p14="http://schemas.microsoft.com/office/powerpoint/2010/main" val="86903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72076" y="3152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92D05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44510"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01</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978565" y="381311"/>
            <a:ext cx="9657707" cy="1786329"/>
            <a:chOff x="1501486" y="289199"/>
            <a:chExt cx="9657707" cy="1786329"/>
          </a:xfrm>
        </p:grpSpPr>
        <p:sp>
          <p:nvSpPr>
            <p:cNvPr id="7" name="TextBox 6">
              <a:extLst>
                <a:ext uri="{FF2B5EF4-FFF2-40B4-BE49-F238E27FC236}">
                  <a16:creationId xmlns:a16="http://schemas.microsoft.com/office/drawing/2014/main" id="{F8C5A84F-53CF-443C-A158-E3FEFFBE4B54}"/>
                </a:ext>
              </a:extLst>
            </p:cNvPr>
            <p:cNvSpPr txBox="1"/>
            <p:nvPr/>
          </p:nvSpPr>
          <p:spPr>
            <a:xfrm>
              <a:off x="1639589" y="505868"/>
              <a:ext cx="91307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Đặc điểm nổi bật về hình dạng của nhà rông ở Tây Nguyên là gì? Câu văn nào trong bài giúp em nhận ra điều đó?</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501486" y="289199"/>
              <a:ext cx="9657707" cy="1754325"/>
            </a:xfrm>
            <a:prstGeom prst="roundRect">
              <a:avLst>
                <a:gd name="adj" fmla="val 46192"/>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495D1F73-698B-4775-9300-9481DC114C38}"/>
              </a:ext>
            </a:extLst>
          </p:cNvPr>
          <p:cNvSpPr txBox="1"/>
          <p:nvPr/>
        </p:nvSpPr>
        <p:spPr>
          <a:xfrm>
            <a:off x="417626" y="2384309"/>
            <a:ext cx="6491174" cy="4031873"/>
          </a:xfrm>
          <a:prstGeom prst="rect">
            <a:avLst/>
          </a:prstGeom>
          <a:solidFill>
            <a:schemeClr val="bg1"/>
          </a:solidFill>
        </p:spPr>
        <p:txBody>
          <a:bodyPr wrap="square">
            <a:spAutoFit/>
          </a:bodyPr>
          <a:lstStyle/>
          <a:p>
            <a:pPr lvl="0" algn="just">
              <a:defRPr/>
            </a:pPr>
            <a:r>
              <a:rPr lang="en-US" altLang="vi-VN" sz="3200" b="1" dirty="0">
                <a:solidFill>
                  <a:srgbClr val="525414"/>
                </a:solidFill>
                <a:latin typeface="Constantia" panose="02030602050306030303" pitchFamily="18" charset="0"/>
                <a:cs typeface="Times New Roman" panose="02020603050405020304" pitchFamily="18" charset="0"/>
              </a:rPr>
              <a:t> </a:t>
            </a:r>
            <a:r>
              <a:rPr lang="vi-VN" altLang="vi-VN" sz="3200" b="1" dirty="0">
                <a:solidFill>
                  <a:srgbClr val="525414"/>
                </a:solidFill>
                <a:latin typeface="Constantia" panose="02030602050306030303" pitchFamily="18" charset="0"/>
                <a:cs typeface="Times New Roman" panose="02020603050405020304" pitchFamily="18" charset="0"/>
              </a:rPr>
              <a:t>Ngôi nhà rông có đôi mái dựng đứng, vươn cao lên trời như một cái lưỡi rìu lật ngược. Nước mưa đồ xuống chảy xuôi tuồn tuột. Buôn làng nào có mái nhà rông càng cao, nhà càng to, hẳn là nơi đó dân đông, làm ăn được mùa, cuộc sống no ấm. </a:t>
            </a:r>
          </a:p>
        </p:txBody>
      </p:sp>
      <p:pic>
        <p:nvPicPr>
          <p:cNvPr id="10" name="Picture 9">
            <a:extLst>
              <a:ext uri="{FF2B5EF4-FFF2-40B4-BE49-F238E27FC236}">
                <a16:creationId xmlns:a16="http://schemas.microsoft.com/office/drawing/2014/main" id="{8FA92BD5-4F8C-2C93-812C-9A92F8B31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5961" y="2570044"/>
            <a:ext cx="4946706" cy="329780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602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02304" y="33149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02</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827121" y="447081"/>
            <a:ext cx="9926217" cy="811231"/>
            <a:chOff x="1993747" y="478430"/>
            <a:chExt cx="9633989" cy="811231"/>
          </a:xfrm>
        </p:grpSpPr>
        <p:sp>
          <p:nvSpPr>
            <p:cNvPr id="7" name="TextBox 6">
              <a:extLst>
                <a:ext uri="{FF2B5EF4-FFF2-40B4-BE49-F238E27FC236}">
                  <a16:creationId xmlns:a16="http://schemas.microsoft.com/office/drawing/2014/main" id="{F8C5A84F-53CF-443C-A158-E3FEFFBE4B54}"/>
                </a:ext>
              </a:extLst>
            </p:cNvPr>
            <p:cNvSpPr txBox="1"/>
            <p:nvPr/>
          </p:nvSpPr>
          <p:spPr>
            <a:xfrm>
              <a:off x="1993747" y="529879"/>
              <a:ext cx="96339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Kiến trúc bên trong nhà rông có gì đặc biệt?</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357770" cy="811231"/>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DD43C90C-752D-7B6A-983F-DC8CB4A16275}"/>
              </a:ext>
            </a:extLst>
          </p:cNvPr>
          <p:cNvSpPr txBox="1"/>
          <p:nvPr/>
        </p:nvSpPr>
        <p:spPr>
          <a:xfrm>
            <a:off x="669317" y="1788290"/>
            <a:ext cx="4792533" cy="4031873"/>
          </a:xfrm>
          <a:prstGeom prst="rect">
            <a:avLst/>
          </a:prstGeom>
          <a:noFill/>
        </p:spPr>
        <p:txBody>
          <a:bodyPr wrap="square">
            <a:spAutoFit/>
          </a:bodyPr>
          <a:lstStyle/>
          <a:p>
            <a:pPr lvl="0" algn="just">
              <a:defRPr/>
            </a:pPr>
            <a:r>
              <a:rPr lang="vi-VN" altLang="vi-VN" sz="3200" b="1" dirty="0">
                <a:solidFill>
                  <a:srgbClr val="525414"/>
                </a:solidFill>
                <a:latin typeface="Constantia" panose="02030602050306030303" pitchFamily="18" charset="0"/>
                <a:cs typeface="Times New Roman" panose="02020603050405020304" pitchFamily="18" charset="0"/>
              </a:rPr>
              <a:t>Kiến trúc bên trong nhà rông có điểm đặc biệt là: nhỏ trống rỗng, chẳng vướng víu một cây cột nào, có nhiều bếp lửa luôn đượm khói, có nơi dành để chiêng trống, nông cụ,.. </a:t>
            </a:r>
          </a:p>
        </p:txBody>
      </p:sp>
      <p:pic>
        <p:nvPicPr>
          <p:cNvPr id="9" name="Picture 8">
            <a:extLst>
              <a:ext uri="{FF2B5EF4-FFF2-40B4-BE49-F238E27FC236}">
                <a16:creationId xmlns:a16="http://schemas.microsoft.com/office/drawing/2014/main" id="{070E2B9E-0A39-15DE-61A9-4C55CE376622}"/>
              </a:ext>
            </a:extLst>
          </p:cNvPr>
          <p:cNvPicPr>
            <a:picLocks noChangeAspect="1"/>
          </p:cNvPicPr>
          <p:nvPr/>
        </p:nvPicPr>
        <p:blipFill>
          <a:blip r:embed="rId3"/>
          <a:stretch>
            <a:fillRect/>
          </a:stretch>
        </p:blipFill>
        <p:spPr>
          <a:xfrm>
            <a:off x="5774266" y="1508850"/>
            <a:ext cx="5748417" cy="4311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6276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832009" y="481896"/>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03</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78625" y="447081"/>
            <a:ext cx="9217046" cy="1569660"/>
            <a:chOff x="2046103" y="478430"/>
            <a:chExt cx="9217046" cy="1569660"/>
          </a:xfrm>
        </p:grpSpPr>
        <p:sp>
          <p:nvSpPr>
            <p:cNvPr id="7" name="TextBox 6">
              <a:extLst>
                <a:ext uri="{FF2B5EF4-FFF2-40B4-BE49-F238E27FC236}">
                  <a16:creationId xmlns:a16="http://schemas.microsoft.com/office/drawing/2014/main" id="{F8C5A84F-53CF-443C-A158-E3FEFFBE4B54}"/>
                </a:ext>
              </a:extLst>
            </p:cNvPr>
            <p:cNvSpPr txBox="1"/>
            <p:nvPr/>
          </p:nvSpPr>
          <p:spPr>
            <a:xfrm>
              <a:off x="2256962" y="478430"/>
              <a:ext cx="900618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Đóng vai một người dân Tây Nguyên,</a:t>
              </a:r>
              <a:endParaRPr kumimoji="0" lang="en-US"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 giới thiệu những hoạt động chung thường diễn ra ở nhà rông.  </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217046" cy="1569660"/>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80A63B4C-4A4A-4404-8326-7FFDA85D37A2}"/>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03574"/>
            <a:ext cx="12218284" cy="1853468"/>
          </a:xfrm>
          <a:prstGeom prst="rect">
            <a:avLst/>
          </a:prstGeom>
        </p:spPr>
      </p:pic>
      <p:sp>
        <p:nvSpPr>
          <p:cNvPr id="17" name="TextBox 16">
            <a:extLst>
              <a:ext uri="{FF2B5EF4-FFF2-40B4-BE49-F238E27FC236}">
                <a16:creationId xmlns:a16="http://schemas.microsoft.com/office/drawing/2014/main" id="{734C808A-6C50-4A18-96E8-95A34DC0B759}"/>
              </a:ext>
            </a:extLst>
          </p:cNvPr>
          <p:cNvSpPr txBox="1"/>
          <p:nvPr/>
        </p:nvSpPr>
        <p:spPr>
          <a:xfrm>
            <a:off x="468009" y="2239408"/>
            <a:ext cx="6008991" cy="3970318"/>
          </a:xfrm>
          <a:prstGeom prst="rect">
            <a:avLst/>
          </a:prstGeom>
          <a:solidFill>
            <a:schemeClr val="bg1"/>
          </a:solidFill>
        </p:spPr>
        <p:txBody>
          <a:bodyPr wrap="square">
            <a:spAutoFit/>
          </a:bodyPr>
          <a:lstStyle/>
          <a:p>
            <a:pPr lvl="0" algn="ctr">
              <a:defRPr/>
            </a:pPr>
            <a:r>
              <a:rPr lang="vi-VN" sz="2800" b="1" dirty="0">
                <a:solidFill>
                  <a:srgbClr val="525414"/>
                </a:solidFill>
                <a:latin typeface="Constantia" panose="02030602050306030303" pitchFamily="18" charset="0"/>
              </a:rPr>
              <a:t>Nhà rông là nơi tổ chức mọi hoạt động sinh hoạt chung của dân làng chúng tôi. Đêm đêm, bên bếp lửa bập bùng, tôi ngồi nghe các cụ già kể lại biết bao kỉ niệm vui buồn ngôi nhà rông đã từng chứng kiến. Vì vậy, nhà rông đối với tuổi thơ của tôi thân thương như cái tổ chim êm ấm. </a:t>
            </a:r>
          </a:p>
        </p:txBody>
      </p:sp>
      <p:pic>
        <p:nvPicPr>
          <p:cNvPr id="3" name="Picture 2">
            <a:extLst>
              <a:ext uri="{FF2B5EF4-FFF2-40B4-BE49-F238E27FC236}">
                <a16:creationId xmlns:a16="http://schemas.microsoft.com/office/drawing/2014/main" id="{984F4ABE-04B0-F91A-C45C-B386DEFA38F6}"/>
              </a:ext>
            </a:extLst>
          </p:cNvPr>
          <p:cNvPicPr>
            <a:picLocks noChangeAspect="1"/>
          </p:cNvPicPr>
          <p:nvPr/>
        </p:nvPicPr>
        <p:blipFill>
          <a:blip r:embed="rId4"/>
          <a:stretch>
            <a:fillRect/>
          </a:stretch>
        </p:blipFill>
        <p:spPr>
          <a:xfrm>
            <a:off x="6482197" y="2534897"/>
            <a:ext cx="5241794"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800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67249" y="409730"/>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04</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752754" y="484434"/>
            <a:ext cx="9883124" cy="830996"/>
            <a:chOff x="1066688" y="478430"/>
            <a:chExt cx="9883124" cy="830996"/>
          </a:xfrm>
        </p:grpSpPr>
        <p:sp>
          <p:nvSpPr>
            <p:cNvPr id="7" name="TextBox 6">
              <a:extLst>
                <a:ext uri="{FF2B5EF4-FFF2-40B4-BE49-F238E27FC236}">
                  <a16:creationId xmlns:a16="http://schemas.microsoft.com/office/drawing/2014/main" id="{F8C5A84F-53CF-443C-A158-E3FEFFBE4B54}"/>
                </a:ext>
              </a:extLst>
            </p:cNvPr>
            <p:cNvSpPr txBox="1"/>
            <p:nvPr/>
          </p:nvSpPr>
          <p:spPr>
            <a:xfrm>
              <a:off x="1142720" y="632539"/>
              <a:ext cx="98070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Vì sao người dân Tây Nguyên yêu thích nhà rông?</a:t>
              </a:r>
              <a:endParaRPr kumimoji="0" lang="vi-VN" sz="28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9883123" cy="830996"/>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   </a:t>
            </a:r>
            <a:r>
              <a:rPr lang="vi-VN" altLang="vi-VN" sz="3600" b="1" dirty="0">
                <a:solidFill>
                  <a:srgbClr val="515312"/>
                </a:solidFill>
                <a:latin typeface="Constantia" panose="02030602050306030303" pitchFamily="18" charset="0"/>
                <a:cs typeface="Times New Roman" panose="02020603050405020304" pitchFamily="18" charset="0"/>
              </a:rPr>
              <a:t>Người Tây Nguyên yêu thích nhà rông vì đây là ngôi nhà chung có sự góp sức xây dựng của tất cả mọi người, ở đây chứa nhiều kỉ niệm của mọi người. </a:t>
            </a:r>
          </a:p>
        </p:txBody>
      </p:sp>
    </p:spTree>
    <p:extLst>
      <p:ext uri="{BB962C8B-B14F-4D97-AF65-F5344CB8AC3E}">
        <p14:creationId xmlns:p14="http://schemas.microsoft.com/office/powerpoint/2010/main" val="367082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784340" y="4844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05</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87844" y="484434"/>
            <a:ext cx="9182603" cy="1241706"/>
            <a:chOff x="928662" y="478430"/>
            <a:chExt cx="9182603" cy="1241706"/>
          </a:xfrm>
        </p:grpSpPr>
        <p:sp>
          <p:nvSpPr>
            <p:cNvPr id="7" name="TextBox 6">
              <a:extLst>
                <a:ext uri="{FF2B5EF4-FFF2-40B4-BE49-F238E27FC236}">
                  <a16:creationId xmlns:a16="http://schemas.microsoft.com/office/drawing/2014/main" id="{F8C5A84F-53CF-443C-A158-E3FEFFBE4B54}"/>
                </a:ext>
              </a:extLst>
            </p:cNvPr>
            <p:cNvSpPr txBox="1"/>
            <p:nvPr/>
          </p:nvSpPr>
          <p:spPr>
            <a:xfrm>
              <a:off x="928662" y="519807"/>
              <a:ext cx="918260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Sắp xếp các ý dưới đây theo trình tự các đoạn trong bài.</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8980125" cy="1164652"/>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a. </a:t>
            </a:r>
            <a:r>
              <a:rPr lang="en-US" altLang="vi-VN" sz="3600" b="1" dirty="0" err="1">
                <a:solidFill>
                  <a:srgbClr val="515312"/>
                </a:solidFill>
                <a:latin typeface="Constantia" panose="02030602050306030303" pitchFamily="18" charset="0"/>
                <a:cs typeface="Times New Roman" panose="02020603050405020304" pitchFamily="18" charset="0"/>
              </a:rPr>
              <a:t>Tình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cảm</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của</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người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Tây</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Nguyên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đối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với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2" name="Text Box 6">
            <a:extLst>
              <a:ext uri="{FF2B5EF4-FFF2-40B4-BE49-F238E27FC236}">
                <a16:creationId xmlns:a16="http://schemas.microsoft.com/office/drawing/2014/main" id="{2E084485-8686-9298-4D5C-8A9B9B14BAA3}"/>
              </a:ext>
            </a:extLst>
          </p:cNvPr>
          <p:cNvSpPr txBox="1">
            <a:spLocks noChangeArrowheads="1"/>
          </p:cNvSpPr>
          <p:nvPr/>
        </p:nvSpPr>
        <p:spPr bwMode="auto">
          <a:xfrm>
            <a:off x="1396495" y="3254312"/>
            <a:ext cx="9639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b. </a:t>
            </a:r>
            <a:r>
              <a:rPr lang="en-US" altLang="vi-VN" sz="3600" b="1" dirty="0" err="1">
                <a:solidFill>
                  <a:srgbClr val="515312"/>
                </a:solidFill>
                <a:latin typeface="Constantia" panose="02030602050306030303" pitchFamily="18" charset="0"/>
                <a:cs typeface="Times New Roman" panose="02020603050405020304" pitchFamily="18" charset="0"/>
              </a:rPr>
              <a:t>Hình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dạng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ngoài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530BE230-2F58-457E-D43A-4102DA335EF8}"/>
              </a:ext>
            </a:extLst>
          </p:cNvPr>
          <p:cNvSpPr txBox="1">
            <a:spLocks noChangeArrowheads="1"/>
          </p:cNvSpPr>
          <p:nvPr/>
        </p:nvSpPr>
        <p:spPr bwMode="auto">
          <a:xfrm>
            <a:off x="1396495" y="4162170"/>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c. </a:t>
            </a:r>
            <a:r>
              <a:rPr lang="en-US" altLang="vi-VN" sz="3600" b="1" dirty="0" err="1">
                <a:solidFill>
                  <a:srgbClr val="515312"/>
                </a:solidFill>
                <a:latin typeface="Constantia" panose="02030602050306030303" pitchFamily="18" charset="0"/>
                <a:cs typeface="Times New Roman" panose="02020603050405020304" pitchFamily="18" charset="0"/>
              </a:rPr>
              <a:t>Kiến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trúc</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trong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những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sinh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hoạt</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cộng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đồng</a:t>
            </a:r>
            <a:r>
              <a:rPr lang="en-US" altLang="vi-VN" sz="3600" b="1" dirty="0">
                <a:solidFill>
                  <a:srgbClr val="515312"/>
                </a:solidFill>
                <a:latin typeface="Constantia" panose="02030602050306030303" pitchFamily="18" charset="0"/>
                <a:cs typeface="Times New Roman" panose="02020603050405020304" pitchFamily="18" charset="0"/>
              </a:rPr>
              <a:t> ở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117827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849D2A68-23D0-8244-E469-E4DAB357F867}"/>
              </a:ext>
            </a:extLst>
          </p:cNvPr>
          <p:cNvPicPr>
            <a:picLocks noChangeAspect="1"/>
          </p:cNvPicPr>
          <p:nvPr/>
        </p:nvPicPr>
        <p:blipFill>
          <a:blip r:embed="rId4"/>
          <a:stretch>
            <a:fillRect/>
          </a:stretch>
        </p:blipFill>
        <p:spPr>
          <a:xfrm>
            <a:off x="1989412" y="532676"/>
            <a:ext cx="8620491" cy="6663506"/>
          </a:xfrm>
          <a:prstGeom prst="rect">
            <a:avLst/>
          </a:prstGeom>
        </p:spPr>
      </p:pic>
    </p:spTree>
    <p:extLst>
      <p:ext uri="{BB962C8B-B14F-4D97-AF65-F5344CB8AC3E}">
        <p14:creationId xmlns:p14="http://schemas.microsoft.com/office/powerpoint/2010/main" val="244125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F5437757-5D54-4870-A393-C6E89A1313C8}"/>
              </a:ext>
            </a:extLst>
          </p:cNvPr>
          <p:cNvSpPr txBox="1">
            <a:spLocks noChangeArrowheads="1"/>
          </p:cNvSpPr>
          <p:nvPr/>
        </p:nvSpPr>
        <p:spPr bwMode="auto">
          <a:xfrm>
            <a:off x="774308" y="1832877"/>
            <a:ext cx="51219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vi-VN" sz="3200" b="1" dirty="0">
                <a:solidFill>
                  <a:prstClr val="black"/>
                </a:solidFill>
                <a:latin typeface="Constantia" panose="02030602050306030303" pitchFamily="18" charset="0"/>
                <a:ea typeface="Times New Roman" panose="02020603050405020304" pitchFamily="18" charset="0"/>
              </a:rPr>
              <a:t>Bài đọc thể hiện vẻ đẹp độc đáo của nhà rông ở Tây Nguyên. Tình cảm của người dân Tây Nguyên với mái nhà rông thân thương. </a:t>
            </a:r>
          </a:p>
        </p:txBody>
      </p:sp>
      <p:grpSp>
        <p:nvGrpSpPr>
          <p:cNvPr id="3" name="Group 2">
            <a:extLst>
              <a:ext uri="{FF2B5EF4-FFF2-40B4-BE49-F238E27FC236}">
                <a16:creationId xmlns:a16="http://schemas.microsoft.com/office/drawing/2014/main" id="{77B02AEB-E6DC-4413-984C-3DADA2BCF41D}"/>
              </a:ext>
            </a:extLst>
          </p:cNvPr>
          <p:cNvGrpSpPr/>
          <p:nvPr/>
        </p:nvGrpSpPr>
        <p:grpSpPr>
          <a:xfrm>
            <a:off x="1351864" y="770991"/>
            <a:ext cx="3966883" cy="980133"/>
            <a:chOff x="2272552" y="1339302"/>
            <a:chExt cx="3966883" cy="980133"/>
          </a:xfrm>
        </p:grpSpPr>
        <p:sp>
          <p:nvSpPr>
            <p:cNvPr id="8" name="Rectangle: Rounded Corners 7">
              <a:extLst>
                <a:ext uri="{FF2B5EF4-FFF2-40B4-BE49-F238E27FC236}">
                  <a16:creationId xmlns:a16="http://schemas.microsoft.com/office/drawing/2014/main" id="{FDDDE9C4-22C6-43A3-914C-64FAD304FD31}"/>
                </a:ext>
              </a:extLst>
            </p:cNvPr>
            <p:cNvSpPr/>
            <p:nvPr/>
          </p:nvSpPr>
          <p:spPr>
            <a:xfrm>
              <a:off x="2272552" y="1339302"/>
              <a:ext cx="3966883" cy="830997"/>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16844A6-B8FD-49FD-B6E8-C97D9697FC6F}"/>
                </a:ext>
              </a:extLst>
            </p:cNvPr>
            <p:cNvSpPr txBox="1"/>
            <p:nvPr/>
          </p:nvSpPr>
          <p:spPr>
            <a:xfrm>
              <a:off x="2419250" y="1488438"/>
              <a:ext cx="368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25414"/>
                  </a:solidFill>
                  <a:effectLst/>
                  <a:uLnTx/>
                  <a:uFillTx/>
                  <a:latin typeface="UVN Saigon" panose="00000400000000000000" pitchFamily="2" charset="0"/>
                  <a:ea typeface="+mn-ea"/>
                  <a:cs typeface="+mn-cs"/>
                </a:rPr>
                <a:t>NỘI DUNG</a:t>
              </a:r>
              <a:endParaRPr kumimoji="0" lang="vi-VN" sz="4800" b="1" i="0" u="none" strike="noStrike" kern="1200" cap="none" spc="0" normalizeH="0" baseline="0" noProof="0" dirty="0">
                <a:ln>
                  <a:noFill/>
                </a:ln>
                <a:solidFill>
                  <a:srgbClr val="525414"/>
                </a:solidFill>
                <a:effectLst/>
                <a:uLnTx/>
                <a:uFillTx/>
                <a:latin typeface="UVF Slim Tony" panose="02000000000000000000" pitchFamily="2" charset="0"/>
                <a:ea typeface="+mn-ea"/>
                <a:cs typeface="+mn-cs"/>
              </a:endParaRPr>
            </a:p>
          </p:txBody>
        </p:sp>
      </p:grpSp>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4" name="Picture 3">
            <a:extLst>
              <a:ext uri="{FF2B5EF4-FFF2-40B4-BE49-F238E27FC236}">
                <a16:creationId xmlns:a16="http://schemas.microsoft.com/office/drawing/2014/main" id="{E23B89E5-A55E-9677-0250-F7F1090E5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002" y="1215002"/>
            <a:ext cx="5873110" cy="3915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05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70F8B70B-A42E-278C-DF0F-4C15557C56C8}"/>
              </a:ext>
            </a:extLst>
          </p:cNvPr>
          <p:cNvPicPr>
            <a:picLocks noChangeAspect="1"/>
          </p:cNvPicPr>
          <p:nvPr/>
        </p:nvPicPr>
        <p:blipFill>
          <a:blip r:embed="rId4"/>
          <a:stretch>
            <a:fillRect/>
          </a:stretch>
        </p:blipFill>
        <p:spPr>
          <a:xfrm>
            <a:off x="1706499" y="415981"/>
            <a:ext cx="8779001" cy="6657409"/>
          </a:xfrm>
          <a:prstGeom prst="rect">
            <a:avLst/>
          </a:prstGeom>
        </p:spPr>
      </p:pic>
    </p:spTree>
    <p:extLst>
      <p:ext uri="{BB962C8B-B14F-4D97-AF65-F5344CB8AC3E}">
        <p14:creationId xmlns:p14="http://schemas.microsoft.com/office/powerpoint/2010/main" val="170153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88776" y="83125"/>
            <a:ext cx="2977700" cy="1109770"/>
          </a:xfrm>
          <a:prstGeom prst="rect">
            <a:avLst/>
          </a:prstGeom>
        </p:spPr>
      </p:pic>
    </p:spTree>
    <p:extLst>
      <p:ext uri="{BB962C8B-B14F-4D97-AF65-F5344CB8AC3E}">
        <p14:creationId xmlns:p14="http://schemas.microsoft.com/office/powerpoint/2010/main" val="104409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F8B7BE-D105-BA63-8AD8-C888B69FFF3D}"/>
              </a:ext>
            </a:extLst>
          </p:cNvPr>
          <p:cNvGrpSpPr/>
          <p:nvPr/>
        </p:nvGrpSpPr>
        <p:grpSpPr>
          <a:xfrm>
            <a:off x="0" y="108204"/>
            <a:ext cx="12192000" cy="6641592"/>
            <a:chOff x="0" y="108204"/>
            <a:chExt cx="12192000" cy="6641592"/>
          </a:xfrm>
        </p:grpSpPr>
        <p:pic>
          <p:nvPicPr>
            <p:cNvPr id="3" name="Picture 2">
              <a:extLst>
                <a:ext uri="{FF2B5EF4-FFF2-40B4-BE49-F238E27FC236}">
                  <a16:creationId xmlns:a16="http://schemas.microsoft.com/office/drawing/2014/main" id="{A42B6630-33F2-A4EE-56D2-21B22AE39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12192000" cy="6641592"/>
            </a:xfrm>
            <a:prstGeom prst="rect">
              <a:avLst/>
            </a:prstGeom>
          </p:spPr>
        </p:pic>
        <p:sp>
          <p:nvSpPr>
            <p:cNvPr id="7" name="Rectangle 6">
              <a:extLst>
                <a:ext uri="{FF2B5EF4-FFF2-40B4-BE49-F238E27FC236}">
                  <a16:creationId xmlns:a16="http://schemas.microsoft.com/office/drawing/2014/main" id="{DA59DADF-9A43-8E34-7C23-4AA78BD51DE3}"/>
                </a:ext>
              </a:extLst>
            </p:cNvPr>
            <p:cNvSpPr/>
            <p:nvPr/>
          </p:nvSpPr>
          <p:spPr>
            <a:xfrm>
              <a:off x="3594538" y="273269"/>
              <a:ext cx="5044965" cy="11666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85E6AEA-11AA-5974-0903-7C29B6A379C9}"/>
              </a:ext>
            </a:extLst>
          </p:cNvPr>
          <p:cNvSpPr txBox="1"/>
          <p:nvPr/>
        </p:nvSpPr>
        <p:spPr>
          <a:xfrm>
            <a:off x="261036" y="175245"/>
            <a:ext cx="3638301" cy="726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NÓI</a:t>
            </a:r>
            <a:r>
              <a:rPr kumimoji="0" lang="en-US" sz="4000" b="1" i="0" u="none" strike="noStrike" kern="1200" cap="none" spc="0" normalizeH="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VÀ NGHE</a:t>
            </a:r>
            <a:endParaRPr kumimoji="0" lang="vi-VN"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id="{E97CCF97-D12A-EAF0-8E60-7ED84BAEB3EB}"/>
              </a:ext>
            </a:extLst>
          </p:cNvPr>
          <p:cNvPicPr>
            <a:picLocks noChangeAspect="1"/>
          </p:cNvPicPr>
          <p:nvPr/>
        </p:nvPicPr>
        <p:blipFill>
          <a:blip r:embed="rId3"/>
          <a:stretch>
            <a:fillRect/>
          </a:stretch>
        </p:blipFill>
        <p:spPr>
          <a:xfrm>
            <a:off x="1843425" y="845025"/>
            <a:ext cx="9345978" cy="2566638"/>
          </a:xfrm>
          <a:prstGeom prst="rect">
            <a:avLst/>
          </a:prstGeom>
        </p:spPr>
      </p:pic>
    </p:spTree>
    <p:extLst>
      <p:ext uri="{BB962C8B-B14F-4D97-AF65-F5344CB8AC3E}">
        <p14:creationId xmlns:p14="http://schemas.microsoft.com/office/powerpoint/2010/main" val="138932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609601" y="1496355"/>
            <a:ext cx="7357242" cy="4832092"/>
          </a:xfrm>
          <a:prstGeom prst="rect">
            <a:avLst/>
          </a:prstGeom>
          <a:solidFill>
            <a:schemeClr val="bg1"/>
          </a:solidFill>
        </p:spPr>
        <p:txBody>
          <a:bodyPr wrap="square">
            <a:spAutoFit/>
          </a:bodyPr>
          <a:lstStyle/>
          <a:p>
            <a:pPr lvl="0" algn="just">
              <a:defRPr/>
            </a:pPr>
            <a:r>
              <a:rPr lang="vi-VN" sz="2800" b="1" i="1" dirty="0">
                <a:solidFill>
                  <a:srgbClr val="235BB4"/>
                </a:solidFill>
                <a:latin typeface="Constantia" panose="02030602050306030303" pitchFamily="18" charset="0"/>
                <a:cs typeface="Times New Roman" panose="02020603050405020304" pitchFamily="18" charset="0"/>
              </a:rPr>
              <a:t>Gợi ý:</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Quê hương em ở đâu?</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Ở đó có những cảnh đẹp nào?</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Sản phẩm nổi tiếng của quê hương em là gì?</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Điều gì khiến du khách nhớ nhất khi đến quê hương em?</a:t>
            </a:r>
          </a:p>
          <a:p>
            <a:pPr lvl="0" algn="just">
              <a:defRPr/>
            </a:pPr>
            <a:r>
              <a:rPr lang="vi-VN" sz="2800" b="1" i="1" dirty="0">
                <a:solidFill>
                  <a:srgbClr val="235BB4"/>
                </a:solidFill>
                <a:latin typeface="Constantia" panose="02030602050306030303" pitchFamily="18" charset="0"/>
                <a:cs typeface="Times New Roman" panose="02020603050405020304" pitchFamily="18" charset="0"/>
              </a:rPr>
              <a:t>Em nhớ:</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Thể hiện thái độ tự tin, lịch sự, nhìn vào người nghe khi nói.</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Biết kết hợp cử chỉ, điệu bộ thích hợp. </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883455" y="1496355"/>
            <a:ext cx="3886409" cy="4779102"/>
          </a:xfrm>
          <a:prstGeom prst="rect">
            <a:avLst/>
          </a:prstGeom>
        </p:spPr>
      </p:pic>
      <p:grpSp>
        <p:nvGrpSpPr>
          <p:cNvPr id="7" name="Group 6">
            <a:extLst>
              <a:ext uri="{FF2B5EF4-FFF2-40B4-BE49-F238E27FC236}">
                <a16:creationId xmlns:a16="http://schemas.microsoft.com/office/drawing/2014/main" id="{6887BB4A-1064-7C20-8219-B778D111D7C3}"/>
              </a:ext>
            </a:extLst>
          </p:cNvPr>
          <p:cNvGrpSpPr/>
          <p:nvPr/>
        </p:nvGrpSpPr>
        <p:grpSpPr>
          <a:xfrm>
            <a:off x="1921671" y="372479"/>
            <a:ext cx="8578163" cy="1233595"/>
            <a:chOff x="1900651" y="340948"/>
            <a:chExt cx="8578163" cy="1233595"/>
          </a:xfrm>
        </p:grpSpPr>
        <p:sp>
          <p:nvSpPr>
            <p:cNvPr id="3" name="Rectangle: Rounded Corners 2">
              <a:extLst>
                <a:ext uri="{FF2B5EF4-FFF2-40B4-BE49-F238E27FC236}">
                  <a16:creationId xmlns:a16="http://schemas.microsoft.com/office/drawing/2014/main" id="{A9DD3A9B-D74B-4626-C978-5BABE305761C}"/>
                </a:ext>
              </a:extLst>
            </p:cNvPr>
            <p:cNvSpPr/>
            <p:nvPr/>
          </p:nvSpPr>
          <p:spPr>
            <a:xfrm>
              <a:off x="2209362" y="340948"/>
              <a:ext cx="8269452"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163D413-9DA4-1047-54BA-265176AFA6E9}"/>
                </a:ext>
              </a:extLst>
            </p:cNvPr>
            <p:cNvSpPr txBox="1"/>
            <p:nvPr/>
          </p:nvSpPr>
          <p:spPr>
            <a:xfrm>
              <a:off x="1900651" y="419137"/>
              <a:ext cx="85781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1: </a:t>
              </a:r>
              <a:r>
                <a:rPr lang="en-US" sz="3200" b="1" dirty="0" err="1">
                  <a:solidFill>
                    <a:prstClr val="black"/>
                  </a:solidFill>
                  <a:latin typeface="Constantia" panose="02030602050306030303" pitchFamily="18" charset="0"/>
                  <a:cs typeface="Times New Roman" panose="02020603050405020304" pitchFamily="18" charset="0"/>
                </a:rPr>
                <a:t>Đóng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vai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hướng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dẫn</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viên</a:t>
              </a:r>
              <a:r>
                <a:rPr lang="en-US" sz="3200" b="1" dirty="0">
                  <a:solidFill>
                    <a:prstClr val="black"/>
                  </a:solidFill>
                  <a:latin typeface="Constantia" panose="02030602050306030303" pitchFamily="18" charset="0"/>
                  <a:cs typeface="Times New Roman" panose="02020603050405020304" pitchFamily="18" charset="0"/>
                </a:rPr>
                <a:t> du </a:t>
              </a:r>
              <a:r>
                <a:rPr lang="en-US" sz="3200" b="1" dirty="0" err="1">
                  <a:solidFill>
                    <a:prstClr val="black"/>
                  </a:solidFill>
                  <a:latin typeface="Constantia" panose="02030602050306030303" pitchFamily="18" charset="0"/>
                  <a:cs typeface="Times New Roman" panose="02020603050405020304" pitchFamily="18" charset="0"/>
                </a:rPr>
                <a:t>lịch</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giới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thiệu</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về</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quê</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hương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em</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grpSp>
    </p:spTree>
    <p:extLst>
      <p:ext uri="{BB962C8B-B14F-4D97-AF65-F5344CB8AC3E}">
        <p14:creationId xmlns:p14="http://schemas.microsoft.com/office/powerpoint/2010/main" val="210125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0B52-41D4-BE1B-335B-68933B07A5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89A1CF-0BF7-61DD-47FD-AFB5B644B3EA}"/>
              </a:ext>
            </a:extLst>
          </p:cNvPr>
          <p:cNvSpPr>
            <a:spLocks noGrp="1"/>
          </p:cNvSpPr>
          <p:nvPr>
            <p:ph idx="1"/>
          </p:nvPr>
        </p:nvSpPr>
        <p:spPr/>
        <p:txBody>
          <a:bodyPr/>
          <a:lstStyle/>
          <a:p>
            <a:endParaRPr lang="en-US"/>
          </a:p>
        </p:txBody>
      </p:sp>
      <p:pic>
        <p:nvPicPr>
          <p:cNvPr id="1026" name="Picture 2" descr="Tìm hiểu về Hồ Hoàn Kiếm (Hồ Gươm) ở Hà Nội - Vntrip.vn">
            <a:extLst>
              <a:ext uri="{FF2B5EF4-FFF2-40B4-BE49-F238E27FC236}">
                <a16:creationId xmlns:a16="http://schemas.microsoft.com/office/drawing/2014/main" id="{1AB56C8A-2CF3-FC9D-1D6A-4BECF7DE5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23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95E1-7F41-5125-576F-B96C4DBB9A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2FFF91-507B-DBEA-9D29-A87680F51E0F}"/>
              </a:ext>
            </a:extLst>
          </p:cNvPr>
          <p:cNvSpPr>
            <a:spLocks noGrp="1"/>
          </p:cNvSpPr>
          <p:nvPr>
            <p:ph idx="1"/>
          </p:nvPr>
        </p:nvSpPr>
        <p:spPr/>
        <p:txBody>
          <a:bodyPr/>
          <a:lstStyle/>
          <a:p>
            <a:endParaRPr lang="en-US"/>
          </a:p>
        </p:txBody>
      </p:sp>
      <p:pic>
        <p:nvPicPr>
          <p:cNvPr id="2050" name="Picture 2" descr="Văn Miếu Quốc Tử Giám - Di tích văn hóa lịch sử tại Hà Nội - Vntrip.vn">
            <a:extLst>
              <a:ext uri="{FF2B5EF4-FFF2-40B4-BE49-F238E27FC236}">
                <a16:creationId xmlns:a16="http://schemas.microsoft.com/office/drawing/2014/main" id="{A25C84AA-FD55-D53D-8AB1-73E9CC70D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05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6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43DA-CC8E-B9B5-0B62-FFFB1F1E15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8548A1-479D-EB28-FC94-03806BCDA277}"/>
              </a:ext>
            </a:extLst>
          </p:cNvPr>
          <p:cNvSpPr>
            <a:spLocks noGrp="1"/>
          </p:cNvSpPr>
          <p:nvPr>
            <p:ph idx="1"/>
          </p:nvPr>
        </p:nvSpPr>
        <p:spPr/>
        <p:txBody>
          <a:bodyPr/>
          <a:lstStyle/>
          <a:p>
            <a:endParaRPr lang="en-US"/>
          </a:p>
        </p:txBody>
      </p:sp>
      <p:pic>
        <p:nvPicPr>
          <p:cNvPr id="3074" name="Picture 2" descr="45 năm khánh thành Lăng Chủ tịch Hồ Chí Minh | baotintuc.vn">
            <a:extLst>
              <a:ext uri="{FF2B5EF4-FFF2-40B4-BE49-F238E27FC236}">
                <a16:creationId xmlns:a16="http://schemas.microsoft.com/office/drawing/2014/main" id="{64CF49C1-5B03-9061-5405-B44439D33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97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24F7E-B118-1A04-DAF9-5887E3A74784}"/>
              </a:ext>
            </a:extLst>
          </p:cNvPr>
          <p:cNvPicPr>
            <a:picLocks noChangeAspect="1"/>
          </p:cNvPicPr>
          <p:nvPr/>
        </p:nvPicPr>
        <p:blipFill>
          <a:blip r:embed="rId2"/>
          <a:stretch>
            <a:fillRect/>
          </a:stretch>
        </p:blipFill>
        <p:spPr>
          <a:xfrm>
            <a:off x="293376" y="1011830"/>
            <a:ext cx="11365227" cy="4834339"/>
          </a:xfrm>
          <a:prstGeom prst="rect">
            <a:avLst/>
          </a:prstGeom>
        </p:spPr>
      </p:pic>
      <p:sp>
        <p:nvSpPr>
          <p:cNvPr id="5" name="TextBox 4">
            <a:extLst>
              <a:ext uri="{FF2B5EF4-FFF2-40B4-BE49-F238E27FC236}">
                <a16:creationId xmlns:a16="http://schemas.microsoft.com/office/drawing/2014/main" id="{AC601BC5-FFCC-B845-D313-06C1065060F7}"/>
              </a:ext>
            </a:extLst>
          </p:cNvPr>
          <p:cNvSpPr txBox="1"/>
          <p:nvPr/>
        </p:nvSpPr>
        <p:spPr>
          <a:xfrm>
            <a:off x="1900651" y="419137"/>
            <a:ext cx="85781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5BE4C3-01E6-78D8-93D5-5FD9F18E1699}"/>
              </a:ext>
            </a:extLst>
          </p:cNvPr>
          <p:cNvPicPr>
            <a:picLocks noChangeAspect="1"/>
          </p:cNvPicPr>
          <p:nvPr/>
        </p:nvPicPr>
        <p:blipFill>
          <a:blip r:embed="rId3"/>
          <a:stretch>
            <a:fillRect/>
          </a:stretch>
        </p:blipFill>
        <p:spPr>
          <a:xfrm>
            <a:off x="1087895" y="163982"/>
            <a:ext cx="10394581" cy="1926503"/>
          </a:xfrm>
          <a:prstGeom prst="rect">
            <a:avLst/>
          </a:prstGeom>
        </p:spPr>
      </p:pic>
    </p:spTree>
    <p:extLst>
      <p:ext uri="{BB962C8B-B14F-4D97-AF65-F5344CB8AC3E}">
        <p14:creationId xmlns:p14="http://schemas.microsoft.com/office/powerpoint/2010/main" val="584233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422136" y="514484"/>
            <a:ext cx="7357242" cy="5324535"/>
          </a:xfrm>
          <a:prstGeom prst="rect">
            <a:avLst/>
          </a:prstGeom>
          <a:solidFill>
            <a:schemeClr val="bg1"/>
          </a:solidFill>
        </p:spPr>
        <p:txBody>
          <a:bodyPr wrap="square">
            <a:spAutoFit/>
          </a:bodyPr>
          <a:lstStyle/>
          <a:p>
            <a:pPr lvl="0" algn="just">
              <a:defRPr/>
            </a:pPr>
            <a:r>
              <a:rPr lang="vi-VN" sz="2000" b="1" dirty="0">
                <a:solidFill>
                  <a:srgbClr val="515312"/>
                </a:solidFill>
                <a:latin typeface="Constantia" panose="02030602050306030303" pitchFamily="18" charset="0"/>
                <a:cs typeface="Times New Roman" panose="02020603050405020304" pitchFamily="18" charset="0"/>
              </a:rPr>
              <a:t>Kính chào quý vị du khách! </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Rất hân hạnh được chào đón quý vị đến với vùng đất trù phú Khánh Hòa.</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Nơi đây có nhiều hải sản và đảo Yến, có nhiều cánh đồng bát ngát lúa thơm. Khi đến nơi đây, mời mọi người hãy ghé thăm thị xã Ninh Hòa với những cánh đồng làng sản xuất lúa một năm ba vụ, nơi phát triển ngành nghề tiểu thủ công mĩ nghệ xuất khẩu. Mọi người hãy dạo chơi ở phố, băng qua chợ Dinh để cảm nhận làn gió mát từ sông thổi vào khu phố chợ. Cảnh phố, cảnh quê hòa hợp như tấm lòng mộc mạc của những nông dân và ngư dân miền biển. Và mọi người hãy dạo chơi ở Dốc Lết, mũi Hòn Khói, nơi cực Đông của Tổ quốc. Bãi tắm ở đây phô triền cát trắng, tiếp giáp với vùng biển xanh mênh mông.</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Nếu đã đến một lần, mọi người sẽ không thể quên được cảnh sắc tuyệt đẹp cũng như sự hiếu khách, nhiệt tình của con người nơi đây.</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779378" y="655527"/>
            <a:ext cx="3886409" cy="4779102"/>
          </a:xfrm>
          <a:prstGeom prst="rect">
            <a:avLst/>
          </a:prstGeom>
        </p:spPr>
      </p:pic>
    </p:spTree>
    <p:extLst>
      <p:ext uri="{BB962C8B-B14F-4D97-AF65-F5344CB8AC3E}">
        <p14:creationId xmlns:p14="http://schemas.microsoft.com/office/powerpoint/2010/main" val="301130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228800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A983C6-6991-DBEA-DE92-1045E395D5C0}"/>
              </a:ext>
            </a:extLst>
          </p:cNvPr>
          <p:cNvPicPr>
            <a:picLocks noChangeAspect="1"/>
          </p:cNvPicPr>
          <p:nvPr/>
        </p:nvPicPr>
        <p:blipFill>
          <a:blip r:embed="rId2"/>
          <a:stretch>
            <a:fillRect/>
          </a:stretch>
        </p:blipFill>
        <p:spPr>
          <a:xfrm>
            <a:off x="0" y="1718627"/>
            <a:ext cx="12065030" cy="5139373"/>
          </a:xfrm>
          <a:prstGeom prst="rect">
            <a:avLst/>
          </a:prstGeom>
        </p:spPr>
      </p:pic>
      <p:grpSp>
        <p:nvGrpSpPr>
          <p:cNvPr id="7" name="Group 6">
            <a:extLst>
              <a:ext uri="{FF2B5EF4-FFF2-40B4-BE49-F238E27FC236}">
                <a16:creationId xmlns:a16="http://schemas.microsoft.com/office/drawing/2014/main" id="{36DF08D2-9FF4-30C6-6FA8-57842E9A6C6D}"/>
              </a:ext>
            </a:extLst>
          </p:cNvPr>
          <p:cNvGrpSpPr/>
          <p:nvPr/>
        </p:nvGrpSpPr>
        <p:grpSpPr>
          <a:xfrm>
            <a:off x="1114096" y="214823"/>
            <a:ext cx="10247586" cy="1233595"/>
            <a:chOff x="1439916" y="340947"/>
            <a:chExt cx="10247586" cy="1233595"/>
          </a:xfrm>
        </p:grpSpPr>
        <p:sp>
          <p:nvSpPr>
            <p:cNvPr id="8" name="Rectangle: Rounded Corners 7">
              <a:extLst>
                <a:ext uri="{FF2B5EF4-FFF2-40B4-BE49-F238E27FC236}">
                  <a16:creationId xmlns:a16="http://schemas.microsoft.com/office/drawing/2014/main" id="{7171D7E6-AB7E-8073-D34F-A32DA17C6F2F}"/>
                </a:ext>
              </a:extLst>
            </p:cNvPr>
            <p:cNvSpPr/>
            <p:nvPr/>
          </p:nvSpPr>
          <p:spPr>
            <a:xfrm>
              <a:off x="1439916" y="340947"/>
              <a:ext cx="10247586"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49CB5329-E4F5-79C1-E173-F035D3316E73}"/>
                </a:ext>
              </a:extLst>
            </p:cNvPr>
            <p:cNvSpPr txBox="1"/>
            <p:nvPr/>
          </p:nvSpPr>
          <p:spPr>
            <a:xfrm>
              <a:off x="1481520" y="419136"/>
              <a:ext cx="1016437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2: </a:t>
              </a:r>
              <a:r>
                <a:rPr lang="vi-VN" sz="3200" b="1" dirty="0">
                  <a:solidFill>
                    <a:prstClr val="black"/>
                  </a:solidFill>
                  <a:latin typeface="Constantia" panose="02030602050306030303" pitchFamily="18" charset="0"/>
                  <a:cs typeface="Times New Roman" panose="02020603050405020304" pitchFamily="18" charset="0"/>
                </a:rPr>
                <a:t>Hãy nói 1 – 2 câu mời bạn bè (hoặc du khách) đến thăm quê hương em. </a:t>
              </a:r>
            </a:p>
          </p:txBody>
        </p:sp>
      </p:grpSp>
      <p:pic>
        <p:nvPicPr>
          <p:cNvPr id="11" name="Picture 10">
            <a:extLst>
              <a:ext uri="{FF2B5EF4-FFF2-40B4-BE49-F238E27FC236}">
                <a16:creationId xmlns:a16="http://schemas.microsoft.com/office/drawing/2014/main" id="{8A0A5A14-42DB-C6F2-36F7-15FEEA053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475" y="3499944"/>
            <a:ext cx="1867527" cy="3231931"/>
          </a:xfrm>
          <a:prstGeom prst="rect">
            <a:avLst/>
          </a:prstGeom>
        </p:spPr>
      </p:pic>
      <p:grpSp>
        <p:nvGrpSpPr>
          <p:cNvPr id="14" name="Group 13">
            <a:extLst>
              <a:ext uri="{FF2B5EF4-FFF2-40B4-BE49-F238E27FC236}">
                <a16:creationId xmlns:a16="http://schemas.microsoft.com/office/drawing/2014/main" id="{2C4D6D06-395D-E286-4B8A-C8BA444583B6}"/>
              </a:ext>
            </a:extLst>
          </p:cNvPr>
          <p:cNvGrpSpPr/>
          <p:nvPr/>
        </p:nvGrpSpPr>
        <p:grpSpPr>
          <a:xfrm>
            <a:off x="3196886" y="2062409"/>
            <a:ext cx="6299195" cy="1595191"/>
            <a:chOff x="3196886" y="2062409"/>
            <a:chExt cx="6299195" cy="1595191"/>
          </a:xfrm>
        </p:grpSpPr>
        <p:sp>
          <p:nvSpPr>
            <p:cNvPr id="12" name="Speech Bubble: Rectangle with Corners Rounded 11">
              <a:extLst>
                <a:ext uri="{FF2B5EF4-FFF2-40B4-BE49-F238E27FC236}">
                  <a16:creationId xmlns:a16="http://schemas.microsoft.com/office/drawing/2014/main" id="{2D4D8EF1-051F-BD12-C3DE-AABB7540FF3B}"/>
                </a:ext>
              </a:extLst>
            </p:cNvPr>
            <p:cNvSpPr/>
            <p:nvPr/>
          </p:nvSpPr>
          <p:spPr>
            <a:xfrm>
              <a:off x="3368567" y="2062409"/>
              <a:ext cx="5964619" cy="1595191"/>
            </a:xfrm>
            <a:prstGeom prst="wedgeRoundRectCallout">
              <a:avLst>
                <a:gd name="adj1" fmla="val 59617"/>
                <a:gd name="adj2" fmla="val 45730"/>
                <a:gd name="adj3" fmla="val 16667"/>
              </a:avLst>
            </a:prstGeom>
            <a:solidFill>
              <a:srgbClr val="FFF7F7"/>
            </a:solidFill>
            <a:ln w="19050">
              <a:solidFill>
                <a:srgbClr val="B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96E839-90E2-E328-F3D7-A8EEBE8C9A9B}"/>
                </a:ext>
              </a:extLst>
            </p:cNvPr>
            <p:cNvSpPr txBox="1"/>
            <p:nvPr/>
          </p:nvSpPr>
          <p:spPr>
            <a:xfrm>
              <a:off x="3196886" y="2087940"/>
              <a:ext cx="62991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black"/>
                  </a:solidFill>
                  <a:latin typeface="Constantia" panose="02030602050306030303" pitchFamily="18" charset="0"/>
                  <a:cs typeface="Times New Roman" panose="02020603050405020304" pitchFamily="18" charset="0"/>
                </a:rPr>
                <a:t>Các bạn hãy thử ghé thăm quê hương tớ một lần nhé! Mọi người sẽ có thể ngắm nhìn thiên nhiên tươi đẹp và cảm nhận được tình </a:t>
              </a:r>
              <a:r>
                <a:rPr lang="en-US" sz="2400" b="1" dirty="0" err="1">
                  <a:solidFill>
                    <a:prstClr val="black"/>
                  </a:solidFill>
                  <a:latin typeface="Constantia" panose="02030602050306030303" pitchFamily="18" charset="0"/>
                  <a:cs typeface="Times New Roman" panose="02020603050405020304" pitchFamily="18" charset="0"/>
                </a:rPr>
                <a:t>người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thân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thiện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nơi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đây</a:t>
              </a:r>
              <a:r>
                <a:rPr lang="vi-VN" sz="2400" b="1" dirty="0">
                  <a:solidFill>
                    <a:prstClr val="black"/>
                  </a:solidFill>
                  <a:latin typeface="Constantia" panose="02030602050306030303" pitchFamily="18" charset="0"/>
                  <a:cs typeface="Times New Roman" panose="02020603050405020304" pitchFamily="18" charset="0"/>
                </a:rPr>
                <a:t>. </a:t>
              </a:r>
            </a:p>
          </p:txBody>
        </p:sp>
      </p:grpSp>
    </p:spTree>
    <p:extLst>
      <p:ext uri="{BB962C8B-B14F-4D97-AF65-F5344CB8AC3E}">
        <p14:creationId xmlns:p14="http://schemas.microsoft.com/office/powerpoint/2010/main" val="358044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DC461672-C429-4BC7-9534-2C7A6CEE6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87" y="0"/>
            <a:ext cx="4839056" cy="5329011"/>
          </a:xfrm>
          <a:prstGeom prst="rect">
            <a:avLst/>
          </a:prstGeom>
        </p:spPr>
      </p:pic>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6" name="图片 20">
            <a:extLst>
              <a:ext uri="{FF2B5EF4-FFF2-40B4-BE49-F238E27FC236}">
                <a16:creationId xmlns:a16="http://schemas.microsoft.com/office/drawing/2014/main" id="{8DCF294A-9930-41E4-BD79-4A2CF44B2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357" y="0"/>
            <a:ext cx="4839056" cy="5329011"/>
          </a:xfrm>
          <a:prstGeom prst="rect">
            <a:avLst/>
          </a:prstGeom>
        </p:spPr>
      </p:pic>
      <p:sp>
        <p:nvSpPr>
          <p:cNvPr id="7" name="Text Box 6">
            <a:extLst>
              <a:ext uri="{FF2B5EF4-FFF2-40B4-BE49-F238E27FC236}">
                <a16:creationId xmlns:a16="http://schemas.microsoft.com/office/drawing/2014/main" id="{5F321A16-C360-4FF3-AF9F-11426466E601}"/>
              </a:ext>
            </a:extLst>
          </p:cNvPr>
          <p:cNvSpPr txBox="1">
            <a:spLocks noChangeArrowheads="1"/>
          </p:cNvSpPr>
          <p:nvPr/>
        </p:nvSpPr>
        <p:spPr bwMode="auto">
          <a:xfrm>
            <a:off x="959246" y="2180390"/>
            <a:ext cx="38431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vi-VN" sz="4000" b="1">
                <a:solidFill>
                  <a:prstClr val="black"/>
                </a:solidFill>
                <a:latin typeface="Constantia" panose="02030602050306030303" pitchFamily="18" charset="0"/>
              </a:rPr>
              <a:t>Chia sẻ bài học với người thân</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sp>
        <p:nvSpPr>
          <p:cNvPr id="8" name="Text Box 6">
            <a:extLst>
              <a:ext uri="{FF2B5EF4-FFF2-40B4-BE49-F238E27FC236}">
                <a16:creationId xmlns:a16="http://schemas.microsoft.com/office/drawing/2014/main" id="{2BCEF10B-984C-4F76-94FA-DAEAC74912C7}"/>
              </a:ext>
            </a:extLst>
          </p:cNvPr>
          <p:cNvSpPr txBox="1">
            <a:spLocks noChangeArrowheads="1"/>
          </p:cNvSpPr>
          <p:nvPr/>
        </p:nvSpPr>
        <p:spPr bwMode="auto">
          <a:xfrm>
            <a:off x="7243320" y="2420616"/>
            <a:ext cx="3843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Chuẩn bị bài tiếp theo</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4B4A787-8F4A-AAAA-703D-1414E1E6F15D}"/>
              </a:ext>
            </a:extLst>
          </p:cNvPr>
          <p:cNvPicPr>
            <a:picLocks noChangeAspect="1"/>
          </p:cNvPicPr>
          <p:nvPr/>
        </p:nvPicPr>
        <p:blipFill>
          <a:blip r:embed="rId5"/>
          <a:stretch>
            <a:fillRect/>
          </a:stretch>
        </p:blipFill>
        <p:spPr>
          <a:xfrm>
            <a:off x="3734501" y="336945"/>
            <a:ext cx="4639458" cy="1621677"/>
          </a:xfrm>
          <a:prstGeom prst="rect">
            <a:avLst/>
          </a:prstGeom>
        </p:spPr>
      </p:pic>
    </p:spTree>
    <p:extLst>
      <p:ext uri="{BB962C8B-B14F-4D97-AF65-F5344CB8AC3E}">
        <p14:creationId xmlns:p14="http://schemas.microsoft.com/office/powerpoint/2010/main" val="170570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F36AC-7203-4AD7-A52C-BC327A0DF350}"/>
              </a:ext>
            </a:extLst>
          </p:cNvPr>
          <p:cNvPicPr>
            <a:picLocks noChangeAspect="1"/>
          </p:cNvPicPr>
          <p:nvPr/>
        </p:nvPicPr>
        <p:blipFill>
          <a:blip r:embed="rId2"/>
          <a:stretch>
            <a:fillRect/>
          </a:stretch>
        </p:blipFill>
        <p:spPr>
          <a:xfrm>
            <a:off x="-1" y="-108846"/>
            <a:ext cx="12638253" cy="6966845"/>
          </a:xfrm>
          <a:prstGeom prst="rect">
            <a:avLst/>
          </a:prstGeom>
        </p:spPr>
      </p:pic>
      <p:pic>
        <p:nvPicPr>
          <p:cNvPr id="3" name="Picture 2">
            <a:extLst>
              <a:ext uri="{FF2B5EF4-FFF2-40B4-BE49-F238E27FC236}">
                <a16:creationId xmlns:a16="http://schemas.microsoft.com/office/drawing/2014/main" id="{CCE65796-79FD-0C85-3B7F-24974700F3BB}"/>
              </a:ext>
            </a:extLst>
          </p:cNvPr>
          <p:cNvPicPr>
            <a:picLocks noChangeAspect="1"/>
          </p:cNvPicPr>
          <p:nvPr/>
        </p:nvPicPr>
        <p:blipFill>
          <a:blip r:embed="rId3"/>
          <a:stretch>
            <a:fillRect/>
          </a:stretch>
        </p:blipFill>
        <p:spPr>
          <a:xfrm>
            <a:off x="1020640" y="1005630"/>
            <a:ext cx="10150720" cy="4846740"/>
          </a:xfrm>
          <a:prstGeom prst="rect">
            <a:avLst/>
          </a:prstGeom>
        </p:spPr>
      </p:pic>
    </p:spTree>
    <p:extLst>
      <p:ext uri="{BB962C8B-B14F-4D97-AF65-F5344CB8AC3E}">
        <p14:creationId xmlns:p14="http://schemas.microsoft.com/office/powerpoint/2010/main" val="31093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737341-0AA7-DDF0-2D5F-489478FB6F6A}"/>
              </a:ext>
            </a:extLst>
          </p:cNvPr>
          <p:cNvSpPr txBox="1"/>
          <p:nvPr/>
        </p:nvSpPr>
        <p:spPr>
          <a:xfrm>
            <a:off x="408182" y="797510"/>
            <a:ext cx="11375635" cy="5262979"/>
          </a:xfrm>
          <a:prstGeom prst="rect">
            <a:avLst/>
          </a:prstGeom>
          <a:noFill/>
        </p:spPr>
        <p:txBody>
          <a:bodyPr wrap="square">
            <a:spAutoFit/>
          </a:bodyPr>
          <a:lstStyle/>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Người Tây Nguyên nào cũng yêu thích nhà rông, ngôi nhà chung có sự góp sức xây dựng của tất cả mọi người.</a:t>
            </a:r>
          </a:p>
          <a:p>
            <a:pPr lvl="0" algn="r">
              <a:defRPr/>
            </a:pPr>
            <a:r>
              <a:rPr lang="vi-VN" sz="2400" b="1" dirty="0">
                <a:latin typeface="Constantia" panose="02030602050306030303" pitchFamily="18" charset="0"/>
                <a:cs typeface="Times New Roman" panose="02020603050405020304" pitchFamily="18" charset="0"/>
              </a:rPr>
              <a:t>(Theo Ay Duy và Lê Tấn)</a:t>
            </a:r>
          </a:p>
        </p:txBody>
      </p:sp>
      <p:sp>
        <p:nvSpPr>
          <p:cNvPr id="6" name="TextBox 5">
            <a:extLst>
              <a:ext uri="{FF2B5EF4-FFF2-40B4-BE49-F238E27FC236}">
                <a16:creationId xmlns:a16="http://schemas.microsoft.com/office/drawing/2014/main" id="{32F59679-4394-4F2C-2101-B0D4D1DEB1FD}"/>
              </a:ext>
            </a:extLst>
          </p:cNvPr>
          <p:cNvSpPr txBox="1"/>
          <p:nvPr/>
        </p:nvSpPr>
        <p:spPr>
          <a:xfrm>
            <a:off x="4384964" y="103909"/>
            <a:ext cx="3304309" cy="769441"/>
          </a:xfrm>
          <a:prstGeom prst="rect">
            <a:avLst/>
          </a:prstGeom>
          <a:noFill/>
        </p:spPr>
        <p:txBody>
          <a:bodyPr wrap="square" rtlCol="0">
            <a:spAutoFit/>
          </a:bodyPr>
          <a:lstStyle/>
          <a:p>
            <a:r>
              <a:rPr lang="en-US" sz="4400" dirty="0" err="1">
                <a:latin typeface="Times New Roman" panose="02020603050405020304" pitchFamily="18" charset="0"/>
                <a:ea typeface="Algerian" panose="00000400000000000000" pitchFamily="2" charset="0"/>
                <a:cs typeface="Times New Roman" panose="02020603050405020304" pitchFamily="18" charset="0"/>
              </a:rPr>
              <a:t>Nhà</a:t>
            </a:r>
            <a:r>
              <a:rPr lang="en-US" sz="4400" dirty="0">
                <a:latin typeface="Times New Roman" panose="02020603050405020304" pitchFamily="18" charset="0"/>
                <a:ea typeface="Algerian" panose="00000400000000000000" pitchFamily="2" charset="0"/>
                <a:cs typeface="Times New Roman" panose="02020603050405020304" pitchFamily="18" charset="0"/>
              </a:rPr>
              <a:t> </a:t>
            </a:r>
            <a:r>
              <a:rPr lang="en-US" sz="4400" dirty="0" err="1">
                <a:latin typeface="Times New Roman" panose="02020603050405020304" pitchFamily="18" charset="0"/>
                <a:ea typeface="Algerian" panose="00000400000000000000" pitchFamily="2" charset="0"/>
                <a:cs typeface="Times New Roman" panose="02020603050405020304" pitchFamily="18" charset="0"/>
              </a:rPr>
              <a:t>rông</a:t>
            </a:r>
            <a:endParaRPr lang="en-US" sz="4400" dirty="0">
              <a:latin typeface="Times New Roman" panose="02020603050405020304" pitchFamily="18" charset="0"/>
              <a:ea typeface="Algerian"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22754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E98B5E-CBBA-4500-80C7-BB2C8D38A7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368" y="1414390"/>
            <a:ext cx="4003963" cy="4320277"/>
          </a:xfrm>
          <a:prstGeom prst="rect">
            <a:avLst/>
          </a:prstGeom>
        </p:spPr>
      </p:pic>
      <p:grpSp>
        <p:nvGrpSpPr>
          <p:cNvPr id="3" name="Group 2">
            <a:extLst>
              <a:ext uri="{FF2B5EF4-FFF2-40B4-BE49-F238E27FC236}">
                <a16:creationId xmlns:a16="http://schemas.microsoft.com/office/drawing/2014/main" id="{66B94366-7864-4C5E-9264-B212EAE0A07B}"/>
              </a:ext>
            </a:extLst>
          </p:cNvPr>
          <p:cNvGrpSpPr/>
          <p:nvPr/>
        </p:nvGrpSpPr>
        <p:grpSpPr>
          <a:xfrm>
            <a:off x="4423078" y="362647"/>
            <a:ext cx="6613527" cy="868863"/>
            <a:chOff x="4435075" y="825640"/>
            <a:chExt cx="6613527" cy="868863"/>
          </a:xfrm>
        </p:grpSpPr>
        <p:sp>
          <p:nvSpPr>
            <p:cNvPr id="25" name="任意多边形: 形状 24">
              <a:extLst>
                <a:ext uri="{FF2B5EF4-FFF2-40B4-BE49-F238E27FC236}">
                  <a16:creationId xmlns:a16="http://schemas.microsoft.com/office/drawing/2014/main" id="{014B4983-345D-42A2-9D82-17083F572AAC}"/>
                </a:ext>
              </a:extLst>
            </p:cNvPr>
            <p:cNvSpPr/>
            <p:nvPr/>
          </p:nvSpPr>
          <p:spPr>
            <a:xfrm flipH="1">
              <a:off x="4435075" y="825640"/>
              <a:ext cx="6613527" cy="86886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TextBox 11">
              <a:extLst>
                <a:ext uri="{FF2B5EF4-FFF2-40B4-BE49-F238E27FC236}">
                  <a16:creationId xmlns:a16="http://schemas.microsoft.com/office/drawing/2014/main" id="{07BBD1FA-6D5C-4B34-8E57-6A33F34E1599}"/>
                </a:ext>
              </a:extLst>
            </p:cNvPr>
            <p:cNvSpPr txBox="1"/>
            <p:nvPr/>
          </p:nvSpPr>
          <p:spPr>
            <a:xfrm>
              <a:off x="4539456" y="936907"/>
              <a:ext cx="64047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3175">
                    <a:solidFill>
                      <a:srgbClr val="525414"/>
                    </a:solidFill>
                  </a:ln>
                  <a:solidFill>
                    <a:srgbClr val="525415"/>
                  </a:solidFill>
                  <a:latin typeface="Constantia" panose="02030602050306030303" pitchFamily="18" charset="0"/>
                </a:rPr>
                <a:t>Bài</a:t>
              </a:r>
              <a:r>
                <a:rPr lang="en-US" sz="3600" b="1" dirty="0">
                  <a:ln w="3175">
                    <a:solidFill>
                      <a:srgbClr val="525414"/>
                    </a:solidFill>
                  </a:ln>
                  <a:solidFill>
                    <a:srgbClr val="525415"/>
                  </a:solidFill>
                  <a:latin typeface="Constantia" panose="02030602050306030303" pitchFamily="18" charset="0"/>
                </a:rPr>
                <a:t> </a:t>
              </a:r>
              <a:r>
                <a:rPr lang="en-US" sz="3600" b="1" dirty="0" err="1">
                  <a:ln w="3175">
                    <a:solidFill>
                      <a:srgbClr val="525414"/>
                    </a:solidFill>
                  </a:ln>
                  <a:solidFill>
                    <a:srgbClr val="525415"/>
                  </a:solidFill>
                  <a:latin typeface="Constantia" panose="02030602050306030303" pitchFamily="18" charset="0"/>
                </a:rPr>
                <a:t>đọc</a:t>
              </a:r>
              <a:r>
                <a:rPr lang="en-US" sz="3600" b="1" dirty="0">
                  <a:ln w="3175">
                    <a:solidFill>
                      <a:srgbClr val="525414"/>
                    </a:solidFill>
                  </a:ln>
                  <a:solidFill>
                    <a:srgbClr val="525415"/>
                  </a:solidFill>
                  <a:latin typeface="Constantia" panose="02030602050306030303" pitchFamily="18" charset="0"/>
                </a:rPr>
                <a:t> </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chia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làm</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mấy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đoạn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endParaRPr kumimoji="0" lang="vi-VN"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grpSp>
        <p:nvGrpSpPr>
          <p:cNvPr id="5" name="Group 4">
            <a:extLst>
              <a:ext uri="{FF2B5EF4-FFF2-40B4-BE49-F238E27FC236}">
                <a16:creationId xmlns:a16="http://schemas.microsoft.com/office/drawing/2014/main" id="{393BB53F-11A7-41F6-9285-DD2B123DE147}"/>
              </a:ext>
            </a:extLst>
          </p:cNvPr>
          <p:cNvGrpSpPr/>
          <p:nvPr/>
        </p:nvGrpSpPr>
        <p:grpSpPr>
          <a:xfrm>
            <a:off x="5962704" y="1650002"/>
            <a:ext cx="5248023" cy="1067476"/>
            <a:chOff x="6079082" y="1832882"/>
            <a:chExt cx="5248023" cy="1067476"/>
          </a:xfrm>
        </p:grpSpPr>
        <p:sp>
          <p:nvSpPr>
            <p:cNvPr id="17" name="Pentagon 3">
              <a:extLst>
                <a:ext uri="{FF2B5EF4-FFF2-40B4-BE49-F238E27FC236}">
                  <a16:creationId xmlns:a16="http://schemas.microsoft.com/office/drawing/2014/main" id="{A197BF02-91C1-4318-864D-8B8AD6763CA9}"/>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3" name="TextBox 12">
              <a:extLst>
                <a:ext uri="{FF2B5EF4-FFF2-40B4-BE49-F238E27FC236}">
                  <a16:creationId xmlns:a16="http://schemas.microsoft.com/office/drawing/2014/main" id="{2ADDD435-DFB8-48C0-98C3-3183348813FF}"/>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Từ</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đầu</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cuộc</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sống</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no.</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7" name="Group 6">
            <a:extLst>
              <a:ext uri="{FF2B5EF4-FFF2-40B4-BE49-F238E27FC236}">
                <a16:creationId xmlns:a16="http://schemas.microsoft.com/office/drawing/2014/main" id="{3ED42B6E-815F-48B2-B8C6-72CA297E26D0}"/>
              </a:ext>
            </a:extLst>
          </p:cNvPr>
          <p:cNvGrpSpPr/>
          <p:nvPr/>
        </p:nvGrpSpPr>
        <p:grpSpPr>
          <a:xfrm>
            <a:off x="5962705" y="2940910"/>
            <a:ext cx="5423484" cy="1067475"/>
            <a:chOff x="6079083" y="3123790"/>
            <a:chExt cx="5423484" cy="1067475"/>
          </a:xfrm>
        </p:grpSpPr>
        <p:sp>
          <p:nvSpPr>
            <p:cNvPr id="21" name="Pentagon 5">
              <a:extLst>
                <a:ext uri="{FF2B5EF4-FFF2-40B4-BE49-F238E27FC236}">
                  <a16:creationId xmlns:a16="http://schemas.microsoft.com/office/drawing/2014/main" id="{8A82123C-5238-463D-90CA-5ACC1CAE79CB}"/>
                </a:ext>
              </a:extLst>
            </p:cNvPr>
            <p:cNvSpPr/>
            <p:nvPr/>
          </p:nvSpPr>
          <p:spPr>
            <a:xfrm>
              <a:off x="6079083" y="3123790"/>
              <a:ext cx="5423484" cy="106747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29" name="TextBox 28">
              <a:extLst>
                <a:ext uri="{FF2B5EF4-FFF2-40B4-BE49-F238E27FC236}">
                  <a16:creationId xmlns:a16="http://schemas.microsoft.com/office/drawing/2014/main" id="{03259D47-1036-4177-852A-59638E704CD4}"/>
                </a:ext>
              </a:extLst>
            </p:cNvPr>
            <p:cNvSpPr txBox="1"/>
            <p:nvPr/>
          </p:nvSpPr>
          <p:spPr>
            <a:xfrm>
              <a:off x="6251810" y="3385399"/>
              <a:ext cx="4838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Tiếp</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theo</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êm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4" name="Group 3">
            <a:extLst>
              <a:ext uri="{FF2B5EF4-FFF2-40B4-BE49-F238E27FC236}">
                <a16:creationId xmlns:a16="http://schemas.microsoft.com/office/drawing/2014/main" id="{2AA7F9F4-74DE-4528-8EC6-9FACD2A313C0}"/>
              </a:ext>
            </a:extLst>
          </p:cNvPr>
          <p:cNvGrpSpPr/>
          <p:nvPr/>
        </p:nvGrpSpPr>
        <p:grpSpPr>
          <a:xfrm>
            <a:off x="4365201" y="1650000"/>
            <a:ext cx="1416552" cy="1067478"/>
            <a:chOff x="4447173" y="1832880"/>
            <a:chExt cx="1416552" cy="1067478"/>
          </a:xfrm>
        </p:grpSpPr>
        <p:sp>
          <p:nvSpPr>
            <p:cNvPr id="19" name="Rectangle 8">
              <a:extLst>
                <a:ext uri="{FF2B5EF4-FFF2-40B4-BE49-F238E27FC236}">
                  <a16:creationId xmlns:a16="http://schemas.microsoft.com/office/drawing/2014/main" id="{16DD3F57-00B3-406B-A967-2CBD635D2051}"/>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1" name="TextBox 30">
              <a:extLst>
                <a:ext uri="{FF2B5EF4-FFF2-40B4-BE49-F238E27FC236}">
                  <a16:creationId xmlns:a16="http://schemas.microsoft.com/office/drawing/2014/main" id="{67EC235A-EB11-4BAC-93B4-F362E49B7A38}"/>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1</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6" name="Group 5">
            <a:extLst>
              <a:ext uri="{FF2B5EF4-FFF2-40B4-BE49-F238E27FC236}">
                <a16:creationId xmlns:a16="http://schemas.microsoft.com/office/drawing/2014/main" id="{BA144061-0430-4BB1-A55F-4F81120DE001}"/>
              </a:ext>
            </a:extLst>
          </p:cNvPr>
          <p:cNvGrpSpPr/>
          <p:nvPr/>
        </p:nvGrpSpPr>
        <p:grpSpPr>
          <a:xfrm>
            <a:off x="4358308" y="2973863"/>
            <a:ext cx="1416552" cy="1067478"/>
            <a:chOff x="4474686" y="3156743"/>
            <a:chExt cx="1416552" cy="1067478"/>
          </a:xfrm>
        </p:grpSpPr>
        <p:sp>
          <p:nvSpPr>
            <p:cNvPr id="30" name="Rectangle 8">
              <a:extLst>
                <a:ext uri="{FF2B5EF4-FFF2-40B4-BE49-F238E27FC236}">
                  <a16:creationId xmlns:a16="http://schemas.microsoft.com/office/drawing/2014/main" id="{C6836F3B-C6C9-40B4-8B8C-63B358C2C7FE}"/>
                </a:ext>
              </a:extLst>
            </p:cNvPr>
            <p:cNvSpPr/>
            <p:nvPr/>
          </p:nvSpPr>
          <p:spPr>
            <a:xfrm>
              <a:off x="4481616" y="3156743"/>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2" name="TextBox 31">
              <a:extLst>
                <a:ext uri="{FF2B5EF4-FFF2-40B4-BE49-F238E27FC236}">
                  <a16:creationId xmlns:a16="http://schemas.microsoft.com/office/drawing/2014/main" id="{CA594110-A65D-4349-BBFC-CE7D2330E083}"/>
                </a:ext>
              </a:extLst>
            </p:cNvPr>
            <p:cNvSpPr txBox="1"/>
            <p:nvPr/>
          </p:nvSpPr>
          <p:spPr>
            <a:xfrm>
              <a:off x="4474686" y="3429000"/>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2</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447FCC57-CDDC-6270-16A1-D0404BA332B6}"/>
              </a:ext>
            </a:extLst>
          </p:cNvPr>
          <p:cNvGrpSpPr/>
          <p:nvPr/>
        </p:nvGrpSpPr>
        <p:grpSpPr>
          <a:xfrm>
            <a:off x="5990217" y="4402132"/>
            <a:ext cx="5248023" cy="1067476"/>
            <a:chOff x="6079082" y="1832882"/>
            <a:chExt cx="5248023" cy="1067476"/>
          </a:xfrm>
        </p:grpSpPr>
        <p:sp>
          <p:nvSpPr>
            <p:cNvPr id="9" name="Pentagon 3">
              <a:extLst>
                <a:ext uri="{FF2B5EF4-FFF2-40B4-BE49-F238E27FC236}">
                  <a16:creationId xmlns:a16="http://schemas.microsoft.com/office/drawing/2014/main" id="{9E120425-D45D-BF32-47AB-07208DB9D5CD}"/>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0" name="TextBox 9">
              <a:extLst>
                <a:ext uri="{FF2B5EF4-FFF2-40B4-BE49-F238E27FC236}">
                  <a16:creationId xmlns:a16="http://schemas.microsoft.com/office/drawing/2014/main" id="{57802464-9FFC-DFB3-519D-9B8B6E4A6D4E}"/>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Còn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lại</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DC648C2-FDA2-097C-264C-37A953CBCDC1}"/>
              </a:ext>
            </a:extLst>
          </p:cNvPr>
          <p:cNvGrpSpPr/>
          <p:nvPr/>
        </p:nvGrpSpPr>
        <p:grpSpPr>
          <a:xfrm>
            <a:off x="4358308" y="4402130"/>
            <a:ext cx="1416552" cy="1067478"/>
            <a:chOff x="4447173" y="1832880"/>
            <a:chExt cx="1416552" cy="1067478"/>
          </a:xfrm>
        </p:grpSpPr>
        <p:sp>
          <p:nvSpPr>
            <p:cNvPr id="15" name="Rectangle 8">
              <a:extLst>
                <a:ext uri="{FF2B5EF4-FFF2-40B4-BE49-F238E27FC236}">
                  <a16:creationId xmlns:a16="http://schemas.microsoft.com/office/drawing/2014/main" id="{B9364DFC-6251-0D88-2B2A-EF1CA688BB83}"/>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6" name="TextBox 15">
              <a:extLst>
                <a:ext uri="{FF2B5EF4-FFF2-40B4-BE49-F238E27FC236}">
                  <a16:creationId xmlns:a16="http://schemas.microsoft.com/office/drawing/2014/main" id="{3D440CE2-A25E-3F51-DF2E-97ADBA36F0C3}"/>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3</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spTree>
    <p:extLst>
      <p:ext uri="{BB962C8B-B14F-4D97-AF65-F5344CB8AC3E}">
        <p14:creationId xmlns:p14="http://schemas.microsoft.com/office/powerpoint/2010/main" val="185752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lvl="0" algn="just">
              <a:defRPr/>
            </a:pPr>
            <a:r>
              <a:rPr lang="en-US" sz="2400" b="1" dirty="0">
                <a:solidFill>
                  <a:schemeClr val="accent1"/>
                </a:solidFill>
                <a:latin typeface="Constantia" panose="02030602050306030303" pitchFamily="18" charset="0"/>
                <a:cs typeface="Times New Roman" panose="02020603050405020304" pitchFamily="18" charset="0"/>
              </a:rPr>
              <a:t>    </a:t>
            </a:r>
            <a:r>
              <a:rPr lang="vi-VN" sz="2400" b="1" dirty="0">
                <a:solidFill>
                  <a:schemeClr val="accent1"/>
                </a:solidFill>
                <a:latin typeface="Constantia" panose="02030602050306030303" pitchFamily="18" charset="0"/>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lang="en-US" sz="2400" b="1" dirty="0">
                <a:solidFill>
                  <a:schemeClr val="accent1"/>
                </a:solidFill>
                <a:latin typeface="Constantia" panose="02030602050306030303" pitchFamily="18" charset="0"/>
                <a:cs typeface="Times New Roman" panose="02020603050405020304" pitchFamily="18" charset="0"/>
              </a:rPr>
              <a:t>       </a:t>
            </a:r>
            <a:r>
              <a:rPr lang="vi-VN" sz="2400" b="1" dirty="0">
                <a:solidFill>
                  <a:schemeClr val="accent1"/>
                </a:solidFill>
                <a:latin typeface="Constantia" panose="02030602050306030303" pitchFamily="18" charset="0"/>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solidFill>
                  <a:schemeClr val="accent2"/>
                </a:solidFill>
                <a:latin typeface="Constantia" panose="02030602050306030303" pitchFamily="18" charset="0"/>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defRPr/>
            </a:pPr>
            <a:r>
              <a:rPr lang="vi-VN" sz="2400" b="1" dirty="0">
                <a:solidFill>
                  <a:srgbClr val="DA251E"/>
                </a:solidFill>
                <a:latin typeface="Constantia" panose="02030602050306030303" pitchFamily="18" charset="0"/>
                <a:cs typeface="Times New Roman" panose="02020603050405020304" pitchFamily="18" charset="0"/>
              </a:rPr>
              <a:t>Người Tây Nguyên nào cũng yêu thích nhà rông, ngôi nhà chung có sự góp sức xây dựng của tất cả mọi người.</a:t>
            </a:r>
          </a:p>
          <a:p>
            <a:pPr lvl="0" algn="r">
              <a:defRPr/>
            </a:pPr>
            <a:r>
              <a:rPr lang="vi-VN" sz="2400" b="1" dirty="0">
                <a:latin typeface="Constantia" panose="02030602050306030303" pitchFamily="18" charset="0"/>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Tree>
    <p:extLst>
      <p:ext uri="{BB962C8B-B14F-4D97-AF65-F5344CB8AC3E}">
        <p14:creationId xmlns:p14="http://schemas.microsoft.com/office/powerpoint/2010/main" val="3653768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
        <p:nvSpPr>
          <p:cNvPr id="2" name="Rectangle: Rounded Corners 1">
            <a:extLst>
              <a:ext uri="{FF2B5EF4-FFF2-40B4-BE49-F238E27FC236}">
                <a16:creationId xmlns:a16="http://schemas.microsoft.com/office/drawing/2014/main" id="{1A783ED3-15A1-DC48-74A9-3DF2956F50EC}"/>
              </a:ext>
            </a:extLst>
          </p:cNvPr>
          <p:cNvSpPr/>
          <p:nvPr/>
        </p:nvSpPr>
        <p:spPr>
          <a:xfrm>
            <a:off x="8818680" y="1192895"/>
            <a:ext cx="1256345"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4014D8EE-D20A-BE23-6608-58608E69F41F}"/>
              </a:ext>
            </a:extLst>
          </p:cNvPr>
          <p:cNvSpPr/>
          <p:nvPr/>
        </p:nvSpPr>
        <p:spPr>
          <a:xfrm>
            <a:off x="1421809" y="839623"/>
            <a:ext cx="1737027"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45E59CC2-53DA-2954-61CF-167DD55345C3}"/>
              </a:ext>
            </a:extLst>
          </p:cNvPr>
          <p:cNvSpPr/>
          <p:nvPr/>
        </p:nvSpPr>
        <p:spPr>
          <a:xfrm>
            <a:off x="4971011" y="1616372"/>
            <a:ext cx="1363287" cy="290908"/>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44E9D96A-8666-B792-30E8-9B0CA22B04B0}"/>
              </a:ext>
            </a:extLst>
          </p:cNvPr>
          <p:cNvSpPr/>
          <p:nvPr/>
        </p:nvSpPr>
        <p:spPr>
          <a:xfrm>
            <a:off x="10692938" y="3042458"/>
            <a:ext cx="10908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BE0EB14D-C093-C96F-48D2-52F593CAC45D}"/>
              </a:ext>
            </a:extLst>
          </p:cNvPr>
          <p:cNvSpPr/>
          <p:nvPr/>
        </p:nvSpPr>
        <p:spPr>
          <a:xfrm>
            <a:off x="11101122" y="3428999"/>
            <a:ext cx="682696"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70E99759-1789-DDF9-210F-9D00F7D89C2E}"/>
              </a:ext>
            </a:extLst>
          </p:cNvPr>
          <p:cNvSpPr/>
          <p:nvPr/>
        </p:nvSpPr>
        <p:spPr>
          <a:xfrm>
            <a:off x="408181" y="3815541"/>
            <a:ext cx="8719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spTree>
    <p:extLst>
      <p:ext uri="{BB962C8B-B14F-4D97-AF65-F5344CB8AC3E}">
        <p14:creationId xmlns:p14="http://schemas.microsoft.com/office/powerpoint/2010/main" val="211382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798022" y="1879668"/>
            <a:ext cx="10723418" cy="3224347"/>
            <a:chOff x="1434639" y="1420951"/>
            <a:chExt cx="10723418" cy="3224347"/>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1434639" y="1420951"/>
              <a:ext cx="10723418" cy="3224347"/>
            </a:xfrm>
            <a:prstGeom prst="roundRect">
              <a:avLst>
                <a:gd name="adj" fmla="val 19863"/>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1672937" y="1611362"/>
              <a:ext cx="1011936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Đêm đêm,</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bên bếp lửa bập bùng,</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các cụ già kể lại cho con cháu nghe biết bao kỉ niệm vui buồn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ngôi nhà rông đã từng chứng kiến.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Vì vậy, nhà rông đối với tuổi trẻ Tây Nguyên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thân thương như cái tổ chim êm ấm</a:t>
              </a:r>
              <a:r>
                <a:rPr kumimoji="0" lang="vi-VN" sz="3600" b="1" i="0" u="none" strike="noStrike" kern="1200" cap="none" spc="0" normalizeH="0" baseline="0" noProof="0" dirty="0">
                  <a:ln>
                    <a:noFill/>
                  </a:ln>
                  <a:solidFill>
                    <a:srgbClr val="223A13"/>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p>
          </p:txBody>
        </p:sp>
      </p:grpSp>
      <p:pic>
        <p:nvPicPr>
          <p:cNvPr id="2" name="Picture 1">
            <a:extLst>
              <a:ext uri="{FF2B5EF4-FFF2-40B4-BE49-F238E27FC236}">
                <a16:creationId xmlns:a16="http://schemas.microsoft.com/office/drawing/2014/main" id="{54A30065-7F8D-ABA3-904D-2E6BA8BE9324}"/>
              </a:ext>
            </a:extLst>
          </p:cNvPr>
          <p:cNvPicPr>
            <a:picLocks noChangeAspect="1"/>
          </p:cNvPicPr>
          <p:nvPr/>
        </p:nvPicPr>
        <p:blipFill>
          <a:blip r:embed="rId3"/>
          <a:stretch>
            <a:fillRect/>
          </a:stretch>
        </p:blipFill>
        <p:spPr>
          <a:xfrm>
            <a:off x="1685161" y="143576"/>
            <a:ext cx="8821677" cy="1926503"/>
          </a:xfrm>
          <a:prstGeom prst="rect">
            <a:avLst/>
          </a:prstGeom>
        </p:spPr>
      </p:pic>
    </p:spTree>
    <p:extLst>
      <p:ext uri="{BB962C8B-B14F-4D97-AF65-F5344CB8AC3E}">
        <p14:creationId xmlns:p14="http://schemas.microsoft.com/office/powerpoint/2010/main" val="86793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pic>
        <p:nvPicPr>
          <p:cNvPr id="5" name="Picture 4">
            <a:extLst>
              <a:ext uri="{FF2B5EF4-FFF2-40B4-BE49-F238E27FC236}">
                <a16:creationId xmlns:a16="http://schemas.microsoft.com/office/drawing/2014/main" id="{538BAE64-A3AA-4CEC-86FF-A5360C9D92AE}"/>
              </a:ext>
            </a:extLst>
          </p:cNvPr>
          <p:cNvPicPr>
            <a:picLocks noChangeAspect="1"/>
          </p:cNvPicPr>
          <p:nvPr/>
        </p:nvPicPr>
        <p:blipFill>
          <a:blip r:embed="rId3">
            <a:extLst>
              <a:ext uri="{28A0092B-C50C-407E-A947-70E740481C1C}">
                <a14:useLocalDpi xmlns:a14="http://schemas.microsoft.com/office/drawing/2010/main" val="0"/>
              </a:ext>
            </a:extLst>
          </a:blip>
          <a:srcRect t="5556" b="5556"/>
          <a:stretch/>
        </p:blipFill>
        <p:spPr>
          <a:xfrm>
            <a:off x="4854167" y="805599"/>
            <a:ext cx="6976821" cy="465121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921C98D3-82E4-44BD-AE86-3D06559D3680}"/>
              </a:ext>
            </a:extLst>
          </p:cNvPr>
          <p:cNvGrpSpPr/>
          <p:nvPr/>
        </p:nvGrpSpPr>
        <p:grpSpPr>
          <a:xfrm>
            <a:off x="294942" y="2296834"/>
            <a:ext cx="4186089" cy="2436896"/>
            <a:chOff x="4435073" y="825640"/>
            <a:chExt cx="6613527" cy="1244223"/>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435073" y="825640"/>
              <a:ext cx="6613527" cy="124422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39456" y="936907"/>
              <a:ext cx="6404768" cy="8957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Nhà</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rông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lang="en-US" sz="3600" dirty="0" err="1">
                  <a:ln w="3175">
                    <a:solidFill>
                      <a:srgbClr val="525414"/>
                    </a:solidFill>
                  </a:ln>
                  <a:solidFill>
                    <a:srgbClr val="525415"/>
                  </a:solidFill>
                  <a:latin typeface="Constantia" panose="02030602050306030303" pitchFamily="18" charset="0"/>
                </a:rPr>
                <a:t>Nhà</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truyền</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thống</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của</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người</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Tây</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Nguyên</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8EC5734B-1115-88F9-C488-B2D1270BA1BC}"/>
              </a:ext>
            </a:extLst>
          </p:cNvPr>
          <p:cNvPicPr>
            <a:picLocks noChangeAspect="1"/>
          </p:cNvPicPr>
          <p:nvPr/>
        </p:nvPicPr>
        <p:blipFill>
          <a:blip r:embed="rId4"/>
          <a:stretch>
            <a:fillRect/>
          </a:stretch>
        </p:blipFill>
        <p:spPr>
          <a:xfrm>
            <a:off x="0" y="399108"/>
            <a:ext cx="4627265" cy="1926503"/>
          </a:xfrm>
          <a:prstGeom prst="rect">
            <a:avLst/>
          </a:prstGeom>
        </p:spPr>
      </p:pic>
    </p:spTree>
    <p:extLst>
      <p:ext uri="{BB962C8B-B14F-4D97-AF65-F5344CB8AC3E}">
        <p14:creationId xmlns:p14="http://schemas.microsoft.com/office/powerpoint/2010/main" val="258364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1858</Words>
  <Application>Microsoft Office PowerPoint</Application>
  <PresentationFormat>Widescreen</PresentationFormat>
  <Paragraphs>88</Paragraphs>
  <Slides>32</Slides>
  <Notes>15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Vogue-ExtraBold</vt:lpstr>
      <vt:lpstr>Calibri Light</vt:lpstr>
      <vt:lpstr>UVF Slim Tony</vt:lpstr>
      <vt:lpstr>Constantia</vt:lpstr>
      <vt:lpstr>等线</vt:lpstr>
      <vt:lpstr>SVN-Newton</vt:lpstr>
      <vt:lpstr>#9Slide07 HoneyCream</vt:lpstr>
      <vt:lpstr>思源黑体 CN Regular</vt:lpstr>
      <vt:lpstr>Arial</vt:lpstr>
      <vt:lpstr>Algerian</vt:lpstr>
      <vt:lpstr>Cambria</vt:lpstr>
      <vt:lpstr>UVN Saigon</vt:lpstr>
      <vt:lpstr>SVN-Ready</vt:lpstr>
      <vt:lpstr>Calibri</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ong si</cp:lastModifiedBy>
  <cp:revision>25</cp:revision>
  <dcterms:created xsi:type="dcterms:W3CDTF">2023-03-01T15:20:29Z</dcterms:created>
  <dcterms:modified xsi:type="dcterms:W3CDTF">2025-04-11T15:25:23Z</dcterms:modified>
</cp:coreProperties>
</file>