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ags/tag1.xml" ContentType="application/vnd.openxmlformats-officedocument.presentationml.tags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7"/>
  </p:notesMasterIdLst>
  <p:sldIdLst>
    <p:sldId id="308" r:id="rId2"/>
    <p:sldId id="330" r:id="rId3"/>
    <p:sldId id="261" r:id="rId4"/>
    <p:sldId id="2007577508" r:id="rId5"/>
    <p:sldId id="309" r:id="rId6"/>
    <p:sldId id="2007577509" r:id="rId7"/>
    <p:sldId id="2007577491" r:id="rId8"/>
    <p:sldId id="335" r:id="rId9"/>
    <p:sldId id="2007577510" r:id="rId10"/>
    <p:sldId id="2007577511" r:id="rId11"/>
    <p:sldId id="2007577494" r:id="rId12"/>
    <p:sldId id="2007577512" r:id="rId13"/>
    <p:sldId id="2007577493" r:id="rId14"/>
    <p:sldId id="333" r:id="rId15"/>
    <p:sldId id="2007577513" r:id="rId16"/>
  </p:sldIdLst>
  <p:sldSz cx="12192000" cy="6858000"/>
  <p:notesSz cx="6858000" cy="9144000"/>
  <p:embeddedFontLst>
    <p:embeddedFont>
      <p:font typeface="等线" panose="02010600030101010101" pitchFamily="2" charset="-122"/>
      <p:regular r:id="rId18"/>
      <p:bold r:id="rId19"/>
    </p:embeddedFont>
    <p:embeddedFont>
      <p:font typeface="#9Slide05 Pattaya" panose="020B0604020202020204" charset="-34"/>
      <p:regular r:id="rId20"/>
    </p:embeddedFont>
    <p:embeddedFont>
      <p:font typeface="#9Slide05 SVNVanilla Daisy Pro" panose="020B0604020202020204" charset="0"/>
      <p:regular r:id="rId21"/>
    </p:embeddedFont>
    <p:embeddedFont>
      <p:font typeface="#9Slide07 Altus" panose="020B0604020202020204" charset="0"/>
      <p:regular r:id="rId22"/>
    </p:embeddedFont>
    <p:embeddedFont>
      <p:font typeface="#9Slide07 HoneyCream" panose="020B0604020202020204" charset="0"/>
      <p:regular r:id="rId23"/>
    </p:embeddedFont>
    <p:embeddedFont>
      <p:font typeface="Cambria" panose="02040503050406030204" pitchFamily="18" charset="0"/>
      <p:regular r:id="rId24"/>
      <p:bold r:id="rId25"/>
      <p:italic r:id="rId26"/>
      <p:boldItalic r:id="rId27"/>
    </p:embeddedFont>
    <p:embeddedFont>
      <p:font typeface="SVN-Newton" panose="020B0604020202020204" charset="0"/>
      <p:regular r:id="rId28"/>
      <p:bold r:id="rId29"/>
      <p:italic r:id="rId30"/>
      <p:boldItalic r:id="rId31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DD75"/>
    <a:srgbClr val="C0E9FD"/>
    <a:srgbClr val="E75B7C"/>
    <a:srgbClr val="FEB8B7"/>
    <a:srgbClr val="F8E4C8"/>
    <a:srgbClr val="E0BBA2"/>
    <a:srgbClr val="EF5DFF"/>
    <a:srgbClr val="C9DD4C"/>
    <a:srgbClr val="FCB237"/>
    <a:srgbClr val="B76C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868" autoAdjust="0"/>
    <p:restoredTop sz="94660"/>
  </p:normalViewPr>
  <p:slideViewPr>
    <p:cSldViewPr snapToGrid="0">
      <p:cViewPr varScale="1">
        <p:scale>
          <a:sx n="80" d="100"/>
          <a:sy n="80" d="100"/>
        </p:scale>
        <p:origin x="19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FA3638-00E7-4C61-96E4-2B56B5BD84EE}" type="datetimeFigureOut">
              <a:rPr lang="zh-CN" altLang="en-US" smtClean="0"/>
              <a:t>2025/3/28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C18F76-B426-4704-8DC7-C944A723A2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1518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40AC89-41BA-0295-E703-FDC51ADC16F0}"/>
              </a:ext>
            </a:extLst>
          </p:cNvPr>
          <p:cNvSpPr/>
          <p:nvPr userDrawn="1"/>
        </p:nvSpPr>
        <p:spPr>
          <a:xfrm>
            <a:off x="403860" y="249382"/>
            <a:ext cx="11384280" cy="606505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A6D2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B74DC65-1637-78A0-DADC-E1913CD339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360"/>
          <a:stretch/>
        </p:blipFill>
        <p:spPr>
          <a:xfrm>
            <a:off x="0" y="5419953"/>
            <a:ext cx="12192000" cy="144462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281B846-E77A-9861-22E3-C71E0B6D9A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54101" b="11847"/>
          <a:stretch/>
        </p:blipFill>
        <p:spPr>
          <a:xfrm>
            <a:off x="1" y="6083363"/>
            <a:ext cx="3390899" cy="79368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E2E4262-B0D3-6BC9-A396-E02A122C3B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0" t="57665" r="-1" b="4023"/>
          <a:stretch/>
        </p:blipFill>
        <p:spPr>
          <a:xfrm>
            <a:off x="9658349" y="5752935"/>
            <a:ext cx="2533649" cy="1124115"/>
          </a:xfrm>
          <a:custGeom>
            <a:avLst/>
            <a:gdLst>
              <a:gd name="connsiteX0" fmla="*/ 0 w 4438648"/>
              <a:gd name="connsiteY0" fmla="*/ 0 h 1969315"/>
              <a:gd name="connsiteX1" fmla="*/ 516334 w 4438648"/>
              <a:gd name="connsiteY1" fmla="*/ 0 h 1969315"/>
              <a:gd name="connsiteX2" fmla="*/ 528317 w 4438648"/>
              <a:gd name="connsiteY2" fmla="*/ 22077 h 1969315"/>
              <a:gd name="connsiteX3" fmla="*/ 942976 w 4438648"/>
              <a:gd name="connsiteY3" fmla="*/ 242549 h 1969315"/>
              <a:gd name="connsiteX4" fmla="*/ 1357635 w 4438648"/>
              <a:gd name="connsiteY4" fmla="*/ 22077 h 1969315"/>
              <a:gd name="connsiteX5" fmla="*/ 1369618 w 4438648"/>
              <a:gd name="connsiteY5" fmla="*/ 0 h 1969315"/>
              <a:gd name="connsiteX6" fmla="*/ 2845195 w 4438648"/>
              <a:gd name="connsiteY6" fmla="*/ 0 h 1969315"/>
              <a:gd name="connsiteX7" fmla="*/ 2857178 w 4438648"/>
              <a:gd name="connsiteY7" fmla="*/ 22077 h 1969315"/>
              <a:gd name="connsiteX8" fmla="*/ 3271837 w 4438648"/>
              <a:gd name="connsiteY8" fmla="*/ 242549 h 1969315"/>
              <a:gd name="connsiteX9" fmla="*/ 3686496 w 4438648"/>
              <a:gd name="connsiteY9" fmla="*/ 22077 h 1969315"/>
              <a:gd name="connsiteX10" fmla="*/ 3698479 w 4438648"/>
              <a:gd name="connsiteY10" fmla="*/ 0 h 1969315"/>
              <a:gd name="connsiteX11" fmla="*/ 4438648 w 4438648"/>
              <a:gd name="connsiteY11" fmla="*/ 0 h 1969315"/>
              <a:gd name="connsiteX12" fmla="*/ 4438648 w 4438648"/>
              <a:gd name="connsiteY12" fmla="*/ 1969315 h 1969315"/>
              <a:gd name="connsiteX13" fmla="*/ 0 w 4438648"/>
              <a:gd name="connsiteY13" fmla="*/ 1969315 h 196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38648" h="1969315">
                <a:moveTo>
                  <a:pt x="0" y="0"/>
                </a:moveTo>
                <a:lnTo>
                  <a:pt x="516334" y="0"/>
                </a:lnTo>
                <a:lnTo>
                  <a:pt x="528317" y="22077"/>
                </a:lnTo>
                <a:cubicBezTo>
                  <a:pt x="618182" y="155094"/>
                  <a:pt x="770365" y="242549"/>
                  <a:pt x="942976" y="242549"/>
                </a:cubicBezTo>
                <a:cubicBezTo>
                  <a:pt x="1115587" y="242549"/>
                  <a:pt x="1267771" y="155094"/>
                  <a:pt x="1357635" y="22077"/>
                </a:cubicBezTo>
                <a:lnTo>
                  <a:pt x="1369618" y="0"/>
                </a:lnTo>
                <a:lnTo>
                  <a:pt x="2845195" y="0"/>
                </a:lnTo>
                <a:lnTo>
                  <a:pt x="2857178" y="22077"/>
                </a:lnTo>
                <a:cubicBezTo>
                  <a:pt x="2947042" y="155094"/>
                  <a:pt x="3099226" y="242549"/>
                  <a:pt x="3271837" y="242549"/>
                </a:cubicBezTo>
                <a:cubicBezTo>
                  <a:pt x="3444448" y="242549"/>
                  <a:pt x="3596632" y="155094"/>
                  <a:pt x="3686496" y="22077"/>
                </a:cubicBezTo>
                <a:lnTo>
                  <a:pt x="3698479" y="0"/>
                </a:lnTo>
                <a:lnTo>
                  <a:pt x="4438648" y="0"/>
                </a:lnTo>
                <a:lnTo>
                  <a:pt x="4438648" y="1969315"/>
                </a:lnTo>
                <a:lnTo>
                  <a:pt x="0" y="1969315"/>
                </a:lnTo>
                <a:close/>
              </a:path>
            </a:pathLst>
          </a:cu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3B603C-2D14-A2C4-5263-93E3D48D4E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54101" b="11847"/>
          <a:stretch/>
        </p:blipFill>
        <p:spPr>
          <a:xfrm flipH="1">
            <a:off x="4677711" y="5911913"/>
            <a:ext cx="4123391" cy="96513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4839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23.png"/><Relationship Id="rId5" Type="http://schemas.openxmlformats.org/officeDocument/2006/relationships/image" Target="../media/image28.emf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Relationship Id="rId6" Type="http://schemas.microsoft.com/office/2007/relationships/hdphoto" Target="../media/hdphoto1.wdp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87B41B7-55B3-9042-BEA3-50ED22850AE9}"/>
              </a:ext>
            </a:extLst>
          </p:cNvPr>
          <p:cNvSpPr/>
          <p:nvPr/>
        </p:nvSpPr>
        <p:spPr>
          <a:xfrm>
            <a:off x="432829" y="1327919"/>
            <a:ext cx="11433243" cy="4030931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5D5ED7-A55A-2346-91D8-68412C848A4E}"/>
              </a:ext>
            </a:extLst>
          </p:cNvPr>
          <p:cNvSpPr txBox="1"/>
          <p:nvPr/>
        </p:nvSpPr>
        <p:spPr>
          <a:xfrm>
            <a:off x="379377" y="2004085"/>
            <a:ext cx="11433243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n w="25400">
                  <a:solidFill>
                    <a:schemeClr val="tx1"/>
                  </a:solidFill>
                </a:ln>
                <a:solidFill>
                  <a:schemeClr val="accent2"/>
                </a:solidFill>
                <a:latin typeface="#9Slide05 Pattaya" pitchFamily="2" charset="-34"/>
                <a:ea typeface="#9Slide04 Tinos Bold" panose="02020803070505020304" pitchFamily="18" charset="0"/>
                <a:cs typeface="#9Slide05 Pattaya" pitchFamily="2" charset="-34"/>
              </a:rPr>
              <a:t>T</a:t>
            </a:r>
            <a:r>
              <a:rPr lang="en-VN" sz="6600" dirty="0">
                <a:ln w="25400">
                  <a:solidFill>
                    <a:schemeClr val="tx1"/>
                  </a:solidFill>
                </a:ln>
                <a:solidFill>
                  <a:schemeClr val="accent2"/>
                </a:solidFill>
                <a:latin typeface="#9Slide05 Pattaya" pitchFamily="2" charset="-34"/>
                <a:ea typeface="#9Slide04 Tinos Bold" panose="02020803070505020304" pitchFamily="18" charset="0"/>
                <a:cs typeface="#9Slide05 Pattaya" pitchFamily="2" charset="-34"/>
              </a:rPr>
              <a:t>hu thập thông tin về các chất và hoạt động có hại cho sức khỏe</a:t>
            </a:r>
          </a:p>
          <a:p>
            <a:pPr algn="ctr"/>
            <a:endParaRPr lang="en-VN" sz="8000" dirty="0">
              <a:solidFill>
                <a:srgbClr val="FF0000"/>
              </a:solidFill>
              <a:latin typeface="#9Slide05 Pattaya" pitchFamily="2" charset="-34"/>
              <a:ea typeface="#9Slide04 Tinos Bold" panose="02020803070505020304" pitchFamily="18" charset="0"/>
              <a:cs typeface="#9Slide05 Pattaya" pitchFamily="2" charset="-34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318B0B8-6BFF-0246-8060-08C53F3DCBF5}"/>
              </a:ext>
            </a:extLst>
          </p:cNvPr>
          <p:cNvSpPr/>
          <p:nvPr/>
        </p:nvSpPr>
        <p:spPr>
          <a:xfrm>
            <a:off x="4042566" y="1251331"/>
            <a:ext cx="4213768" cy="665018"/>
          </a:xfrm>
          <a:prstGeom prst="roundRect">
            <a:avLst/>
          </a:prstGeom>
          <a:solidFill>
            <a:srgbClr val="C0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latin typeface="#9Slide05 Pattaya" pitchFamily="2" charset="-34"/>
                <a:cs typeface="#9Slide05 Pattaya" pitchFamily="2" charset="-34"/>
              </a:rPr>
              <a:t>Tự nhiên và Xã hội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20B089-6825-994D-B285-0EE4390206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11" y="3889157"/>
            <a:ext cx="2052536" cy="31230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EB03BE3-3489-234E-B584-6AA884331E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732" y="3854176"/>
            <a:ext cx="2963268" cy="33518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F3CB05-6488-2943-9600-FBC988D55BB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0" t="49477" r="1110" b="8953"/>
          <a:stretch/>
        </p:blipFill>
        <p:spPr>
          <a:xfrm>
            <a:off x="2766150" y="4227253"/>
            <a:ext cx="4250114" cy="17667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3324F3-9F11-FF4A-862E-9C2D21556E12}"/>
              </a:ext>
            </a:extLst>
          </p:cNvPr>
          <p:cNvSpPr txBox="1"/>
          <p:nvPr/>
        </p:nvSpPr>
        <p:spPr>
          <a:xfrm>
            <a:off x="6781243" y="4204689"/>
            <a:ext cx="39291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dirty="0">
                <a:latin typeface="#9Slide05 SVNVanilla Daisy Pro" pitchFamily="2" charset="77"/>
                <a:ea typeface="#9Slide04 Tinos Bold" panose="02020803070505020304" pitchFamily="18" charset="0"/>
                <a:cs typeface="#9Slide04 Tinos Bold" panose="02020803070505020304" pitchFamily="18" charset="0"/>
              </a:rPr>
              <a:t>_Trang 98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E6B721B-CA08-C24A-9C39-12EECBA686F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6290"/>
          <a:stretch/>
        </p:blipFill>
        <p:spPr>
          <a:xfrm>
            <a:off x="204555" y="219255"/>
            <a:ext cx="3784559" cy="20327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52D73F2-6A51-5E4B-8F9E-A0070216D5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882" y="100567"/>
            <a:ext cx="1916371" cy="191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  <p:bldP spid="4" grpId="0" animBg="1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9">
            <a:extLst>
              <a:ext uri="{FF2B5EF4-FFF2-40B4-BE49-F238E27FC236}">
                <a16:creationId xmlns:a16="http://schemas.microsoft.com/office/drawing/2014/main" id="{EAB6B278-3E89-376A-524C-9A897A0D390F}"/>
              </a:ext>
            </a:extLst>
          </p:cNvPr>
          <p:cNvSpPr/>
          <p:nvPr/>
        </p:nvSpPr>
        <p:spPr>
          <a:xfrm>
            <a:off x="412652" y="601687"/>
            <a:ext cx="11366696" cy="565462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DBFE83-8692-4B8D-5A5F-117F87B2500A}"/>
              </a:ext>
            </a:extLst>
          </p:cNvPr>
          <p:cNvSpPr txBox="1"/>
          <p:nvPr/>
        </p:nvSpPr>
        <p:spPr>
          <a:xfrm>
            <a:off x="879072" y="749416"/>
            <a:ext cx="104338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THỰC HÀNH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224E4A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B859495-06BB-5976-B62E-F9BE089D8A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37" y="-36640"/>
            <a:ext cx="1214091" cy="145034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23498C7-B300-CD43-B296-49BA5B0A624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50754"/>
          <a:stretch/>
        </p:blipFill>
        <p:spPr>
          <a:xfrm rot="718753">
            <a:off x="8337953" y="-193260"/>
            <a:ext cx="3811621" cy="195294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D32C1F2-9988-CA4C-9404-0E641390040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61" t="49176" r="3961" b="12313"/>
          <a:stretch/>
        </p:blipFill>
        <p:spPr>
          <a:xfrm rot="718753">
            <a:off x="-285698" y="5542698"/>
            <a:ext cx="3392331" cy="1359195"/>
          </a:xfrm>
          <a:prstGeom prst="rect">
            <a:avLst/>
          </a:prstGeom>
        </p:spPr>
      </p:pic>
      <p:graphicFrame>
        <p:nvGraphicFramePr>
          <p:cNvPr id="6" name="Table 10">
            <a:extLst>
              <a:ext uri="{FF2B5EF4-FFF2-40B4-BE49-F238E27FC236}">
                <a16:creationId xmlns:a16="http://schemas.microsoft.com/office/drawing/2014/main" id="{A2950278-9897-484A-B910-97EC939EC5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5926636"/>
              </p:ext>
            </p:extLst>
          </p:nvPr>
        </p:nvGraphicFramePr>
        <p:xfrm>
          <a:off x="1198021" y="1710701"/>
          <a:ext cx="9795957" cy="374904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245570">
                  <a:extLst>
                    <a:ext uri="{9D8B030D-6E8A-4147-A177-3AD203B41FA5}">
                      <a16:colId xmlns:a16="http://schemas.microsoft.com/office/drawing/2014/main" val="230385692"/>
                    </a:ext>
                  </a:extLst>
                </a:gridCol>
                <a:gridCol w="2295707">
                  <a:extLst>
                    <a:ext uri="{9D8B030D-6E8A-4147-A177-3AD203B41FA5}">
                      <a16:colId xmlns:a16="http://schemas.microsoft.com/office/drawing/2014/main" val="1168257324"/>
                    </a:ext>
                  </a:extLst>
                </a:gridCol>
                <a:gridCol w="2805690">
                  <a:extLst>
                    <a:ext uri="{9D8B030D-6E8A-4147-A177-3AD203B41FA5}">
                      <a16:colId xmlns:a16="http://schemas.microsoft.com/office/drawing/2014/main" val="3754678395"/>
                    </a:ext>
                  </a:extLst>
                </a:gridCol>
                <a:gridCol w="2448990">
                  <a:extLst>
                    <a:ext uri="{9D8B030D-6E8A-4147-A177-3AD203B41FA5}">
                      <a16:colId xmlns:a16="http://schemas.microsoft.com/office/drawing/2014/main" val="2673675670"/>
                    </a:ext>
                  </a:extLst>
                </a:gridCol>
              </a:tblGrid>
              <a:tr h="487158">
                <a:tc gridSpan="4"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PHIẾU THU THẬP THÔNG TIN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1713307"/>
                  </a:ext>
                </a:extLst>
              </a:tr>
              <a:tr h="773721"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</a:rPr>
                        <a:t>Tên hoạt động có hại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</a:rPr>
                        <a:t>Tác hại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</a:rPr>
                        <a:t>Cách phòng tránh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</a:rPr>
                        <a:t>Nguồn thu thập thông tin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092607"/>
                  </a:ext>
                </a:extLst>
              </a:tr>
              <a:tr h="888347"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latin typeface="Cambria" panose="02040503050406030204" pitchFamily="18" charset="0"/>
                        </a:rPr>
                        <a:t>Chơi trò chơi điện tử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latin typeface="Cambria" panose="02040503050406030204" pitchFamily="18" charset="0"/>
                        </a:rPr>
                        <a:t>Hại mắt, đau đầu,..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latin typeface="Cambria" panose="02040503050406030204" pitchFamily="18" charset="0"/>
                        </a:rPr>
                        <a:t>Hạn chế thời gian chơi,..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latin typeface="Cambria" panose="02040503050406030204" pitchFamily="18" charset="0"/>
                        </a:rPr>
                        <a:t>Sách, báo,…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1525177"/>
                  </a:ext>
                </a:extLst>
              </a:tr>
              <a:tr h="487158"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latin typeface="Cambria" panose="02040503050406030204" pitchFamily="18" charset="0"/>
                        </a:rPr>
                        <a:t>Không ăn sáng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7639285"/>
                  </a:ext>
                </a:extLst>
              </a:tr>
              <a:tr h="487158"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606360"/>
                  </a:ext>
                </a:extLst>
              </a:tr>
            </a:tbl>
          </a:graphicData>
        </a:graphic>
      </p:graphicFrame>
      <p:pic>
        <p:nvPicPr>
          <p:cNvPr id="24" name="Picture 23">
            <a:extLst>
              <a:ext uri="{FF2B5EF4-FFF2-40B4-BE49-F238E27FC236}">
                <a16:creationId xmlns:a16="http://schemas.microsoft.com/office/drawing/2014/main" id="{40A76226-4A6D-494A-98CA-5F4064127D3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241" y="4061940"/>
            <a:ext cx="2471537" cy="279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5585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9">
            <a:extLst>
              <a:ext uri="{FF2B5EF4-FFF2-40B4-BE49-F238E27FC236}">
                <a16:creationId xmlns:a16="http://schemas.microsoft.com/office/drawing/2014/main" id="{EAB6B278-3E89-376A-524C-9A897A0D390F}"/>
              </a:ext>
            </a:extLst>
          </p:cNvPr>
          <p:cNvSpPr/>
          <p:nvPr/>
        </p:nvSpPr>
        <p:spPr>
          <a:xfrm>
            <a:off x="412652" y="715693"/>
            <a:ext cx="11366696" cy="54266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8">
            <a:extLst>
              <a:ext uri="{FF2B5EF4-FFF2-40B4-BE49-F238E27FC236}">
                <a16:creationId xmlns:a16="http://schemas.microsoft.com/office/drawing/2014/main" id="{855D219B-369A-E4BD-29FE-F9BAFA4252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46" y="323206"/>
            <a:ext cx="8343900" cy="62115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41AA51-FA24-CB3A-3741-DB84D75D6F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5121" y="3689461"/>
            <a:ext cx="6240350" cy="8400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40186F-5F95-5448-8012-CE1985CA50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44" y="323206"/>
            <a:ext cx="1214091" cy="145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4886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9CC9460-CE25-EAAD-C0B1-C40C93BD25CF}"/>
              </a:ext>
            </a:extLst>
          </p:cNvPr>
          <p:cNvGrpSpPr/>
          <p:nvPr/>
        </p:nvGrpSpPr>
        <p:grpSpPr>
          <a:xfrm>
            <a:off x="777241" y="1306287"/>
            <a:ext cx="10826930" cy="4530310"/>
            <a:chOff x="-2519215" y="2735698"/>
            <a:chExt cx="7387778" cy="369871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CD180E4-5016-B6DA-CE29-CC4A5657AB3D}"/>
                </a:ext>
              </a:extLst>
            </p:cNvPr>
            <p:cNvSpPr/>
            <p:nvPr/>
          </p:nvSpPr>
          <p:spPr>
            <a:xfrm>
              <a:off x="-2519215" y="2735698"/>
              <a:ext cx="7387778" cy="3698713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0846A7E-E1B0-6B61-1760-DEADC57411B3}"/>
                </a:ext>
              </a:extLst>
            </p:cNvPr>
            <p:cNvSpPr txBox="1"/>
            <p:nvPr/>
          </p:nvSpPr>
          <p:spPr>
            <a:xfrm>
              <a:off x="-2324324" y="3469584"/>
              <a:ext cx="6997995" cy="21798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nl-NL" sz="48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Thuốc</a:t>
              </a:r>
              <a:r>
                <a:rPr lang="nl-NL" sz="48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, lá, </a:t>
              </a:r>
              <a:r>
                <a:rPr lang="nl-NL" sz="48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rượu,ma</a:t>
              </a:r>
              <a:r>
                <a:rPr lang="nl-NL" sz="48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48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tuý</a:t>
              </a:r>
              <a:r>
                <a:rPr lang="nl-NL" sz="48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... </a:t>
              </a:r>
              <a:r>
                <a:rPr lang="nl-NL" sz="48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là</a:t>
              </a:r>
              <a:r>
                <a:rPr lang="nl-NL" sz="48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48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chất</a:t>
              </a:r>
              <a:r>
                <a:rPr lang="nl-NL" sz="48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48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kích</a:t>
              </a:r>
              <a:r>
                <a:rPr lang="nl-NL" sz="48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48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thích</a:t>
              </a:r>
              <a:r>
                <a:rPr lang="nl-NL" sz="48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48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rất</a:t>
              </a:r>
              <a:r>
                <a:rPr lang="nl-NL" sz="48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có </a:t>
              </a:r>
              <a:r>
                <a:rPr lang="nl-NL" sz="48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hại</a:t>
              </a:r>
              <a:r>
                <a:rPr lang="nl-NL" sz="48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48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đối</a:t>
              </a:r>
              <a:r>
                <a:rPr lang="nl-NL" sz="48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48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với</a:t>
              </a:r>
              <a:r>
                <a:rPr lang="nl-NL" sz="48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48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cơ</a:t>
              </a:r>
              <a:r>
                <a:rPr lang="nl-NL" sz="48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48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quan</a:t>
              </a:r>
              <a:r>
                <a:rPr lang="nl-NL" sz="48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48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tiêu</a:t>
              </a:r>
              <a:r>
                <a:rPr lang="nl-NL" sz="48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48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hoá</a:t>
              </a:r>
              <a:r>
                <a:rPr lang="nl-NL" sz="48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, </a:t>
              </a:r>
              <a:r>
                <a:rPr lang="nl-NL" sz="48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tuần</a:t>
              </a:r>
              <a:r>
                <a:rPr lang="nl-NL" sz="48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48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hoàn</a:t>
              </a:r>
              <a:r>
                <a:rPr lang="nl-NL" sz="48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48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và</a:t>
              </a:r>
              <a:r>
                <a:rPr lang="nl-NL" sz="48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48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thần</a:t>
              </a:r>
              <a:r>
                <a:rPr lang="nl-NL" sz="48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48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kinh</a:t>
              </a:r>
              <a:r>
                <a:rPr lang="en-VN" sz="4800" b="1" dirty="0">
                  <a:effectLst/>
                  <a:latin typeface="Cambria" panose="02040503050406030204" pitchFamily="18" charset="0"/>
                </a:rPr>
                <a:t> </a:t>
              </a:r>
              <a:endParaRPr lang="en-VN" sz="48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977760D-DAC1-31FD-2817-620E2D4C5D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7" t="73491" r="-2725"/>
          <a:stretch/>
        </p:blipFill>
        <p:spPr>
          <a:xfrm>
            <a:off x="133222" y="-75667"/>
            <a:ext cx="2434501" cy="18777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1C76B5D-7815-699D-1977-C5EADAAD99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8562" y="676646"/>
            <a:ext cx="4944285" cy="215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4831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9">
            <a:extLst>
              <a:ext uri="{FF2B5EF4-FFF2-40B4-BE49-F238E27FC236}">
                <a16:creationId xmlns:a16="http://schemas.microsoft.com/office/drawing/2014/main" id="{EAB6B278-3E89-376A-524C-9A897A0D390F}"/>
              </a:ext>
            </a:extLst>
          </p:cNvPr>
          <p:cNvSpPr/>
          <p:nvPr/>
        </p:nvSpPr>
        <p:spPr>
          <a:xfrm>
            <a:off x="412652" y="715693"/>
            <a:ext cx="11366696" cy="54266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98E265-01C7-FE4E-A912-E5E3F08043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94" y="1695921"/>
            <a:ext cx="9486900" cy="3962400"/>
          </a:xfrm>
          <a:prstGeom prst="rect">
            <a:avLst/>
          </a:prstGeom>
        </p:spPr>
      </p:pic>
      <p:pic>
        <p:nvPicPr>
          <p:cNvPr id="9" name="Picture 8" descr="A picture containing text, clipart, doll, toy&#10;&#10;Description automatically generated">
            <a:extLst>
              <a:ext uri="{FF2B5EF4-FFF2-40B4-BE49-F238E27FC236}">
                <a16:creationId xmlns:a16="http://schemas.microsoft.com/office/drawing/2014/main" id="{C65A036B-F42C-D24D-A6AC-15B9C3F7A02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73" b="94091" l="3705" r="35773">
                        <a14:foregroundMark x1="22227" y1="8318" x2="22227" y2="8318"/>
                        <a14:foregroundMark x1="18818" y1="27864" x2="23386" y2="35273"/>
                        <a14:foregroundMark x1="23386" y1="35273" x2="23386" y2="35273"/>
                        <a14:foregroundMark x1="22341" y1="23500" x2="19568" y2="41318"/>
                        <a14:foregroundMark x1="13977" y1="43818" x2="21568" y2="56909"/>
                        <a14:foregroundMark x1="21568" y1="56909" x2="21659" y2="56909"/>
                        <a14:foregroundMark x1="21773" y1="45909" x2="23386" y2="59545"/>
                        <a14:foregroundMark x1="23386" y1="59545" x2="23386" y2="59545"/>
                        <a14:foregroundMark x1="24432" y1="44000" x2="28114" y2="52364"/>
                        <a14:foregroundMark x1="28114" y1="52364" x2="28114" y2="52364"/>
                        <a14:foregroundMark x1="33909" y1="62591" x2="35818" y2="65273"/>
                        <a14:foregroundMark x1="22432" y1="43818" x2="24227" y2="48182"/>
                        <a14:foregroundMark x1="20818" y1="41545" x2="19477" y2="49136"/>
                        <a14:foregroundMark x1="19477" y1="49136" x2="19477" y2="49136"/>
                        <a14:foregroundMark x1="18068" y1="91818" x2="18159" y2="85182"/>
                        <a14:foregroundMark x1="27364" y1="90864" x2="27364" y2="83682"/>
                        <a14:foregroundMark x1="12364" y1="92409" x2="17318" y2="92773"/>
                        <a14:foregroundMark x1="17318" y1="92773" x2="23682" y2="92591"/>
                        <a14:foregroundMark x1="23682" y1="92591" x2="32864" y2="93182"/>
                        <a14:foregroundMark x1="15591" y1="93364" x2="19568" y2="94091"/>
                        <a14:foregroundMark x1="19568" y1="94091" x2="21182" y2="93909"/>
                        <a14:foregroundMark x1="24045" y1="93909" x2="29068" y2="93909"/>
                        <a14:foregroundMark x1="29068" y1="93909" x2="29932" y2="93727"/>
                        <a14:foregroundMark x1="33341" y1="92227" x2="33341" y2="92227"/>
                        <a14:foregroundMark x1="11614" y1="92409" x2="11614" y2="92409"/>
                        <a14:foregroundMark x1="33909" y1="92409" x2="33909" y2="924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568"/>
          <a:stretch/>
        </p:blipFill>
        <p:spPr>
          <a:xfrm>
            <a:off x="9377866" y="2125168"/>
            <a:ext cx="3173630" cy="4239675"/>
          </a:xfrm>
          <a:prstGeom prst="rect">
            <a:avLst/>
          </a:prstGeom>
        </p:spPr>
      </p:pic>
      <p:sp>
        <p:nvSpPr>
          <p:cNvPr id="10" name="Oval Callout 9">
            <a:extLst>
              <a:ext uri="{FF2B5EF4-FFF2-40B4-BE49-F238E27FC236}">
                <a16:creationId xmlns:a16="http://schemas.microsoft.com/office/drawing/2014/main" id="{E6D87C93-8A19-CB4B-8EC4-4B963888C2D3}"/>
              </a:ext>
            </a:extLst>
          </p:cNvPr>
          <p:cNvSpPr/>
          <p:nvPr/>
        </p:nvSpPr>
        <p:spPr>
          <a:xfrm>
            <a:off x="5150230" y="201231"/>
            <a:ext cx="4931568" cy="2438400"/>
          </a:xfrm>
          <a:prstGeom prst="wedgeEllipseCallout">
            <a:avLst>
              <a:gd name="adj1" fmla="val 62408"/>
              <a:gd name="adj2" fmla="val 44947"/>
            </a:avLst>
          </a:prstGeom>
          <a:solidFill>
            <a:srgbClr val="E75B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latin typeface="Arial" panose="020B0604020202020204" pitchFamily="34" charset="0"/>
                <a:cs typeface="Arial" panose="020B0604020202020204" pitchFamily="34" charset="0"/>
              </a:rPr>
              <a:t>Hãy đọc lại lời của Mặt trời</a:t>
            </a:r>
          </a:p>
        </p:txBody>
      </p:sp>
    </p:spTree>
    <p:extLst>
      <p:ext uri="{BB962C8B-B14F-4D97-AF65-F5344CB8AC3E}">
        <p14:creationId xmlns:p14="http://schemas.microsoft.com/office/powerpoint/2010/main" val="29185012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4">
            <a:extLst>
              <a:ext uri="{FF2B5EF4-FFF2-40B4-BE49-F238E27FC236}">
                <a16:creationId xmlns:a16="http://schemas.microsoft.com/office/drawing/2014/main" id="{F6CC40AF-3923-F806-9815-E41A5292396D}"/>
              </a:ext>
            </a:extLst>
          </p:cNvPr>
          <p:cNvSpPr/>
          <p:nvPr/>
        </p:nvSpPr>
        <p:spPr>
          <a:xfrm>
            <a:off x="2468562" y="787409"/>
            <a:ext cx="6258560" cy="4307840"/>
          </a:xfrm>
          <a:prstGeom prst="roundRect">
            <a:avLst>
              <a:gd name="adj" fmla="val 20492"/>
            </a:avLst>
          </a:prstGeom>
          <a:solidFill>
            <a:schemeClr val="bg1"/>
          </a:solidFill>
          <a:ln w="63500" cmpd="dbl">
            <a:solidFill>
              <a:srgbClr val="8CCA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8" name="图片 5" descr="千库网_绿色小鸟动物_元素编号12831550">
            <a:extLst>
              <a:ext uri="{FF2B5EF4-FFF2-40B4-BE49-F238E27FC236}">
                <a16:creationId xmlns:a16="http://schemas.microsoft.com/office/drawing/2014/main" id="{301B0449-482D-E3B5-1D01-D3C924D90B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2669" y="144164"/>
            <a:ext cx="2270125" cy="227012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4DBE6FF-A2CD-A629-A8A6-AAD344EE39EC}"/>
              </a:ext>
            </a:extLst>
          </p:cNvPr>
          <p:cNvGrpSpPr/>
          <p:nvPr/>
        </p:nvGrpSpPr>
        <p:grpSpPr>
          <a:xfrm>
            <a:off x="193233" y="2941328"/>
            <a:ext cx="4468042" cy="3864937"/>
            <a:chOff x="98263" y="3700528"/>
            <a:chExt cx="3798579" cy="330002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C5D2972-7C1A-B5F7-FBDF-760BCEABA9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9F6EDBF-96D0-8AA0-9303-E2F60E2C0D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98263" y="3725935"/>
              <a:ext cx="2481781" cy="3238978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B8F1059C-343E-4721-D3D0-D76087CAB4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9274031" y="2468944"/>
            <a:ext cx="2686870" cy="45251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CB34E45-7CC6-5B55-51DA-B4C9903EFF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6967653" y="3057534"/>
            <a:ext cx="2686870" cy="38121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AF7101-66DC-747F-9B16-DA59327951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5743" y="787409"/>
            <a:ext cx="5017443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1705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87B41B7-55B3-9042-BEA3-50ED22850AE9}"/>
              </a:ext>
            </a:extLst>
          </p:cNvPr>
          <p:cNvSpPr/>
          <p:nvPr/>
        </p:nvSpPr>
        <p:spPr>
          <a:xfrm>
            <a:off x="432829" y="1327919"/>
            <a:ext cx="11433243" cy="4030931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20B089-6825-994D-B285-0EE4390206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11" y="3889157"/>
            <a:ext cx="2052536" cy="31230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EB03BE3-3489-234E-B584-6AA884331E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732" y="3854176"/>
            <a:ext cx="2963268" cy="33518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F3CB05-6488-2943-9600-FBC988D55BB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0" t="49477" r="1110" b="8953"/>
          <a:stretch/>
        </p:blipFill>
        <p:spPr>
          <a:xfrm>
            <a:off x="8170975" y="824280"/>
            <a:ext cx="4250114" cy="176676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E6B721B-CA08-C24A-9C39-12EECBA686F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6290"/>
          <a:stretch/>
        </p:blipFill>
        <p:spPr>
          <a:xfrm>
            <a:off x="204555" y="219255"/>
            <a:ext cx="3784559" cy="203272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A3B9A27-0B31-7045-848D-86817C0A25D1}"/>
              </a:ext>
            </a:extLst>
          </p:cNvPr>
          <p:cNvSpPr txBox="1"/>
          <p:nvPr/>
        </p:nvSpPr>
        <p:spPr>
          <a:xfrm>
            <a:off x="1218364" y="2293844"/>
            <a:ext cx="102030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Koni" pitchFamily="2" charset="0"/>
                <a:ea typeface="+mn-ea"/>
                <a:cs typeface="+mn-cs"/>
              </a:rPr>
              <a:t>Hẹn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Koni" pitchFamily="2" charset="0"/>
                <a:ea typeface="+mn-ea"/>
                <a:cs typeface="+mn-cs"/>
              </a:rPr>
              <a:t> </a:t>
            </a: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Koni" pitchFamily="2" charset="0"/>
                <a:ea typeface="+mn-ea"/>
                <a:cs typeface="+mn-cs"/>
              </a:rPr>
              <a:t>gặp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Koni" pitchFamily="2" charset="0"/>
                <a:ea typeface="+mn-ea"/>
                <a:cs typeface="+mn-cs"/>
              </a:rPr>
              <a:t> </a:t>
            </a: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Koni" pitchFamily="2" charset="0"/>
                <a:ea typeface="+mn-ea"/>
                <a:cs typeface="+mn-cs"/>
              </a:rPr>
              <a:t>lại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Koni" pitchFamily="2" charset="0"/>
                <a:ea typeface="+mn-ea"/>
                <a:cs typeface="+mn-cs"/>
              </a:rPr>
              <a:t> </a:t>
            </a: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Koni" pitchFamily="2" charset="0"/>
                <a:ea typeface="+mn-ea"/>
                <a:cs typeface="+mn-cs"/>
              </a:rPr>
              <a:t>nhé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Koni" pitchFamily="2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53852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9" descr="卡通人物&#10;&#10;中度可信度描述已自动生成">
            <a:extLst>
              <a:ext uri="{FF2B5EF4-FFF2-40B4-BE49-F238E27FC236}">
                <a16:creationId xmlns:a16="http://schemas.microsoft.com/office/drawing/2014/main" id="{F1C568A4-8D02-6C44-A0C1-E73B26FF12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05"/>
          <a:stretch>
            <a:fillRect/>
          </a:stretch>
        </p:blipFill>
        <p:spPr>
          <a:xfrm>
            <a:off x="-191919" y="659533"/>
            <a:ext cx="12463704" cy="6198467"/>
          </a:xfrm>
          <a:custGeom>
            <a:avLst/>
            <a:gdLst>
              <a:gd name="connsiteX0" fmla="*/ 3582801 w 12192000"/>
              <a:gd name="connsiteY0" fmla="*/ 1270001 h 6063343"/>
              <a:gd name="connsiteX1" fmla="*/ 2900630 w 12192000"/>
              <a:gd name="connsiteY1" fmla="*/ 1952172 h 6063343"/>
              <a:gd name="connsiteX2" fmla="*/ 3582801 w 12192000"/>
              <a:gd name="connsiteY2" fmla="*/ 2634343 h 6063343"/>
              <a:gd name="connsiteX3" fmla="*/ 4264972 w 12192000"/>
              <a:gd name="connsiteY3" fmla="*/ 1952172 h 6063343"/>
              <a:gd name="connsiteX4" fmla="*/ 3582801 w 12192000"/>
              <a:gd name="connsiteY4" fmla="*/ 1270001 h 6063343"/>
              <a:gd name="connsiteX5" fmla="*/ 0 w 12192000"/>
              <a:gd name="connsiteY5" fmla="*/ 0 h 6063343"/>
              <a:gd name="connsiteX6" fmla="*/ 12192000 w 12192000"/>
              <a:gd name="connsiteY6" fmla="*/ 0 h 6063343"/>
              <a:gd name="connsiteX7" fmla="*/ 12192000 w 12192000"/>
              <a:gd name="connsiteY7" fmla="*/ 6063343 h 6063343"/>
              <a:gd name="connsiteX8" fmla="*/ 0 w 12192000"/>
              <a:gd name="connsiteY8" fmla="*/ 6063343 h 6063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063343">
                <a:moveTo>
                  <a:pt x="3582801" y="1270001"/>
                </a:moveTo>
                <a:cubicBezTo>
                  <a:pt x="3206048" y="1270001"/>
                  <a:pt x="2900630" y="1575419"/>
                  <a:pt x="2900630" y="1952172"/>
                </a:cubicBezTo>
                <a:cubicBezTo>
                  <a:pt x="2900630" y="2328925"/>
                  <a:pt x="3206048" y="2634343"/>
                  <a:pt x="3582801" y="2634343"/>
                </a:cubicBezTo>
                <a:cubicBezTo>
                  <a:pt x="3959554" y="2634343"/>
                  <a:pt x="4264972" y="2328925"/>
                  <a:pt x="4264972" y="1952172"/>
                </a:cubicBezTo>
                <a:cubicBezTo>
                  <a:pt x="4264972" y="1575419"/>
                  <a:pt x="3959554" y="1270001"/>
                  <a:pt x="3582801" y="127000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063343"/>
                </a:lnTo>
                <a:lnTo>
                  <a:pt x="0" y="6063343"/>
                </a:lnTo>
                <a:close/>
              </a:path>
            </a:pathLst>
          </a:custGeom>
        </p:spPr>
      </p:pic>
      <p:sp>
        <p:nvSpPr>
          <p:cNvPr id="2" name="圆角矩形 4">
            <a:extLst>
              <a:ext uri="{FF2B5EF4-FFF2-40B4-BE49-F238E27FC236}">
                <a16:creationId xmlns:a16="http://schemas.microsoft.com/office/drawing/2014/main" id="{F6CC40AF-3923-F806-9815-E41A5292396D}"/>
              </a:ext>
            </a:extLst>
          </p:cNvPr>
          <p:cNvSpPr/>
          <p:nvPr/>
        </p:nvSpPr>
        <p:spPr>
          <a:xfrm>
            <a:off x="2910652" y="1275080"/>
            <a:ext cx="6258560" cy="4307840"/>
          </a:xfrm>
          <a:prstGeom prst="roundRect">
            <a:avLst>
              <a:gd name="adj" fmla="val 20492"/>
            </a:avLst>
          </a:prstGeom>
          <a:solidFill>
            <a:schemeClr val="bg1"/>
          </a:solidFill>
          <a:ln w="63500" cmpd="dbl">
            <a:solidFill>
              <a:srgbClr val="E75B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3" name="矩形 10">
            <a:extLst>
              <a:ext uri="{FF2B5EF4-FFF2-40B4-BE49-F238E27FC236}">
                <a16:creationId xmlns:a16="http://schemas.microsoft.com/office/drawing/2014/main" id="{5766BED5-C94A-B444-B93A-4BD87909C7EB}"/>
              </a:ext>
            </a:extLst>
          </p:cNvPr>
          <p:cNvSpPr/>
          <p:nvPr/>
        </p:nvSpPr>
        <p:spPr>
          <a:xfrm>
            <a:off x="3994302" y="1536174"/>
            <a:ext cx="4203395" cy="37856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2000" b="1" dirty="0">
                <a:ln w="19050">
                  <a:solidFill>
                    <a:schemeClr val="tx1"/>
                  </a:solidFill>
                </a:ln>
                <a:solidFill>
                  <a:srgbClr val="EC938D"/>
                </a:solidFill>
                <a:latin typeface="UTM Fire House" panose="02040603050506020204" pitchFamily="18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KHỞI </a:t>
            </a:r>
          </a:p>
          <a:p>
            <a:pPr algn="ctr"/>
            <a:r>
              <a:rPr lang="en-US" altLang="zh-CN" sz="12000" b="1" dirty="0">
                <a:ln w="19050">
                  <a:solidFill>
                    <a:schemeClr val="tx1"/>
                  </a:solidFill>
                </a:ln>
                <a:solidFill>
                  <a:srgbClr val="EC938D"/>
                </a:solidFill>
                <a:latin typeface="UTM Fire House" panose="02040603050506020204" pitchFamily="18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ĐỘNG</a:t>
            </a:r>
            <a:endParaRPr lang="zh-CN" altLang="en-US" sz="12000" b="1" dirty="0">
              <a:ln w="19050">
                <a:solidFill>
                  <a:schemeClr val="tx1"/>
                </a:solidFill>
              </a:ln>
              <a:solidFill>
                <a:srgbClr val="EC938D"/>
              </a:solidFill>
              <a:latin typeface="UTM Fire House" panose="02040603050506020204" pitchFamily="18" charset="0"/>
              <a:ea typeface="字魂157号-萌趣兔兔" panose="00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006120-1296-254B-B7E6-C46FB31CF6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919" y="-93514"/>
            <a:ext cx="3522514" cy="3522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384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0FAC2A04-5F13-8F8E-9E4B-7216A4E7A35A}"/>
              </a:ext>
            </a:extLst>
          </p:cNvPr>
          <p:cNvGrpSpPr/>
          <p:nvPr/>
        </p:nvGrpSpPr>
        <p:grpSpPr>
          <a:xfrm>
            <a:off x="3981704" y="3633009"/>
            <a:ext cx="7932064" cy="2905231"/>
            <a:chOff x="89610" y="2674946"/>
            <a:chExt cx="4346365" cy="892162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A661AD2B-AC98-D8CA-8617-268C1277526D}"/>
                </a:ext>
              </a:extLst>
            </p:cNvPr>
            <p:cNvSpPr/>
            <p:nvPr/>
          </p:nvSpPr>
          <p:spPr>
            <a:xfrm>
              <a:off x="89610" y="2674946"/>
              <a:ext cx="4346365" cy="892162"/>
            </a:xfrm>
            <a:prstGeom prst="wedgeRoundRectCallout">
              <a:avLst>
                <a:gd name="adj1" fmla="val -65710"/>
                <a:gd name="adj2" fmla="val -23439"/>
                <a:gd name="adj3" fmla="val 16667"/>
              </a:avLst>
            </a:prstGeom>
            <a:solidFill>
              <a:srgbClr val="F5EAF6"/>
            </a:solidFill>
            <a:ln w="19050" cap="flat" cmpd="sng" algn="ctr">
              <a:solidFill>
                <a:srgbClr val="DE8CC4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EC146F8-5ED1-BFA1-7942-C1C76C442E00}"/>
                </a:ext>
              </a:extLst>
            </p:cNvPr>
            <p:cNvSpPr txBox="1"/>
            <p:nvPr/>
          </p:nvSpPr>
          <p:spPr>
            <a:xfrm>
              <a:off x="269914" y="2825798"/>
              <a:ext cx="4166061" cy="699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nl-NL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Khi</a:t>
              </a:r>
              <a:r>
                <a:rPr lang="nl-NL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cô</a:t>
              </a:r>
              <a:r>
                <a:rPr lang="nl-NL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nói</a:t>
              </a:r>
              <a:r>
                <a:rPr lang="nl-NL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"</a:t>
              </a:r>
              <a:r>
                <a:rPr lang="nl-NL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Con </a:t>
              </a:r>
              <a:r>
                <a:rPr lang="nl-NL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thỏ</a:t>
              </a:r>
              <a:r>
                <a:rPr lang="nl-NL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” , </a:t>
              </a:r>
              <a:r>
                <a:rPr lang="nl-NL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các</a:t>
              </a:r>
              <a:r>
                <a:rPr lang="nl-NL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em</a:t>
              </a:r>
              <a:r>
                <a:rPr lang="nl-NL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đưa</a:t>
              </a:r>
              <a:r>
                <a:rPr lang="nl-NL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hai </a:t>
              </a:r>
              <a:r>
                <a:rPr lang="nl-NL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tay</a:t>
              </a:r>
              <a:r>
                <a:rPr lang="nl-NL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lên</a:t>
              </a:r>
              <a:r>
                <a:rPr lang="nl-NL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đầu</a:t>
              </a:r>
              <a:r>
                <a:rPr lang="nl-NL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vẫy</a:t>
              </a:r>
              <a:r>
                <a:rPr lang="nl-NL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vẫy</a:t>
              </a:r>
              <a:r>
                <a:rPr lang="nl-NL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 </a:t>
              </a:r>
              <a:r>
                <a:rPr lang="nl-NL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Khi</a:t>
              </a:r>
              <a:r>
                <a:rPr lang="nl-NL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cô</a:t>
              </a:r>
              <a:r>
                <a:rPr lang="nl-NL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nói</a:t>
              </a:r>
              <a:r>
                <a:rPr lang="nl-NL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“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Ăn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cỏ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”,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các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em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chụm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các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ngón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tay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bên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phải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cho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vào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lòng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tay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bên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trái</a:t>
              </a:r>
              <a:r>
                <a:rPr lang="en-VN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. Khi cô nói “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Uống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nước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”, </a:t>
              </a:r>
              <a:r>
                <a:rPr lang="en-US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c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ác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ngón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tay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phải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chụm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đi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vào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miệng</a:t>
              </a:r>
              <a:r>
                <a:rPr lang="en-VN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. Khi cô nói “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Vào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hang”,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các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em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đưa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các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ngón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tay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phải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vào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tai</a:t>
              </a:r>
              <a:r>
                <a:rPr lang="en-VN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B97574A-FC24-2740-8494-689F11B3B30A}"/>
              </a:ext>
            </a:extLst>
          </p:cNvPr>
          <p:cNvGrpSpPr/>
          <p:nvPr/>
        </p:nvGrpSpPr>
        <p:grpSpPr>
          <a:xfrm>
            <a:off x="738637" y="319760"/>
            <a:ext cx="10714726" cy="3717161"/>
            <a:chOff x="122310" y="-58459"/>
            <a:chExt cx="6163783" cy="4132554"/>
          </a:xfrm>
        </p:grpSpPr>
        <p:sp>
          <p:nvSpPr>
            <p:cNvPr id="4" name="Cloud 3">
              <a:extLst>
                <a:ext uri="{FF2B5EF4-FFF2-40B4-BE49-F238E27FC236}">
                  <a16:creationId xmlns:a16="http://schemas.microsoft.com/office/drawing/2014/main" id="{995DA8AA-443C-4C4B-A4F4-95AF399ED5BD}"/>
                </a:ext>
              </a:extLst>
            </p:cNvPr>
            <p:cNvSpPr/>
            <p:nvPr/>
          </p:nvSpPr>
          <p:spPr>
            <a:xfrm>
              <a:off x="122310" y="-58459"/>
              <a:ext cx="6163783" cy="3491385"/>
            </a:xfrm>
            <a:prstGeom prst="cloud">
              <a:avLst/>
            </a:prstGeom>
            <a:solidFill>
              <a:srgbClr val="D8DD7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191201C-6792-B84D-A6DD-F00A1F0BB4FA}"/>
                </a:ext>
              </a:extLst>
            </p:cNvPr>
            <p:cNvSpPr txBox="1"/>
            <p:nvPr/>
          </p:nvSpPr>
          <p:spPr>
            <a:xfrm>
              <a:off x="278232" y="657775"/>
              <a:ext cx="6007861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7200" dirty="0">
                  <a:ln w="25400">
                    <a:solidFill>
                      <a:schemeClr val="tx1"/>
                    </a:solidFill>
                  </a:ln>
                  <a:solidFill>
                    <a:srgbClr val="C00000"/>
                  </a:solidFill>
                  <a:latin typeface="#9Slide07 Cadena" panose="02000503000000020004" pitchFamily="2" charset="77"/>
                </a:rPr>
                <a:t>THỎ ĂN CỎ, UỐNG NƯỚC, </a:t>
              </a:r>
            </a:p>
            <a:p>
              <a:pPr algn="ctr"/>
              <a:r>
                <a:rPr lang="en-VN" sz="7200" dirty="0">
                  <a:ln w="25400">
                    <a:solidFill>
                      <a:schemeClr val="tx1"/>
                    </a:solidFill>
                  </a:ln>
                  <a:solidFill>
                    <a:srgbClr val="C00000"/>
                  </a:solidFill>
                  <a:latin typeface="#9Slide07 Cadena" panose="02000503000000020004" pitchFamily="2" charset="77"/>
                </a:rPr>
                <a:t>VÀO HANG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07FD0994-263F-3B4A-B8AA-C93367AA45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441" y="1748169"/>
            <a:ext cx="3732137" cy="52825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082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9" descr="卡通人物&#10;&#10;中度可信度描述已自动生成">
            <a:extLst>
              <a:ext uri="{FF2B5EF4-FFF2-40B4-BE49-F238E27FC236}">
                <a16:creationId xmlns:a16="http://schemas.microsoft.com/office/drawing/2014/main" id="{F1C568A4-8D02-6C44-A0C1-E73B26FF12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05"/>
          <a:stretch>
            <a:fillRect/>
          </a:stretch>
        </p:blipFill>
        <p:spPr>
          <a:xfrm>
            <a:off x="-191919" y="659533"/>
            <a:ext cx="12463704" cy="6198467"/>
          </a:xfrm>
          <a:custGeom>
            <a:avLst/>
            <a:gdLst>
              <a:gd name="connsiteX0" fmla="*/ 3582801 w 12192000"/>
              <a:gd name="connsiteY0" fmla="*/ 1270001 h 6063343"/>
              <a:gd name="connsiteX1" fmla="*/ 2900630 w 12192000"/>
              <a:gd name="connsiteY1" fmla="*/ 1952172 h 6063343"/>
              <a:gd name="connsiteX2" fmla="*/ 3582801 w 12192000"/>
              <a:gd name="connsiteY2" fmla="*/ 2634343 h 6063343"/>
              <a:gd name="connsiteX3" fmla="*/ 4264972 w 12192000"/>
              <a:gd name="connsiteY3" fmla="*/ 1952172 h 6063343"/>
              <a:gd name="connsiteX4" fmla="*/ 3582801 w 12192000"/>
              <a:gd name="connsiteY4" fmla="*/ 1270001 h 6063343"/>
              <a:gd name="connsiteX5" fmla="*/ 0 w 12192000"/>
              <a:gd name="connsiteY5" fmla="*/ 0 h 6063343"/>
              <a:gd name="connsiteX6" fmla="*/ 12192000 w 12192000"/>
              <a:gd name="connsiteY6" fmla="*/ 0 h 6063343"/>
              <a:gd name="connsiteX7" fmla="*/ 12192000 w 12192000"/>
              <a:gd name="connsiteY7" fmla="*/ 6063343 h 6063343"/>
              <a:gd name="connsiteX8" fmla="*/ 0 w 12192000"/>
              <a:gd name="connsiteY8" fmla="*/ 6063343 h 6063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063343">
                <a:moveTo>
                  <a:pt x="3582801" y="1270001"/>
                </a:moveTo>
                <a:cubicBezTo>
                  <a:pt x="3206048" y="1270001"/>
                  <a:pt x="2900630" y="1575419"/>
                  <a:pt x="2900630" y="1952172"/>
                </a:cubicBezTo>
                <a:cubicBezTo>
                  <a:pt x="2900630" y="2328925"/>
                  <a:pt x="3206048" y="2634343"/>
                  <a:pt x="3582801" y="2634343"/>
                </a:cubicBezTo>
                <a:cubicBezTo>
                  <a:pt x="3959554" y="2634343"/>
                  <a:pt x="4264972" y="2328925"/>
                  <a:pt x="4264972" y="1952172"/>
                </a:cubicBezTo>
                <a:cubicBezTo>
                  <a:pt x="4264972" y="1575419"/>
                  <a:pt x="3959554" y="1270001"/>
                  <a:pt x="3582801" y="127000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063343"/>
                </a:lnTo>
                <a:lnTo>
                  <a:pt x="0" y="6063343"/>
                </a:lnTo>
                <a:close/>
              </a:path>
            </a:pathLst>
          </a:custGeom>
        </p:spPr>
      </p:pic>
      <p:sp>
        <p:nvSpPr>
          <p:cNvPr id="2" name="圆角矩形 4">
            <a:extLst>
              <a:ext uri="{FF2B5EF4-FFF2-40B4-BE49-F238E27FC236}">
                <a16:creationId xmlns:a16="http://schemas.microsoft.com/office/drawing/2014/main" id="{F6CC40AF-3923-F806-9815-E41A5292396D}"/>
              </a:ext>
            </a:extLst>
          </p:cNvPr>
          <p:cNvSpPr/>
          <p:nvPr/>
        </p:nvSpPr>
        <p:spPr>
          <a:xfrm>
            <a:off x="2910652" y="1275080"/>
            <a:ext cx="6258560" cy="4307840"/>
          </a:xfrm>
          <a:prstGeom prst="roundRect">
            <a:avLst>
              <a:gd name="adj" fmla="val 20492"/>
            </a:avLst>
          </a:prstGeom>
          <a:solidFill>
            <a:schemeClr val="bg1"/>
          </a:solidFill>
          <a:ln w="63500" cmpd="dbl">
            <a:solidFill>
              <a:srgbClr val="E75B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3" name="矩形 10">
            <a:extLst>
              <a:ext uri="{FF2B5EF4-FFF2-40B4-BE49-F238E27FC236}">
                <a16:creationId xmlns:a16="http://schemas.microsoft.com/office/drawing/2014/main" id="{5766BED5-C94A-B444-B93A-4BD87909C7EB}"/>
              </a:ext>
            </a:extLst>
          </p:cNvPr>
          <p:cNvSpPr/>
          <p:nvPr/>
        </p:nvSpPr>
        <p:spPr>
          <a:xfrm>
            <a:off x="3784309" y="1536174"/>
            <a:ext cx="4623382" cy="37856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2000" b="1" dirty="0">
                <a:ln w="19050">
                  <a:solidFill>
                    <a:schemeClr val="tx1"/>
                  </a:solidFill>
                </a:ln>
                <a:solidFill>
                  <a:srgbClr val="EC938D"/>
                </a:solidFill>
                <a:latin typeface="UTM Fire House" panose="02040603050506020204" pitchFamily="18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KHÁM </a:t>
            </a:r>
          </a:p>
          <a:p>
            <a:pPr algn="ctr"/>
            <a:r>
              <a:rPr lang="en-US" altLang="zh-CN" sz="12000" b="1" dirty="0">
                <a:ln w="19050">
                  <a:solidFill>
                    <a:schemeClr val="tx1"/>
                  </a:solidFill>
                </a:ln>
                <a:solidFill>
                  <a:srgbClr val="EC938D"/>
                </a:solidFill>
                <a:latin typeface="UTM Fire House" panose="02040603050506020204" pitchFamily="18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PHÁ</a:t>
            </a:r>
            <a:endParaRPr lang="zh-CN" altLang="en-US" sz="12000" b="1" dirty="0">
              <a:ln w="19050">
                <a:solidFill>
                  <a:schemeClr val="tx1"/>
                </a:solidFill>
              </a:ln>
              <a:solidFill>
                <a:srgbClr val="EC938D"/>
              </a:solidFill>
              <a:latin typeface="UTM Fire House" panose="02040603050506020204" pitchFamily="18" charset="0"/>
              <a:ea typeface="字魂157号-萌趣兔兔" panose="00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006120-1296-254B-B7E6-C46FB31CF6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919" y="-93514"/>
            <a:ext cx="3522514" cy="3522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9133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9">
            <a:extLst>
              <a:ext uri="{FF2B5EF4-FFF2-40B4-BE49-F238E27FC236}">
                <a16:creationId xmlns:a16="http://schemas.microsoft.com/office/drawing/2014/main" id="{EAB6B278-3E89-376A-524C-9A897A0D390F}"/>
              </a:ext>
            </a:extLst>
          </p:cNvPr>
          <p:cNvSpPr/>
          <p:nvPr/>
        </p:nvSpPr>
        <p:spPr>
          <a:xfrm>
            <a:off x="412652" y="715693"/>
            <a:ext cx="11366696" cy="54266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DBFE83-8692-4B8D-5A5F-117F87B2500A}"/>
              </a:ext>
            </a:extLst>
          </p:cNvPr>
          <p:cNvSpPr txBox="1"/>
          <p:nvPr/>
        </p:nvSpPr>
        <p:spPr>
          <a:xfrm>
            <a:off x="952601" y="967065"/>
            <a:ext cx="1047739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nl-NL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Hãy</a:t>
            </a:r>
            <a:r>
              <a:rPr lang="nl-NL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nêu</a:t>
            </a:r>
            <a:r>
              <a:rPr lang="nl-NL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các</a:t>
            </a:r>
            <a:r>
              <a:rPr lang="nl-NL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nguồn</a:t>
            </a:r>
            <a:r>
              <a:rPr lang="nl-NL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thu</a:t>
            </a:r>
            <a:r>
              <a:rPr lang="nl-NL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thập</a:t>
            </a:r>
            <a:r>
              <a:rPr lang="nl-NL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thông</a:t>
            </a:r>
            <a:r>
              <a:rPr lang="nl-NL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tin </a:t>
            </a:r>
            <a:r>
              <a:rPr lang="nl-NL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về</a:t>
            </a:r>
            <a:r>
              <a:rPr lang="nl-NL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một</a:t>
            </a:r>
            <a:r>
              <a:rPr lang="nl-NL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số</a:t>
            </a:r>
            <a:r>
              <a:rPr lang="nl-NL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chất</a:t>
            </a:r>
            <a:r>
              <a:rPr lang="nl-NL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và</a:t>
            </a:r>
            <a:r>
              <a:rPr lang="nl-NL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hoạt</a:t>
            </a:r>
            <a:r>
              <a:rPr lang="nl-NL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động</a:t>
            </a:r>
            <a:r>
              <a:rPr lang="nl-NL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có </a:t>
            </a:r>
            <a:r>
              <a:rPr lang="nl-NL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hại</a:t>
            </a:r>
            <a:r>
              <a:rPr lang="nl-NL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cho</a:t>
            </a:r>
            <a:r>
              <a:rPr lang="nl-NL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cơ</a:t>
            </a:r>
            <a:r>
              <a:rPr lang="nl-NL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quan</a:t>
            </a:r>
            <a:r>
              <a:rPr lang="nl-NL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tiêu</a:t>
            </a:r>
            <a:r>
              <a:rPr lang="nl-NL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hoá</a:t>
            </a:r>
            <a:r>
              <a:rPr lang="nl-NL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, </a:t>
            </a:r>
            <a:r>
              <a:rPr lang="nl-NL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tuần</a:t>
            </a:r>
            <a:r>
              <a:rPr lang="nl-NL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hoàn</a:t>
            </a:r>
            <a:r>
              <a:rPr lang="nl-NL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, </a:t>
            </a:r>
            <a:r>
              <a:rPr lang="nl-NL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thần</a:t>
            </a:r>
            <a:r>
              <a:rPr lang="nl-NL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kinh</a:t>
            </a:r>
            <a:r>
              <a:rPr lang="nl-NL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trong</a:t>
            </a:r>
            <a:r>
              <a:rPr lang="nl-NL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các</a:t>
            </a:r>
            <a:r>
              <a:rPr lang="nl-NL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hình</a:t>
            </a:r>
            <a:r>
              <a:rPr lang="nl-NL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dưới</a:t>
            </a:r>
            <a:r>
              <a:rPr lang="nl-NL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đây</a:t>
            </a:r>
            <a:r>
              <a:rPr lang="nl-NL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.</a:t>
            </a:r>
            <a:r>
              <a:rPr lang="en-VN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93FFD52-450F-3275-5C1C-06E240C08E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3" y="0"/>
            <a:ext cx="1246093" cy="12897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AE8A42-B7C5-6D4B-B7E8-10EAD372EB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0" r="19721" b="50011"/>
          <a:stretch/>
        </p:blipFill>
        <p:spPr>
          <a:xfrm>
            <a:off x="613507" y="2603432"/>
            <a:ext cx="4361836" cy="24160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9E5CB22-8F04-D14B-9747-F122AE9B6C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05" r="50872" b="-494"/>
          <a:stretch/>
        </p:blipFill>
        <p:spPr>
          <a:xfrm>
            <a:off x="4974079" y="2603432"/>
            <a:ext cx="3084196" cy="241604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E5662A3-0493-4342-A3B9-1D1A4F5863B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30" t="50275" r="1542" b="-264"/>
          <a:stretch/>
        </p:blipFill>
        <p:spPr>
          <a:xfrm>
            <a:off x="8058275" y="2643932"/>
            <a:ext cx="3084196" cy="24160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F457318-C777-924E-AA87-EE8A9D8C9A8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59257" y="3481133"/>
            <a:ext cx="1504334" cy="326879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9C25589-0C4A-1544-B536-5113E6FAE4D6}"/>
              </a:ext>
            </a:extLst>
          </p:cNvPr>
          <p:cNvSpPr/>
          <p:nvPr/>
        </p:nvSpPr>
        <p:spPr>
          <a:xfrm>
            <a:off x="3372255" y="5115531"/>
            <a:ext cx="5447490" cy="831004"/>
          </a:xfrm>
          <a:prstGeom prst="rect">
            <a:avLst/>
          </a:prstGeom>
          <a:solidFill>
            <a:srgbClr val="D8DD7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chemeClr val="tx1"/>
                </a:solidFill>
                <a:latin typeface="Cambria" panose="02040503050406030204" pitchFamily="18" charset="0"/>
              </a:rPr>
              <a:t>Thảo luận nhóm 2</a:t>
            </a:r>
          </a:p>
        </p:txBody>
      </p:sp>
    </p:spTree>
    <p:extLst>
      <p:ext uri="{BB962C8B-B14F-4D97-AF65-F5344CB8AC3E}">
        <p14:creationId xmlns:p14="http://schemas.microsoft.com/office/powerpoint/2010/main" val="34213597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9">
            <a:extLst>
              <a:ext uri="{FF2B5EF4-FFF2-40B4-BE49-F238E27FC236}">
                <a16:creationId xmlns:a16="http://schemas.microsoft.com/office/drawing/2014/main" id="{EAB6B278-3E89-376A-524C-9A897A0D390F}"/>
              </a:ext>
            </a:extLst>
          </p:cNvPr>
          <p:cNvSpPr/>
          <p:nvPr/>
        </p:nvSpPr>
        <p:spPr>
          <a:xfrm>
            <a:off x="412652" y="715693"/>
            <a:ext cx="11366696" cy="54266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DBFE83-8692-4B8D-5A5F-117F87B2500A}"/>
              </a:ext>
            </a:extLst>
          </p:cNvPr>
          <p:cNvSpPr txBox="1"/>
          <p:nvPr/>
        </p:nvSpPr>
        <p:spPr>
          <a:xfrm>
            <a:off x="952601" y="967065"/>
            <a:ext cx="1047739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nl-NL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Hãy</a:t>
            </a:r>
            <a:r>
              <a:rPr lang="nl-NL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nêu</a:t>
            </a:r>
            <a:r>
              <a:rPr lang="nl-NL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các</a:t>
            </a:r>
            <a:r>
              <a:rPr lang="nl-NL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nguồn</a:t>
            </a:r>
            <a:r>
              <a:rPr lang="nl-NL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thu</a:t>
            </a:r>
            <a:r>
              <a:rPr lang="nl-NL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thập</a:t>
            </a:r>
            <a:r>
              <a:rPr lang="nl-NL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thông</a:t>
            </a:r>
            <a:r>
              <a:rPr lang="nl-NL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tin </a:t>
            </a:r>
            <a:r>
              <a:rPr lang="nl-NL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về</a:t>
            </a:r>
            <a:r>
              <a:rPr lang="nl-NL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một</a:t>
            </a:r>
            <a:r>
              <a:rPr lang="nl-NL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số</a:t>
            </a:r>
            <a:r>
              <a:rPr lang="nl-NL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chất</a:t>
            </a:r>
            <a:r>
              <a:rPr lang="nl-NL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và</a:t>
            </a:r>
            <a:r>
              <a:rPr lang="nl-NL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hoạt</a:t>
            </a:r>
            <a:r>
              <a:rPr lang="nl-NL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động</a:t>
            </a:r>
            <a:r>
              <a:rPr lang="nl-NL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có </a:t>
            </a:r>
            <a:r>
              <a:rPr lang="nl-NL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hại</a:t>
            </a:r>
            <a:r>
              <a:rPr lang="nl-NL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cho</a:t>
            </a:r>
            <a:r>
              <a:rPr lang="nl-NL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cơ</a:t>
            </a:r>
            <a:r>
              <a:rPr lang="nl-NL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quan</a:t>
            </a:r>
            <a:r>
              <a:rPr lang="nl-NL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tiêu</a:t>
            </a:r>
            <a:r>
              <a:rPr lang="nl-NL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hoá</a:t>
            </a:r>
            <a:r>
              <a:rPr lang="nl-NL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, </a:t>
            </a:r>
            <a:r>
              <a:rPr lang="nl-NL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tuần</a:t>
            </a:r>
            <a:r>
              <a:rPr lang="nl-NL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hoàn</a:t>
            </a:r>
            <a:r>
              <a:rPr lang="nl-NL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, </a:t>
            </a:r>
            <a:r>
              <a:rPr lang="nl-NL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thần</a:t>
            </a:r>
            <a:r>
              <a:rPr lang="nl-NL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kinh</a:t>
            </a:r>
            <a:r>
              <a:rPr lang="nl-NL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trong</a:t>
            </a:r>
            <a:r>
              <a:rPr lang="nl-NL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các</a:t>
            </a:r>
            <a:r>
              <a:rPr lang="nl-NL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hình</a:t>
            </a:r>
            <a:r>
              <a:rPr lang="nl-NL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dưới</a:t>
            </a:r>
            <a:r>
              <a:rPr lang="nl-NL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đây</a:t>
            </a:r>
            <a:r>
              <a:rPr lang="nl-NL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.</a:t>
            </a:r>
            <a:r>
              <a:rPr lang="en-VN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93FFD52-450F-3275-5C1C-06E240C08E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3" y="0"/>
            <a:ext cx="1246093" cy="12897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AE8A42-B7C5-6D4B-B7E8-10EAD372EB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0" r="19721" b="50011"/>
          <a:stretch/>
        </p:blipFill>
        <p:spPr>
          <a:xfrm>
            <a:off x="613507" y="2603432"/>
            <a:ext cx="4361836" cy="24160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9E5CB22-8F04-D14B-9747-F122AE9B6C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05" r="50872" b="-494"/>
          <a:stretch/>
        </p:blipFill>
        <p:spPr>
          <a:xfrm>
            <a:off x="4974079" y="2603432"/>
            <a:ext cx="3084196" cy="241604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E5662A3-0493-4342-A3B9-1D1A4F5863B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30" t="50275" r="1542" b="-264"/>
          <a:stretch/>
        </p:blipFill>
        <p:spPr>
          <a:xfrm>
            <a:off x="8058275" y="2643932"/>
            <a:ext cx="3084196" cy="24160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9C25589-0C4A-1544-B536-5113E6FAE4D6}"/>
              </a:ext>
            </a:extLst>
          </p:cNvPr>
          <p:cNvSpPr/>
          <p:nvPr/>
        </p:nvSpPr>
        <p:spPr>
          <a:xfrm>
            <a:off x="1192288" y="5100472"/>
            <a:ext cx="3204274" cy="831004"/>
          </a:xfrm>
          <a:prstGeom prst="rect">
            <a:avLst/>
          </a:prstGeom>
          <a:solidFill>
            <a:srgbClr val="D8DD7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chemeClr val="tx1"/>
                </a:solidFill>
                <a:latin typeface="Cambria" panose="02040503050406030204" pitchFamily="18" charset="0"/>
              </a:rPr>
              <a:t>Ti vi, sách báo,…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940E46-4CB8-F14B-8F94-DB41A7654609}"/>
              </a:ext>
            </a:extLst>
          </p:cNvPr>
          <p:cNvSpPr/>
          <p:nvPr/>
        </p:nvSpPr>
        <p:spPr>
          <a:xfrm>
            <a:off x="4674634" y="5116748"/>
            <a:ext cx="3204275" cy="831004"/>
          </a:xfrm>
          <a:prstGeom prst="rect">
            <a:avLst/>
          </a:prstGeom>
          <a:solidFill>
            <a:srgbClr val="D8DD7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chemeClr val="tx1"/>
                </a:solidFill>
                <a:latin typeface="Cambria" panose="02040503050406030204" pitchFamily="18" charset="0"/>
              </a:rPr>
              <a:t>Hỏi người lớn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DBDC8C-5152-CE47-BEE1-055E9084C8F7}"/>
              </a:ext>
            </a:extLst>
          </p:cNvPr>
          <p:cNvSpPr/>
          <p:nvPr/>
        </p:nvSpPr>
        <p:spPr>
          <a:xfrm>
            <a:off x="8058275" y="5100472"/>
            <a:ext cx="3204275" cy="831004"/>
          </a:xfrm>
          <a:prstGeom prst="rect">
            <a:avLst/>
          </a:prstGeom>
          <a:solidFill>
            <a:srgbClr val="D8DD7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chemeClr val="tx1"/>
                </a:solidFill>
                <a:latin typeface="Cambria" panose="02040503050406030204" pitchFamily="18" charset="0"/>
              </a:rPr>
              <a:t>In-tơ-nét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F457318-C777-924E-AA87-EE8A9D8C9A8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77833" y="3385074"/>
            <a:ext cx="1504334" cy="326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922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9CC9460-CE25-EAAD-C0B1-C40C93BD25CF}"/>
              </a:ext>
            </a:extLst>
          </p:cNvPr>
          <p:cNvGrpSpPr/>
          <p:nvPr/>
        </p:nvGrpSpPr>
        <p:grpSpPr>
          <a:xfrm>
            <a:off x="777241" y="1306286"/>
            <a:ext cx="10826930" cy="5138057"/>
            <a:chOff x="-2519215" y="2735697"/>
            <a:chExt cx="7387778" cy="419490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CD180E4-5016-B6DA-CE29-CC4A5657AB3D}"/>
                </a:ext>
              </a:extLst>
            </p:cNvPr>
            <p:cNvSpPr/>
            <p:nvPr/>
          </p:nvSpPr>
          <p:spPr>
            <a:xfrm>
              <a:off x="-2519215" y="2735697"/>
              <a:ext cx="7387778" cy="41949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0846A7E-E1B0-6B61-1760-DEADC57411B3}"/>
                </a:ext>
              </a:extLst>
            </p:cNvPr>
            <p:cNvSpPr txBox="1"/>
            <p:nvPr/>
          </p:nvSpPr>
          <p:spPr>
            <a:xfrm>
              <a:off x="-2324324" y="3192129"/>
              <a:ext cx="6997995" cy="32820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nl-NL" sz="36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Muốn</a:t>
              </a:r>
              <a:r>
                <a:rPr lang="nl-NL" sz="36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6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tìm</a:t>
              </a:r>
              <a:r>
                <a:rPr lang="nl-NL" sz="36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6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các</a:t>
              </a:r>
              <a:r>
                <a:rPr lang="nl-NL" sz="36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6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thông</a:t>
              </a:r>
              <a:r>
                <a:rPr lang="nl-NL" sz="36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tin </a:t>
              </a:r>
              <a:r>
                <a:rPr lang="nl-NL" sz="36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chúng</a:t>
              </a:r>
              <a:r>
                <a:rPr lang="nl-NL" sz="36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ta có </a:t>
              </a:r>
              <a:r>
                <a:rPr lang="nl-NL" sz="36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thể</a:t>
              </a:r>
              <a:r>
                <a:rPr lang="nl-NL" sz="36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6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tìm</a:t>
              </a:r>
              <a:r>
                <a:rPr lang="nl-NL" sz="36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6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hiểu</a:t>
              </a:r>
              <a:r>
                <a:rPr lang="nl-NL" sz="36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qua </a:t>
              </a:r>
              <a:r>
                <a:rPr lang="nl-NL" sz="36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sách</a:t>
              </a:r>
              <a:r>
                <a:rPr lang="nl-NL" sz="36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, </a:t>
              </a:r>
              <a:r>
                <a:rPr lang="nl-NL" sz="36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báo</a:t>
              </a:r>
              <a:r>
                <a:rPr lang="nl-NL" sz="36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, ti vi , </a:t>
              </a:r>
              <a:r>
                <a:rPr lang="nl-NL" sz="36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hỏi</a:t>
              </a:r>
              <a:r>
                <a:rPr lang="nl-NL" sz="36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6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người</a:t>
              </a:r>
              <a:r>
                <a:rPr lang="nl-NL" sz="36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6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thân</a:t>
              </a:r>
              <a:r>
                <a:rPr lang="nl-NL" sz="36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, tra </a:t>
              </a:r>
              <a:r>
                <a:rPr lang="nl-NL" sz="36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cứu</a:t>
              </a:r>
              <a:r>
                <a:rPr lang="nl-NL" sz="36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6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trên</a:t>
              </a:r>
              <a:r>
                <a:rPr lang="nl-NL" sz="36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in-</a:t>
              </a:r>
              <a:r>
                <a:rPr lang="nl-NL" sz="36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tơ</a:t>
              </a:r>
              <a:r>
                <a:rPr lang="nl-NL" sz="36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-nét. </a:t>
              </a:r>
              <a:r>
                <a:rPr lang="nl-NL" sz="36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Khi</a:t>
              </a:r>
              <a:r>
                <a:rPr lang="nl-NL" sz="36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6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tìm</a:t>
              </a:r>
              <a:r>
                <a:rPr lang="nl-NL" sz="36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6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hiểu</a:t>
              </a:r>
              <a:r>
                <a:rPr lang="nl-NL" sz="36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6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các</a:t>
              </a:r>
              <a:r>
                <a:rPr lang="nl-NL" sz="36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6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thông</a:t>
              </a:r>
              <a:r>
                <a:rPr lang="nl-NL" sz="36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tin </a:t>
              </a:r>
              <a:r>
                <a:rPr lang="nl-NL" sz="36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trên</a:t>
              </a:r>
              <a:r>
                <a:rPr lang="nl-NL" sz="36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in–</a:t>
              </a:r>
              <a:r>
                <a:rPr lang="nl-NL" sz="36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tơ</a:t>
              </a:r>
              <a:r>
                <a:rPr lang="nl-NL" sz="3600" b="1" dirty="0">
                  <a:latin typeface="Cambria" panose="02040503050406030204" pitchFamily="18" charset="0"/>
                  <a:ea typeface="Times New Roman" panose="02020603050405020304" pitchFamily="18" charset="0"/>
                </a:rPr>
                <a:t>-</a:t>
              </a:r>
              <a:r>
                <a:rPr lang="nl-NL" sz="36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nét, </a:t>
              </a:r>
              <a:r>
                <a:rPr lang="nl-NL" sz="36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các</a:t>
              </a:r>
              <a:r>
                <a:rPr lang="nl-NL" sz="36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6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em</a:t>
              </a:r>
              <a:r>
                <a:rPr lang="nl-NL" sz="36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6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nhớ</a:t>
              </a:r>
              <a:r>
                <a:rPr lang="nl-NL" sz="36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6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chọn</a:t>
              </a:r>
              <a:r>
                <a:rPr lang="nl-NL" sz="36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6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từ</a:t>
              </a:r>
              <a:r>
                <a:rPr lang="nl-NL" sz="36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6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khoá</a:t>
              </a:r>
              <a:r>
                <a:rPr lang="nl-NL" sz="36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6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của</a:t>
              </a:r>
              <a:r>
                <a:rPr lang="nl-NL" sz="36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6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nội</a:t>
              </a:r>
              <a:r>
                <a:rPr lang="nl-NL" sz="36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6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dung</a:t>
              </a:r>
              <a:r>
                <a:rPr lang="nl-NL" sz="36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6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để</a:t>
              </a:r>
              <a:r>
                <a:rPr lang="nl-NL" sz="36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6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tìm</a:t>
              </a:r>
              <a:r>
                <a:rPr lang="nl-NL" sz="36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. </a:t>
              </a:r>
              <a:r>
                <a:rPr lang="nl-NL" sz="36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Ví</a:t>
              </a:r>
              <a:r>
                <a:rPr lang="nl-NL" sz="36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6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dụ</a:t>
              </a:r>
              <a:r>
                <a:rPr lang="nl-NL" sz="36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6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từ</a:t>
              </a:r>
              <a:r>
                <a:rPr lang="nl-NL" sz="36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6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khoá</a:t>
              </a:r>
              <a:r>
                <a:rPr lang="nl-NL" sz="36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6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của</a:t>
              </a:r>
              <a:r>
                <a:rPr lang="nl-NL" sz="36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6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bài</a:t>
              </a:r>
              <a:r>
                <a:rPr lang="nl-NL" sz="36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6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này</a:t>
              </a:r>
              <a:r>
                <a:rPr lang="nl-NL" sz="36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6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là</a:t>
              </a:r>
              <a:r>
                <a:rPr lang="nl-NL" sz="36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“ </a:t>
              </a:r>
              <a:r>
                <a:rPr lang="nl-NL" sz="36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các</a:t>
              </a:r>
              <a:r>
                <a:rPr lang="nl-NL" sz="36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6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chất</a:t>
              </a:r>
              <a:r>
                <a:rPr lang="nl-NL" sz="36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có </a:t>
              </a:r>
              <a:r>
                <a:rPr lang="nl-NL" sz="36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hại</a:t>
              </a:r>
              <a:r>
                <a:rPr lang="nl-NL" sz="36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6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cho</a:t>
              </a:r>
              <a:r>
                <a:rPr lang="nl-NL" sz="36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6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cơ</a:t>
              </a:r>
              <a:r>
                <a:rPr lang="nl-NL" sz="36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6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quan</a:t>
              </a:r>
              <a:r>
                <a:rPr lang="nl-NL" sz="36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6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tiêu</a:t>
              </a:r>
              <a:r>
                <a:rPr lang="nl-NL" sz="36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6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hoá</a:t>
              </a:r>
              <a:r>
                <a:rPr lang="nl-NL" sz="36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”, ...</a:t>
              </a:r>
              <a:r>
                <a:rPr lang="en-VN" sz="3600" b="1" dirty="0">
                  <a:effectLst/>
                  <a:latin typeface="Cambria" panose="02040503050406030204" pitchFamily="18" charset="0"/>
                </a:rPr>
                <a:t> </a:t>
              </a:r>
              <a:endParaRPr lang="en-VN" sz="36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977760D-DAC1-31FD-2817-620E2D4C5D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7" t="73491" r="-2725"/>
          <a:stretch/>
        </p:blipFill>
        <p:spPr>
          <a:xfrm>
            <a:off x="133222" y="-75667"/>
            <a:ext cx="2434501" cy="18777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1C76B5D-7815-699D-1977-C5EADAAD99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8563" y="0"/>
            <a:ext cx="4944285" cy="215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0603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9">
            <a:extLst>
              <a:ext uri="{FF2B5EF4-FFF2-40B4-BE49-F238E27FC236}">
                <a16:creationId xmlns:a16="http://schemas.microsoft.com/office/drawing/2014/main" id="{EAB6B278-3E89-376A-524C-9A897A0D390F}"/>
              </a:ext>
            </a:extLst>
          </p:cNvPr>
          <p:cNvSpPr/>
          <p:nvPr/>
        </p:nvSpPr>
        <p:spPr>
          <a:xfrm>
            <a:off x="412652" y="601687"/>
            <a:ext cx="11366696" cy="565462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DBFE83-8692-4B8D-5A5F-117F87B2500A}"/>
              </a:ext>
            </a:extLst>
          </p:cNvPr>
          <p:cNvSpPr txBox="1"/>
          <p:nvPr/>
        </p:nvSpPr>
        <p:spPr>
          <a:xfrm>
            <a:off x="879072" y="749416"/>
            <a:ext cx="104338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THỰC HÀNH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224E4A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B859495-06BB-5976-B62E-F9BE089D8A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37" y="-36640"/>
            <a:ext cx="1214091" cy="145034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49176CA-6CDB-9244-8C73-8843521632A4}"/>
              </a:ext>
            </a:extLst>
          </p:cNvPr>
          <p:cNvGrpSpPr/>
          <p:nvPr/>
        </p:nvGrpSpPr>
        <p:grpSpPr>
          <a:xfrm>
            <a:off x="992874" y="1612425"/>
            <a:ext cx="5009453" cy="3847316"/>
            <a:chOff x="853143" y="1406273"/>
            <a:chExt cx="5009453" cy="384731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2FA877A-0C01-3C44-80AE-107C158E4997}"/>
                </a:ext>
              </a:extLst>
            </p:cNvPr>
            <p:cNvGrpSpPr/>
            <p:nvPr/>
          </p:nvGrpSpPr>
          <p:grpSpPr>
            <a:xfrm>
              <a:off x="853143" y="1406273"/>
              <a:ext cx="5009453" cy="3847316"/>
              <a:chOff x="853143" y="1406273"/>
              <a:chExt cx="5009453" cy="3847316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0D3C464-712B-4440-B901-A6E60E573529}"/>
                  </a:ext>
                </a:extLst>
              </p:cNvPr>
              <p:cNvSpPr/>
              <p:nvPr/>
            </p:nvSpPr>
            <p:spPr>
              <a:xfrm>
                <a:off x="853143" y="2560095"/>
                <a:ext cx="5009453" cy="269349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C74D56"/>
                </a:solidFill>
              </a:ln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nl-NL" sz="3600" b="1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Hoàn</a:t>
                </a:r>
                <a:r>
                  <a:rPr lang="nl-NL" sz="3600" b="1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nl-NL" sz="3600" b="1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thành</a:t>
                </a:r>
                <a:r>
                  <a:rPr lang="nl-NL" sz="3600" b="1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nl-NL" sz="3600" b="1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phiếu</a:t>
                </a:r>
                <a:r>
                  <a:rPr lang="nl-NL" sz="3600" b="1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nl-NL" sz="3600" b="1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thu</a:t>
                </a:r>
                <a:r>
                  <a:rPr lang="nl-NL" sz="3600" b="1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nl-NL" sz="3600" b="1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thập</a:t>
                </a:r>
                <a:r>
                  <a:rPr lang="nl-NL" sz="3600" b="1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nl-NL" sz="3600" b="1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thông</a:t>
                </a:r>
                <a:r>
                  <a:rPr lang="nl-NL" sz="3600" b="1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tin </a:t>
                </a:r>
                <a:r>
                  <a:rPr lang="nl-NL" sz="3600" b="1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về</a:t>
                </a:r>
                <a:r>
                  <a:rPr lang="nl-NL" sz="3600" b="1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nl-NL" sz="3600" b="1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các</a:t>
                </a:r>
                <a:r>
                  <a:rPr lang="nl-NL" sz="3600" b="1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nl-NL" sz="3600" b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chất</a:t>
                </a:r>
                <a:r>
                  <a:rPr lang="nl-NL" sz="3600" b="1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có </a:t>
                </a:r>
                <a:r>
                  <a:rPr lang="nl-NL" sz="3600" b="1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hại</a:t>
                </a:r>
                <a:r>
                  <a:rPr lang="nl-NL" sz="3600" b="1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nl-NL" sz="3600" b="1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cho</a:t>
                </a:r>
                <a:r>
                  <a:rPr lang="nl-NL" sz="3600" b="1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nl-NL" sz="3600" b="1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sức</a:t>
                </a:r>
                <a:r>
                  <a:rPr lang="nl-NL" sz="3600" b="1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nl-NL" sz="3600" b="1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khỏe</a:t>
                </a:r>
                <a:endParaRPr lang="nl-NL" sz="3600" b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20000"/>
                  </a:lnSpc>
                </a:pPr>
                <a:endParaRPr lang="en-VN" sz="3600" b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84A00522-0297-2C4B-8202-4733334C2C74}"/>
                  </a:ext>
                </a:extLst>
              </p:cNvPr>
              <p:cNvSpPr/>
              <p:nvPr/>
            </p:nvSpPr>
            <p:spPr>
              <a:xfrm>
                <a:off x="3586394" y="1406273"/>
                <a:ext cx="747628" cy="762000"/>
              </a:xfrm>
              <a:prstGeom prst="ellipse">
                <a:avLst/>
              </a:prstGeom>
              <a:solidFill>
                <a:srgbClr val="C00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3600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B14831A-2171-E54B-81D6-8D3BD0543D78}"/>
                </a:ext>
              </a:extLst>
            </p:cNvPr>
            <p:cNvSpPr txBox="1"/>
            <p:nvPr/>
          </p:nvSpPr>
          <p:spPr>
            <a:xfrm>
              <a:off x="1941752" y="1406273"/>
              <a:ext cx="17996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000" b="1" dirty="0">
                  <a:latin typeface="Cambria" panose="02040503050406030204" pitchFamily="18" charset="0"/>
                </a:rPr>
                <a:t>Nhóm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623DF2A-87DE-A146-8E3F-2A9AB83D7105}"/>
              </a:ext>
            </a:extLst>
          </p:cNvPr>
          <p:cNvGrpSpPr/>
          <p:nvPr/>
        </p:nvGrpSpPr>
        <p:grpSpPr>
          <a:xfrm>
            <a:off x="6346511" y="1587659"/>
            <a:ext cx="4682881" cy="3872082"/>
            <a:chOff x="6655976" y="1381507"/>
            <a:chExt cx="4682881" cy="387208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75CCB04-1D04-9A47-A88D-F287DC5A8434}"/>
                </a:ext>
              </a:extLst>
            </p:cNvPr>
            <p:cNvGrpSpPr/>
            <p:nvPr/>
          </p:nvGrpSpPr>
          <p:grpSpPr>
            <a:xfrm>
              <a:off x="6655976" y="1381507"/>
              <a:ext cx="4682881" cy="3872082"/>
              <a:chOff x="6655976" y="1381507"/>
              <a:chExt cx="4682881" cy="3872082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F6539F5-614F-7849-94B7-708C640CF0D3}"/>
                  </a:ext>
                </a:extLst>
              </p:cNvPr>
              <p:cNvSpPr/>
              <p:nvPr/>
            </p:nvSpPr>
            <p:spPr>
              <a:xfrm>
                <a:off x="6655976" y="2560095"/>
                <a:ext cx="4682881" cy="269349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C74D56"/>
                </a:solidFill>
              </a:ln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nl-NL" sz="3600" b="1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Hoàn</a:t>
                </a:r>
                <a:r>
                  <a:rPr lang="nl-NL" sz="3600" b="1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nl-NL" sz="3600" b="1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thành</a:t>
                </a:r>
                <a:r>
                  <a:rPr lang="nl-NL" sz="3600" b="1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nl-NL" sz="3600" b="1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phiếu</a:t>
                </a:r>
                <a:r>
                  <a:rPr lang="nl-NL" sz="3600" b="1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nl-NL" sz="3600" b="1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thu</a:t>
                </a:r>
                <a:r>
                  <a:rPr lang="nl-NL" sz="3600" b="1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nl-NL" sz="3600" b="1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thập</a:t>
                </a:r>
                <a:r>
                  <a:rPr lang="nl-NL" sz="3600" b="1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nl-NL" sz="3600" b="1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thông</a:t>
                </a:r>
                <a:r>
                  <a:rPr lang="nl-NL" sz="3600" b="1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tin </a:t>
                </a:r>
                <a:r>
                  <a:rPr lang="nl-NL" sz="3600" b="1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về</a:t>
                </a:r>
                <a:r>
                  <a:rPr lang="nl-NL" sz="3600" b="1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nl-NL" sz="3600" b="1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các</a:t>
                </a:r>
                <a:r>
                  <a:rPr lang="nl-NL" sz="3600" b="1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nl-NL" sz="3600" b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hoạt</a:t>
                </a:r>
                <a:r>
                  <a:rPr lang="nl-NL" sz="36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nl-NL" sz="3600" b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động</a:t>
                </a:r>
                <a:r>
                  <a:rPr lang="nl-NL" sz="36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nl-NL" sz="3600" b="1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có </a:t>
                </a:r>
                <a:r>
                  <a:rPr lang="nl-NL" sz="3600" b="1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hại</a:t>
                </a:r>
                <a:r>
                  <a:rPr lang="nl-NL" sz="3600" b="1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nl-NL" sz="3600" b="1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cho</a:t>
                </a:r>
                <a:r>
                  <a:rPr lang="nl-NL" sz="3600" b="1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nl-NL" sz="3600" b="1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sức</a:t>
                </a:r>
                <a:r>
                  <a:rPr lang="nl-NL" sz="3600" b="1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nl-NL" sz="3600" b="1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khỏe</a:t>
                </a:r>
                <a:endParaRPr lang="en-VN" sz="3600" b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5F55FFAE-4A31-0443-915C-8A70B4224BB9}"/>
                  </a:ext>
                </a:extLst>
              </p:cNvPr>
              <p:cNvSpPr/>
              <p:nvPr/>
            </p:nvSpPr>
            <p:spPr>
              <a:xfrm>
                <a:off x="9174613" y="1381507"/>
                <a:ext cx="747628" cy="762000"/>
              </a:xfrm>
              <a:prstGeom prst="ellipse">
                <a:avLst/>
              </a:prstGeom>
              <a:solidFill>
                <a:srgbClr val="C00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3600" dirty="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43663B2-6803-2A47-85D2-4291679AA7DC}"/>
                </a:ext>
              </a:extLst>
            </p:cNvPr>
            <p:cNvSpPr txBox="1"/>
            <p:nvPr/>
          </p:nvSpPr>
          <p:spPr>
            <a:xfrm>
              <a:off x="7625787" y="1406273"/>
              <a:ext cx="17996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000" b="1" dirty="0">
                  <a:latin typeface="Cambria" panose="02040503050406030204" pitchFamily="18" charset="0"/>
                </a:rPr>
                <a:t>Nhóm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C23498C7-B300-CD43-B296-49BA5B0A624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50754"/>
          <a:stretch/>
        </p:blipFill>
        <p:spPr>
          <a:xfrm rot="718753">
            <a:off x="8337953" y="-193260"/>
            <a:ext cx="3811621" cy="195294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D32C1F2-9988-CA4C-9404-0E641390040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61" t="49176" r="3961" b="12313"/>
          <a:stretch/>
        </p:blipFill>
        <p:spPr>
          <a:xfrm rot="718753">
            <a:off x="-285698" y="5542698"/>
            <a:ext cx="3392331" cy="135919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0A76226-4A6D-494A-98CA-5F4064127D3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241" y="4061940"/>
            <a:ext cx="2471537" cy="279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5824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9">
            <a:extLst>
              <a:ext uri="{FF2B5EF4-FFF2-40B4-BE49-F238E27FC236}">
                <a16:creationId xmlns:a16="http://schemas.microsoft.com/office/drawing/2014/main" id="{EAB6B278-3E89-376A-524C-9A897A0D390F}"/>
              </a:ext>
            </a:extLst>
          </p:cNvPr>
          <p:cNvSpPr/>
          <p:nvPr/>
        </p:nvSpPr>
        <p:spPr>
          <a:xfrm>
            <a:off x="412652" y="601687"/>
            <a:ext cx="11366696" cy="565462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DBFE83-8692-4B8D-5A5F-117F87B2500A}"/>
              </a:ext>
            </a:extLst>
          </p:cNvPr>
          <p:cNvSpPr txBox="1"/>
          <p:nvPr/>
        </p:nvSpPr>
        <p:spPr>
          <a:xfrm>
            <a:off x="879072" y="749416"/>
            <a:ext cx="104338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THỰC HÀNH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224E4A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B859495-06BB-5976-B62E-F9BE089D8A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37" y="-36640"/>
            <a:ext cx="1214091" cy="145034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23498C7-B300-CD43-B296-49BA5B0A624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50754"/>
          <a:stretch/>
        </p:blipFill>
        <p:spPr>
          <a:xfrm rot="718753">
            <a:off x="8337953" y="-193260"/>
            <a:ext cx="3811621" cy="195294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D32C1F2-9988-CA4C-9404-0E641390040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61" t="49176" r="3961" b="12313"/>
          <a:stretch/>
        </p:blipFill>
        <p:spPr>
          <a:xfrm rot="718753">
            <a:off x="-285698" y="5542698"/>
            <a:ext cx="3392331" cy="1359195"/>
          </a:xfrm>
          <a:prstGeom prst="rect">
            <a:avLst/>
          </a:prstGeom>
        </p:spPr>
      </p:pic>
      <p:graphicFrame>
        <p:nvGraphicFramePr>
          <p:cNvPr id="6" name="Table 10">
            <a:extLst>
              <a:ext uri="{FF2B5EF4-FFF2-40B4-BE49-F238E27FC236}">
                <a16:creationId xmlns:a16="http://schemas.microsoft.com/office/drawing/2014/main" id="{A2950278-9897-484A-B910-97EC939EC5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0748331"/>
              </p:ext>
            </p:extLst>
          </p:nvPr>
        </p:nvGraphicFramePr>
        <p:xfrm>
          <a:off x="1198021" y="1619261"/>
          <a:ext cx="9795957" cy="384048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898771">
                  <a:extLst>
                    <a:ext uri="{9D8B030D-6E8A-4147-A177-3AD203B41FA5}">
                      <a16:colId xmlns:a16="http://schemas.microsoft.com/office/drawing/2014/main" val="230385692"/>
                    </a:ext>
                  </a:extLst>
                </a:gridCol>
                <a:gridCol w="2642506">
                  <a:extLst>
                    <a:ext uri="{9D8B030D-6E8A-4147-A177-3AD203B41FA5}">
                      <a16:colId xmlns:a16="http://schemas.microsoft.com/office/drawing/2014/main" val="1168257324"/>
                    </a:ext>
                  </a:extLst>
                </a:gridCol>
                <a:gridCol w="2805690">
                  <a:extLst>
                    <a:ext uri="{9D8B030D-6E8A-4147-A177-3AD203B41FA5}">
                      <a16:colId xmlns:a16="http://schemas.microsoft.com/office/drawing/2014/main" val="3754678395"/>
                    </a:ext>
                  </a:extLst>
                </a:gridCol>
                <a:gridCol w="2448990">
                  <a:extLst>
                    <a:ext uri="{9D8B030D-6E8A-4147-A177-3AD203B41FA5}">
                      <a16:colId xmlns:a16="http://schemas.microsoft.com/office/drawing/2014/main" val="2673675670"/>
                    </a:ext>
                  </a:extLst>
                </a:gridCol>
              </a:tblGrid>
              <a:tr h="487158">
                <a:tc gridSpan="4"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PHIẾU THU THẬP THÔNG TIN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1713307"/>
                  </a:ext>
                </a:extLst>
              </a:tr>
              <a:tr h="773721"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</a:rPr>
                        <a:t>Tên chất có hại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</a:rPr>
                        <a:t>Tác hại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</a:rPr>
                        <a:t>Cách phòng tránh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</a:rPr>
                        <a:t>Nguồn thu thập thông tin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092607"/>
                  </a:ext>
                </a:extLst>
              </a:tr>
              <a:tr h="888347"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latin typeface="Cambria" panose="02040503050406030204" pitchFamily="18" charset="0"/>
                        </a:rPr>
                        <a:t>Thuốc lá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latin typeface="Cambria" panose="02040503050406030204" pitchFamily="18" charset="0"/>
                        </a:rPr>
                        <a:t>Có thể gây nghiện 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latin typeface="Cambria" panose="02040503050406030204" pitchFamily="18" charset="0"/>
                        </a:rPr>
                        <a:t>Không thử và tiếp xúc gần,…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latin typeface="Cambria" panose="02040503050406030204" pitchFamily="18" charset="0"/>
                        </a:rPr>
                        <a:t>Ti vi,…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1525177"/>
                  </a:ext>
                </a:extLst>
              </a:tr>
              <a:tr h="487158"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latin typeface="Cambria" panose="02040503050406030204" pitchFamily="18" charset="0"/>
                        </a:rPr>
                        <a:t>Rượu, bia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7639285"/>
                  </a:ext>
                </a:extLst>
              </a:tr>
              <a:tr h="487158"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latin typeface="Cambria" panose="02040503050406030204" pitchFamily="18" charset="0"/>
                        </a:rPr>
                        <a:t>Ma túy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606360"/>
                  </a:ext>
                </a:extLst>
              </a:tr>
              <a:tr h="487158"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2318607"/>
                  </a:ext>
                </a:extLst>
              </a:tr>
            </a:tbl>
          </a:graphicData>
        </a:graphic>
      </p:graphicFrame>
      <p:pic>
        <p:nvPicPr>
          <p:cNvPr id="24" name="Picture 23">
            <a:extLst>
              <a:ext uri="{FF2B5EF4-FFF2-40B4-BE49-F238E27FC236}">
                <a16:creationId xmlns:a16="http://schemas.microsoft.com/office/drawing/2014/main" id="{40A76226-4A6D-494A-98CA-5F4064127D3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241" y="4061940"/>
            <a:ext cx="2471537" cy="279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7980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1209</TotalTime>
  <Words>446</Words>
  <Application>Microsoft Office PowerPoint</Application>
  <PresentationFormat>Widescreen</PresentationFormat>
  <Paragraphs>67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#9Slide07 HoneyCream</vt:lpstr>
      <vt:lpstr>#9Slide05 SVNVanilla Daisy Pro</vt:lpstr>
      <vt:lpstr>等线</vt:lpstr>
      <vt:lpstr>#9Slide07 Altus</vt:lpstr>
      <vt:lpstr>Arial</vt:lpstr>
      <vt:lpstr>#9Slide07 Cadena</vt:lpstr>
      <vt:lpstr>#9Slide07 Koni</vt:lpstr>
      <vt:lpstr>#9Slide05 Pattaya</vt:lpstr>
      <vt:lpstr>Cambria</vt:lpstr>
      <vt:lpstr>SVN-Newton</vt:lpstr>
      <vt:lpstr>Calibri</vt:lpstr>
      <vt:lpstr>UTM Fire House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criss LI</dc:creator>
  <cp:lastModifiedBy>ong si</cp:lastModifiedBy>
  <cp:revision>136</cp:revision>
  <dcterms:created xsi:type="dcterms:W3CDTF">2020-12-18T11:03:25Z</dcterms:created>
  <dcterms:modified xsi:type="dcterms:W3CDTF">2025-03-28T16:06:12Z</dcterms:modified>
</cp:coreProperties>
</file>