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82" r:id="rId7"/>
    <p:sldId id="283" r:id="rId8"/>
    <p:sldId id="281" r:id="rId9"/>
    <p:sldId id="267" r:id="rId10"/>
    <p:sldId id="287" r:id="rId11"/>
    <p:sldId id="284" r:id="rId12"/>
    <p:sldId id="286" r:id="rId13"/>
    <p:sldId id="285" r:id="rId14"/>
    <p:sldId id="288" r:id="rId15"/>
    <p:sldId id="290" r:id="rId16"/>
    <p:sldId id="292" r:id="rId17"/>
    <p:sldId id="271" r:id="rId18"/>
    <p:sldId id="280" r:id="rId19"/>
  </p:sldIdLst>
  <p:sldSz cx="12192000" cy="6858000"/>
  <p:notesSz cx="6858000" cy="9144000"/>
  <p:embeddedFontLst>
    <p:embeddedFont>
      <p:font typeface="#9Slide07 Altus" panose="020B0604020202020204" charset="0"/>
      <p:regular r:id="rId20"/>
    </p:embeddedFont>
    <p:embeddedFont>
      <p:font typeface="#9Slide07 HoneyCream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EEA"/>
    <a:srgbClr val="FFFFFF"/>
    <a:srgbClr val="5CB2F3"/>
    <a:srgbClr val="A7C7E2"/>
    <a:srgbClr val="ECEEF0"/>
    <a:srgbClr val="B4D5F0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0" y="58"/>
      </p:cViewPr>
      <p:guideLst>
        <p:guide orient="horz" pos="21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430" y="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113" r="182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171065" y="-2685415"/>
            <a:ext cx="7849870" cy="1266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组 29"/>
          <p:cNvPicPr>
            <a:picLocks noChangeAspect="1"/>
          </p:cNvPicPr>
          <p:nvPr userDrawn="1"/>
        </p:nvPicPr>
        <p:blipFill>
          <a:blip r:embed="rId4"/>
          <a:srcRect l="116" r="41296" b="10474"/>
          <a:stretch>
            <a:fillRect/>
          </a:stretch>
        </p:blipFill>
        <p:spPr>
          <a:xfrm flipH="1">
            <a:off x="5633720" y="2008505"/>
            <a:ext cx="6558280" cy="4809490"/>
          </a:xfrm>
          <a:prstGeom prst="rect">
            <a:avLst/>
          </a:prstGeom>
        </p:spPr>
      </p:pic>
      <p:grpSp>
        <p:nvGrpSpPr>
          <p:cNvPr id="18" name="组合 17"/>
          <p:cNvGrpSpPr/>
          <p:nvPr userDrawn="1"/>
        </p:nvGrpSpPr>
        <p:grpSpPr>
          <a:xfrm>
            <a:off x="0" y="5028565"/>
            <a:ext cx="12192000" cy="1937385"/>
            <a:chOff x="-324" y="9002"/>
            <a:chExt cx="21450" cy="2336"/>
          </a:xfrm>
        </p:grpSpPr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5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5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5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  <p:pic>
        <p:nvPicPr>
          <p:cNvPr id="22" name="图片 21" descr="组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5120" y="1551305"/>
            <a:ext cx="1824990" cy="4190365"/>
          </a:xfrm>
          <a:prstGeom prst="rect">
            <a:avLst/>
          </a:prstGeom>
        </p:spPr>
      </p:pic>
      <p:pic>
        <p:nvPicPr>
          <p:cNvPr id="24" name="图片 23" descr="组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3990" y="2207260"/>
            <a:ext cx="3286760" cy="4758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40005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113" r="182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1516380" y="646113"/>
            <a:ext cx="9159240" cy="5565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BEBEB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组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4178300"/>
            <a:ext cx="12204065" cy="26797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1842453" y="958850"/>
            <a:ext cx="8507095" cy="54025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0">
            <a:solidFill>
              <a:srgbClr val="A7C7E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 userDrawn="1"/>
        </p:nvSpPr>
        <p:spPr>
          <a:xfrm>
            <a:off x="1842135" y="958850"/>
            <a:ext cx="8507730" cy="540258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 descr="组 29"/>
          <p:cNvPicPr>
            <a:picLocks noChangeAspect="1"/>
          </p:cNvPicPr>
          <p:nvPr userDrawn="1"/>
        </p:nvPicPr>
        <p:blipFill>
          <a:blip r:embed="rId4"/>
          <a:srcRect l="116" r="41296" b="10474"/>
          <a:stretch>
            <a:fillRect/>
          </a:stretch>
        </p:blipFill>
        <p:spPr>
          <a:xfrm flipH="1">
            <a:off x="4953000" y="1548765"/>
            <a:ext cx="7239000" cy="5309235"/>
          </a:xfrm>
          <a:prstGeom prst="rect">
            <a:avLst/>
          </a:prstGeom>
        </p:spPr>
      </p:pic>
      <p:pic>
        <p:nvPicPr>
          <p:cNvPr id="12" name="图片 11" descr="组 29"/>
          <p:cNvPicPr>
            <a:picLocks noChangeAspect="1"/>
          </p:cNvPicPr>
          <p:nvPr userDrawn="1"/>
        </p:nvPicPr>
        <p:blipFill>
          <a:blip r:embed="rId4"/>
          <a:srcRect l="56365" b="31865"/>
          <a:stretch>
            <a:fillRect/>
          </a:stretch>
        </p:blipFill>
        <p:spPr>
          <a:xfrm flipH="1">
            <a:off x="0" y="1802130"/>
            <a:ext cx="6675120" cy="5001895"/>
          </a:xfrm>
          <a:prstGeom prst="rect">
            <a:avLst/>
          </a:prstGeom>
        </p:spPr>
      </p:pic>
      <p:pic>
        <p:nvPicPr>
          <p:cNvPr id="22" name="图片 21" descr="组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0" y="4164330"/>
            <a:ext cx="12204065" cy="2679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2667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113" r="1821"/>
          <a:stretch>
            <a:fillRect/>
          </a:stretch>
        </p:blipFill>
        <p:spPr>
          <a:xfrm>
            <a:off x="11430" y="0"/>
            <a:ext cx="12192000" cy="685800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497205" y="263770"/>
            <a:ext cx="11225530" cy="61516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rgbClr val="BEBEB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 userDrawn="1"/>
        </p:nvSpPr>
        <p:spPr>
          <a:xfrm>
            <a:off x="862965" y="918210"/>
            <a:ext cx="10466070" cy="548767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8575" y="4593590"/>
            <a:ext cx="12192000" cy="2264410"/>
            <a:chOff x="-324" y="9002"/>
            <a:chExt cx="21450" cy="2336"/>
          </a:xfrm>
        </p:grpSpPr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3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3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3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2025/3/28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430" y="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25078" y="-2915286"/>
            <a:ext cx="7129145" cy="12202160"/>
          </a:xfrm>
          <a:prstGeom prst="rect">
            <a:avLst/>
          </a:prstGeom>
        </p:spPr>
      </p:pic>
      <p:pic>
        <p:nvPicPr>
          <p:cNvPr id="8" name="图片 7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0"/>
            <a:ext cx="1390015" cy="3190875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2348230"/>
            <a:ext cx="2643505" cy="4318635"/>
          </a:xfrm>
          <a:prstGeom prst="rect">
            <a:avLst/>
          </a:prstGeom>
        </p:spPr>
      </p:pic>
      <p:pic>
        <p:nvPicPr>
          <p:cNvPr id="23" name="图片 22" descr="组 29"/>
          <p:cNvPicPr>
            <a:picLocks noChangeAspect="1"/>
          </p:cNvPicPr>
          <p:nvPr/>
        </p:nvPicPr>
        <p:blipFill>
          <a:blip r:embed="rId6"/>
          <a:srcRect l="116" r="41296" b="10474"/>
          <a:stretch>
            <a:fillRect/>
          </a:stretch>
        </p:blipFill>
        <p:spPr>
          <a:xfrm flipH="1">
            <a:off x="5633720" y="2021840"/>
            <a:ext cx="6558280" cy="4809490"/>
          </a:xfrm>
          <a:prstGeom prst="rect">
            <a:avLst/>
          </a:prstGeom>
        </p:spPr>
      </p:pic>
      <p:pic>
        <p:nvPicPr>
          <p:cNvPr id="7" name="图片 6" descr="组 5"/>
          <p:cNvPicPr>
            <a:picLocks noChangeAspect="1"/>
          </p:cNvPicPr>
          <p:nvPr/>
        </p:nvPicPr>
        <p:blipFill>
          <a:blip r:embed="rId7"/>
          <a:srcRect l="3926"/>
          <a:stretch>
            <a:fillRect/>
          </a:stretch>
        </p:blipFill>
        <p:spPr>
          <a:xfrm>
            <a:off x="582930" y="702945"/>
            <a:ext cx="3460750" cy="5259705"/>
          </a:xfrm>
          <a:prstGeom prst="rect">
            <a:avLst/>
          </a:prstGeom>
        </p:spPr>
      </p:pic>
      <p:pic>
        <p:nvPicPr>
          <p:cNvPr id="10" name="图片 9" descr="组 29"/>
          <p:cNvPicPr>
            <a:picLocks noChangeAspect="1"/>
          </p:cNvPicPr>
          <p:nvPr/>
        </p:nvPicPr>
        <p:blipFill>
          <a:blip r:embed="rId6"/>
          <a:srcRect l="56365" b="31865"/>
          <a:stretch>
            <a:fillRect/>
          </a:stretch>
        </p:blipFill>
        <p:spPr>
          <a:xfrm flipH="1">
            <a:off x="0" y="2639060"/>
            <a:ext cx="5233035" cy="39211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4920615"/>
            <a:ext cx="12192000" cy="1937385"/>
            <a:chOff x="-324" y="9002"/>
            <a:chExt cx="21450" cy="2336"/>
          </a:xfrm>
        </p:grpSpPr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850" y="232026"/>
            <a:ext cx="7955970" cy="5907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7195035" y="965282"/>
            <a:ext cx="4305303" cy="1197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95035" y="2275367"/>
            <a:ext cx="4305303" cy="1602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95035" y="3989869"/>
            <a:ext cx="4305303" cy="15160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27077" y="1884045"/>
            <a:ext cx="457200" cy="145384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084277" y="1227103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84277" y="3334055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84277" y="1230935"/>
            <a:ext cx="0" cy="356616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097755" y="4779539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42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/>
          <p:cNvSpPr/>
          <p:nvPr/>
        </p:nvSpPr>
        <p:spPr>
          <a:xfrm>
            <a:off x="7195036" y="1182778"/>
            <a:ext cx="4844564" cy="1228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95036" y="2474259"/>
            <a:ext cx="4844564" cy="15166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 năng: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endParaRPr 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95036" y="4054264"/>
            <a:ext cx="4844564" cy="25616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ngơi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thuốc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cxnSp>
        <p:nvCxnSpPr>
          <p:cNvPr id="38" name="Straight Connector 37"/>
          <p:cNvCxnSpPr>
            <a:endCxn id="26" idx="1"/>
          </p:cNvCxnSpPr>
          <p:nvPr/>
        </p:nvCxnSpPr>
        <p:spPr>
          <a:xfrm flipV="1">
            <a:off x="5627077" y="3232593"/>
            <a:ext cx="1567959" cy="48502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25" idx="1"/>
          </p:cNvCxnSpPr>
          <p:nvPr/>
        </p:nvCxnSpPr>
        <p:spPr>
          <a:xfrm flipV="1">
            <a:off x="5627077" y="1796850"/>
            <a:ext cx="1567959" cy="191161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3"/>
            <a:endCxn id="27" idx="1"/>
          </p:cNvCxnSpPr>
          <p:nvPr/>
        </p:nvCxnSpPr>
        <p:spPr>
          <a:xfrm>
            <a:off x="5627077" y="3708462"/>
            <a:ext cx="1567959" cy="162664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15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>
            <a:off x="6997809" y="1159765"/>
            <a:ext cx="4880423" cy="963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tủy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97808" y="2235545"/>
            <a:ext cx="4880423" cy="1913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 năng: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97809" y="4285129"/>
            <a:ext cx="4880423" cy="2259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sóc và bảo vệ: ăn uống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ngơi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vui chơi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không tiếp xúc gần hoặc sử dụng chất kích thích như rượu, bia, thuốc lá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/>
          <p:cNvCxnSpPr>
            <a:endCxn id="32" idx="1"/>
          </p:cNvCxnSpPr>
          <p:nvPr/>
        </p:nvCxnSpPr>
        <p:spPr>
          <a:xfrm flipV="1">
            <a:off x="5627077" y="3192453"/>
            <a:ext cx="1370731" cy="248485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3"/>
            <a:endCxn id="31" idx="1"/>
          </p:cNvCxnSpPr>
          <p:nvPr/>
        </p:nvCxnSpPr>
        <p:spPr>
          <a:xfrm flipV="1">
            <a:off x="5627077" y="1641551"/>
            <a:ext cx="1370732" cy="399767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3" idx="1"/>
          </p:cNvCxnSpPr>
          <p:nvPr/>
        </p:nvCxnSpPr>
        <p:spPr>
          <a:xfrm flipV="1">
            <a:off x="5618112" y="5414682"/>
            <a:ext cx="1379697" cy="21789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07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802249" y="288962"/>
            <a:ext cx="107801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2. </a:t>
            </a:r>
            <a:r>
              <a:rPr lang="nl-NL" sz="28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Lựa chọn sắp xếp thức ăn, đồ uống vào bảng dưới đây theo hai nhóm có lợi và không có lợi</a:t>
            </a:r>
            <a:endParaRPr lang="zh-CN" altLang="en-US" sz="239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9813" y="1415789"/>
            <a:ext cx="2031024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854373" y="1415789"/>
            <a:ext cx="2031024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048933" y="1415789"/>
            <a:ext cx="2031024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Phở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243493" y="1440439"/>
            <a:ext cx="2031024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38053" y="1415789"/>
            <a:ext cx="2031024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9813" y="2170214"/>
            <a:ext cx="2031024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rán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854373" y="2170214"/>
            <a:ext cx="2031024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Pho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48933" y="2170214"/>
            <a:ext cx="2031024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43493" y="2194864"/>
            <a:ext cx="4225584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Nuộm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59812" y="2899989"/>
            <a:ext cx="2286587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07397" y="2899989"/>
            <a:ext cx="2765083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chiên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064446" y="2899988"/>
            <a:ext cx="2784914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041326" y="2899988"/>
            <a:ext cx="2427751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69973" y="3624774"/>
            <a:ext cx="3475308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308817" y="3624774"/>
            <a:ext cx="2061503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rang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533856" y="3649424"/>
            <a:ext cx="2740661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Rau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438053" y="3624774"/>
            <a:ext cx="2031024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69973" y="4359537"/>
            <a:ext cx="2620791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476183" y="4369220"/>
            <a:ext cx="2562765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192324" y="4369220"/>
            <a:ext cx="2357707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Chè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735450" y="4359537"/>
            <a:ext cx="2733627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đun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59812" y="5074344"/>
            <a:ext cx="3099387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901829" y="5089016"/>
            <a:ext cx="2632027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676486" y="5098994"/>
            <a:ext cx="2598031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Súp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9438053" y="5074344"/>
            <a:ext cx="2031024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304" y="5943600"/>
            <a:ext cx="5040351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SVN-SAF" panose="02040603050506020204" pitchFamily="18" charset="0"/>
              </a:rPr>
              <a:t>Thực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hành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nhóm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đôi</a:t>
            </a:r>
            <a:endParaRPr lang="en-US" sz="3600" dirty="0">
              <a:latin typeface="SVN-SAF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1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802249" y="288962"/>
            <a:ext cx="107801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2. </a:t>
            </a:r>
            <a:r>
              <a:rPr lang="nl-NL" sz="28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Lựa chọn sắp xếp thức ăn, đồ uống vào bảng dưới đây theo hai nhóm có lợi và không có lợi</a:t>
            </a:r>
            <a:endParaRPr lang="zh-CN" altLang="en-US" sz="239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2410" y="2548150"/>
            <a:ext cx="1575387" cy="3272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86027" y="2548150"/>
            <a:ext cx="1575387" cy="340419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359644" y="2548151"/>
            <a:ext cx="1575387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Phở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2410" y="3029806"/>
            <a:ext cx="1575387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86027" y="3029806"/>
            <a:ext cx="1575387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07813" y="2416310"/>
            <a:ext cx="1575387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rán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359644" y="3038886"/>
            <a:ext cx="1575387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Pho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181430" y="2407312"/>
            <a:ext cx="1575387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527393" y="2883079"/>
            <a:ext cx="3277623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Nuộm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08647" y="3548009"/>
            <a:ext cx="1575387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123122" y="3406001"/>
            <a:ext cx="2144768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chiên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92427" y="3597202"/>
            <a:ext cx="2160150" cy="3294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97225" y="4063092"/>
            <a:ext cx="1883113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rang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105775" y="4063092"/>
            <a:ext cx="2695662" cy="3294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298354" y="4559933"/>
            <a:ext cx="1599028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rang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105775" y="4559933"/>
            <a:ext cx="2125825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Rau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518804" y="3404757"/>
            <a:ext cx="1575387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9203" y="5015651"/>
            <a:ext cx="2032847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518804" y="3934930"/>
            <a:ext cx="1987838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949094" y="5005796"/>
            <a:ext cx="1828782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Chè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99939" y="5482075"/>
            <a:ext cx="2120369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48025" y="3928929"/>
            <a:ext cx="2219866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51215" y="5482075"/>
            <a:ext cx="2041562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941498" y="5968210"/>
            <a:ext cx="2015192" cy="3294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Súp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639671" y="4450607"/>
            <a:ext cx="1575387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6416" y="1467646"/>
            <a:ext cx="4716650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SVN-SAF" panose="02040603050506020204" pitchFamily="18" charset="0"/>
              </a:rPr>
              <a:t>NHÓM KHÔNG CÓ LỢI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15641" y="1467518"/>
            <a:ext cx="3106578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SVN-SAF" panose="02040603050506020204" pitchFamily="18" charset="0"/>
              </a:rPr>
              <a:t>Nhóm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có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lợi</a:t>
            </a:r>
            <a:endParaRPr lang="en-US" sz="3600" dirty="0">
              <a:latin typeface="SVN-SAF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5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3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组合 1823"/>
          <p:cNvGrpSpPr/>
          <p:nvPr/>
        </p:nvGrpSpPr>
        <p:grpSpPr>
          <a:xfrm>
            <a:off x="5089918" y="1277276"/>
            <a:ext cx="2012164" cy="584776"/>
            <a:chOff x="5404636" y="1930398"/>
            <a:chExt cx="2012164" cy="584776"/>
          </a:xfrm>
        </p:grpSpPr>
        <p:sp>
          <p:nvSpPr>
            <p:cNvPr id="1819" name="矩形: 圆角 1818"/>
            <p:cNvSpPr/>
            <p:nvPr/>
          </p:nvSpPr>
          <p:spPr>
            <a:xfrm>
              <a:off x="5404636" y="1930399"/>
              <a:ext cx="2012164" cy="584775"/>
            </a:xfrm>
            <a:prstGeom prst="roundRect">
              <a:avLst>
                <a:gd name="adj" fmla="val 11703"/>
              </a:avLst>
            </a:prstGeom>
            <a:solidFill>
              <a:srgbClr val="5FA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SVN-SAF" panose="02040603050506020204" pitchFamily="18" charset="0"/>
              </a:endParaRPr>
            </a:p>
          </p:txBody>
        </p:sp>
        <p:sp>
          <p:nvSpPr>
            <p:cNvPr id="1820" name="文本框 1819"/>
            <p:cNvSpPr txBox="1"/>
            <p:nvPr/>
          </p:nvSpPr>
          <p:spPr>
            <a:xfrm>
              <a:off x="5404636" y="193039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SVN-SAF" panose="02040603050506020204" pitchFamily="18" charset="0"/>
                  <a:ea typeface="思源黑体 CN Regular" panose="020B0500000000000000" pitchFamily="34" charset="-122"/>
                </a:rPr>
                <a:t>03</a:t>
              </a:r>
            </a:p>
          </p:txBody>
        </p:sp>
      </p:grpSp>
      <p:sp>
        <p:nvSpPr>
          <p:cNvPr id="1823" name="文本框 1822"/>
          <p:cNvSpPr txBox="1"/>
          <p:nvPr/>
        </p:nvSpPr>
        <p:spPr>
          <a:xfrm>
            <a:off x="3690378" y="1938056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VẬN</a:t>
            </a:r>
          </a:p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DỤNG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4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7"/>
          <a:stretch/>
        </p:blipFill>
        <p:spPr>
          <a:xfrm>
            <a:off x="-26518" y="3068158"/>
            <a:ext cx="4293235" cy="312293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1110859" y="439042"/>
            <a:ext cx="10251831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Những thói quen không tốt ảnh hưởng đến cơ quan tiêu hoá, tuần hoàn, thần kinh.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- Những việc cần làm để chăm  sóc và bảo vệ cơ quan tiêu hoá, tuần hoàn, thần kinh.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597" y="4262080"/>
            <a:ext cx="4487083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VN-SAF" panose="02040603050506020204" pitchFamily="18" charset="0"/>
              </a:rPr>
              <a:t>3. CÙNG THẢO LUẬN VÀ CHIA SẺ</a:t>
            </a:r>
          </a:p>
        </p:txBody>
      </p:sp>
      <p:sp>
        <p:nvSpPr>
          <p:cNvPr id="10" name="矩形 1"/>
          <p:cNvSpPr/>
          <p:nvPr/>
        </p:nvSpPr>
        <p:spPr>
          <a:xfrm>
            <a:off x="1110858" y="439042"/>
            <a:ext cx="10251831" cy="2151758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" descr="组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431" y="2277745"/>
            <a:ext cx="3234690" cy="4683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7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7"/>
          <a:stretch/>
        </p:blipFill>
        <p:spPr>
          <a:xfrm>
            <a:off x="-26518" y="3068158"/>
            <a:ext cx="4293235" cy="312293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1110859" y="439042"/>
            <a:ext cx="10251831" cy="20052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Times New Roman" panose="02020603050405020304" pitchFamily="18" charset="0"/>
              </a:rPr>
              <a:t>Hãy giới thiệu với bạn về thời gian biểu hằng ngày và giải thích tại sao em lại lập thời gian biểu như vậy?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596" y="4262080"/>
            <a:ext cx="3532043" cy="7150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VN-SAF" panose="02040603050506020204" pitchFamily="18" charset="0"/>
              </a:rPr>
              <a:t>CÙNG CHIA SẺ</a:t>
            </a:r>
          </a:p>
        </p:txBody>
      </p:sp>
      <p:sp>
        <p:nvSpPr>
          <p:cNvPr id="10" name="矩形 1"/>
          <p:cNvSpPr/>
          <p:nvPr/>
        </p:nvSpPr>
        <p:spPr>
          <a:xfrm>
            <a:off x="1110858" y="439042"/>
            <a:ext cx="10251831" cy="2151758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" descr="组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431" y="2277745"/>
            <a:ext cx="3234690" cy="4683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430" y="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26030" y="-2915285"/>
            <a:ext cx="7129145" cy="12202160"/>
          </a:xfrm>
          <a:prstGeom prst="rect">
            <a:avLst/>
          </a:prstGeom>
        </p:spPr>
      </p:pic>
      <p:pic>
        <p:nvPicPr>
          <p:cNvPr id="8" name="图片 7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0"/>
            <a:ext cx="1390015" cy="3190875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2348230"/>
            <a:ext cx="2643505" cy="4318635"/>
          </a:xfrm>
          <a:prstGeom prst="rect">
            <a:avLst/>
          </a:prstGeom>
        </p:spPr>
      </p:pic>
      <p:pic>
        <p:nvPicPr>
          <p:cNvPr id="23" name="图片 22" descr="组 29"/>
          <p:cNvPicPr>
            <a:picLocks noChangeAspect="1"/>
          </p:cNvPicPr>
          <p:nvPr/>
        </p:nvPicPr>
        <p:blipFill>
          <a:blip r:embed="rId6"/>
          <a:srcRect l="116" r="41296" b="10474"/>
          <a:stretch>
            <a:fillRect/>
          </a:stretch>
        </p:blipFill>
        <p:spPr>
          <a:xfrm flipH="1">
            <a:off x="5633720" y="2021840"/>
            <a:ext cx="6558280" cy="4809490"/>
          </a:xfrm>
          <a:prstGeom prst="rect">
            <a:avLst/>
          </a:prstGeom>
        </p:spPr>
      </p:pic>
      <p:pic>
        <p:nvPicPr>
          <p:cNvPr id="7" name="图片 6" descr="组 5"/>
          <p:cNvPicPr>
            <a:picLocks noChangeAspect="1"/>
          </p:cNvPicPr>
          <p:nvPr/>
        </p:nvPicPr>
        <p:blipFill>
          <a:blip r:embed="rId7"/>
          <a:srcRect l="3926"/>
          <a:stretch>
            <a:fillRect/>
          </a:stretch>
        </p:blipFill>
        <p:spPr>
          <a:xfrm>
            <a:off x="582930" y="702945"/>
            <a:ext cx="3460750" cy="5259705"/>
          </a:xfrm>
          <a:prstGeom prst="rect">
            <a:avLst/>
          </a:prstGeom>
        </p:spPr>
      </p:pic>
      <p:pic>
        <p:nvPicPr>
          <p:cNvPr id="10" name="图片 9" descr="组 29"/>
          <p:cNvPicPr>
            <a:picLocks noChangeAspect="1"/>
          </p:cNvPicPr>
          <p:nvPr/>
        </p:nvPicPr>
        <p:blipFill>
          <a:blip r:embed="rId6"/>
          <a:srcRect l="56365" b="31865"/>
          <a:stretch>
            <a:fillRect/>
          </a:stretch>
        </p:blipFill>
        <p:spPr>
          <a:xfrm flipH="1">
            <a:off x="0" y="2639060"/>
            <a:ext cx="5233035" cy="39211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4920615"/>
            <a:ext cx="12192000" cy="1937385"/>
            <a:chOff x="-324" y="9002"/>
            <a:chExt cx="21450" cy="2336"/>
          </a:xfrm>
        </p:grpSpPr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  <p:sp>
        <p:nvSpPr>
          <p:cNvPr id="16" name="文本框 1822"/>
          <p:cNvSpPr txBox="1"/>
          <p:nvPr/>
        </p:nvSpPr>
        <p:spPr>
          <a:xfrm>
            <a:off x="4444365" y="1379597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Hẹn</a:t>
            </a:r>
            <a:endParaRPr lang="en-US" altLang="zh-CN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  <a:p>
            <a:pPr algn="ctr"/>
            <a:r>
              <a:rPr lang="en-US" altLang="zh-CN" sz="9600" dirty="0" err="1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Gặp</a:t>
            </a:r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lại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文本框 912"/>
          <p:cNvSpPr txBox="1"/>
          <p:nvPr/>
        </p:nvSpPr>
        <p:spPr>
          <a:xfrm>
            <a:off x="2180494" y="959534"/>
            <a:ext cx="55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Yêu</a:t>
            </a:r>
            <a:r>
              <a:rPr lang="en-US" altLang="zh-CN" sz="48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cầu</a:t>
            </a:r>
            <a:r>
              <a:rPr lang="en-US" altLang="zh-CN" sz="48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cần</a:t>
            </a:r>
            <a:r>
              <a:rPr lang="en-US" altLang="zh-CN" sz="48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đạt</a:t>
            </a:r>
            <a:endParaRPr lang="zh-CN" altLang="en-US" sz="4800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0494" y="1790531"/>
            <a:ext cx="68931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</a:rPr>
              <a:t>Năng lực đặc thù: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Hệ thống được kiến thức đã học của chủ đề Con người và sức khoẻ.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Xây dựng và  thực hiện được thời gian biểu phù hợp để có được thói quen học tập, vui chơi, ăn uống, nghỉ ngơi điều độ và ngủ đủ giấc.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76300" algn="l"/>
              </a:tabLs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76300" algn="l"/>
              </a:tabLs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组合 1823"/>
          <p:cNvGrpSpPr/>
          <p:nvPr/>
        </p:nvGrpSpPr>
        <p:grpSpPr>
          <a:xfrm>
            <a:off x="5089918" y="1277276"/>
            <a:ext cx="2012164" cy="584776"/>
            <a:chOff x="5404636" y="1930398"/>
            <a:chExt cx="2012164" cy="584776"/>
          </a:xfrm>
        </p:grpSpPr>
        <p:sp>
          <p:nvSpPr>
            <p:cNvPr id="1819" name="矩形: 圆角 1818"/>
            <p:cNvSpPr/>
            <p:nvPr/>
          </p:nvSpPr>
          <p:spPr>
            <a:xfrm>
              <a:off x="5404636" y="1930399"/>
              <a:ext cx="2012164" cy="584775"/>
            </a:xfrm>
            <a:prstGeom prst="roundRect">
              <a:avLst>
                <a:gd name="adj" fmla="val 11703"/>
              </a:avLst>
            </a:prstGeom>
            <a:solidFill>
              <a:srgbClr val="5FA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SVN-SAF" panose="02040603050506020204" pitchFamily="18" charset="0"/>
              </a:endParaRPr>
            </a:p>
          </p:txBody>
        </p:sp>
        <p:sp>
          <p:nvSpPr>
            <p:cNvPr id="1820" name="文本框 1819"/>
            <p:cNvSpPr txBox="1"/>
            <p:nvPr/>
          </p:nvSpPr>
          <p:spPr>
            <a:xfrm>
              <a:off x="5404636" y="193039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SVN-SAF" panose="02040603050506020204" pitchFamily="18" charset="0"/>
                  <a:ea typeface="思源黑体 CN Regular" panose="020B0500000000000000" pitchFamily="34" charset="-122"/>
                </a:rPr>
                <a:t>01</a:t>
              </a:r>
            </a:p>
          </p:txBody>
        </p:sp>
      </p:grpSp>
      <p:sp>
        <p:nvSpPr>
          <p:cNvPr id="1823" name="文本框 1822"/>
          <p:cNvSpPr txBox="1"/>
          <p:nvPr/>
        </p:nvSpPr>
        <p:spPr>
          <a:xfrm>
            <a:off x="3690378" y="1938056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KHỞI ĐỘNG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79176" y="1119431"/>
            <a:ext cx="10332644" cy="2338054"/>
            <a:chOff x="314959" y="1374887"/>
            <a:chExt cx="10332644" cy="2338054"/>
          </a:xfrm>
        </p:grpSpPr>
        <p:sp>
          <p:nvSpPr>
            <p:cNvPr id="14" name="文本框 13"/>
            <p:cNvSpPr txBox="1"/>
            <p:nvPr/>
          </p:nvSpPr>
          <p:spPr>
            <a:xfrm>
              <a:off x="314959" y="1706110"/>
              <a:ext cx="10332644" cy="2006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210000"/>
                </a:lnSpc>
              </a:pPr>
              <a:r>
                <a:rPr lang="en-US" altLang="zh-CN" sz="7200" dirty="0">
                  <a:solidFill>
                    <a:schemeClr val="accent4">
                      <a:lumMod val="75000"/>
                    </a:schemeClr>
                  </a:solidFill>
                  <a:latin typeface="SVN-SAF" panose="02040603050506020204" pitchFamily="18" charset="0"/>
                  <a:ea typeface="微软雅黑" panose="020B0503020204020204" charset="-122"/>
                </a:rPr>
                <a:t>AI THÔNG MINH HƠN ?</a:t>
              </a:r>
              <a:endParaRPr lang="zh-CN" altLang="en-US" sz="7200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80632" y="1374887"/>
              <a:ext cx="359649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20000"/>
                </a:lnSpc>
              </a:pPr>
              <a:r>
                <a:rPr lang="en-US" altLang="zh-CN" sz="6000" b="1" dirty="0">
                  <a:solidFill>
                    <a:srgbClr val="0070C0"/>
                  </a:solidFill>
                  <a:latin typeface="SVN-SAF" panose="02040603050506020204" pitchFamily="18" charset="0"/>
                  <a:ea typeface="微软雅黑" panose="020B0503020204020204" charset="-122"/>
                </a:rPr>
                <a:t>TRÒ CHƠI</a:t>
              </a:r>
              <a:endParaRPr lang="zh-CN" altLang="en-US" sz="6000" b="1" dirty="0">
                <a:solidFill>
                  <a:srgbClr val="0070C0"/>
                </a:solidFill>
                <a:latin typeface="SVN-SAF" panose="020406030505060202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4" l="296" r="98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231" y="3457485"/>
            <a:ext cx="3606796" cy="281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" b="100000" l="9390" r="100000">
                        <a14:foregroundMark x1="29577" y1="22709" x2="34272" y2="27092"/>
                        <a14:foregroundMark x1="70423" y1="13546" x2="64319" y2="19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71041">
            <a:off x="7763386" y="669913"/>
            <a:ext cx="1325082" cy="15614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3765" y="1449070"/>
            <a:ext cx="8409305" cy="3959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702951" y="2074845"/>
            <a:ext cx="520133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Cơ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quan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thần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kinh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trung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ương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điều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khiển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mọi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hoả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động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của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cơ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thể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?</a:t>
            </a:r>
            <a:endParaRPr lang="zh-CN" altLang="en-US" sz="4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49437" y="1587499"/>
            <a:ext cx="668655" cy="3529236"/>
          </a:xfrm>
          <a:prstGeom prst="rect">
            <a:avLst/>
          </a:prstGeom>
          <a:solidFill>
            <a:schemeClr val="bg1"/>
          </a:solidFill>
          <a:ln w="28575">
            <a:solidFill>
              <a:srgbClr val="5CB2F3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rgbClr val="0070C0"/>
                </a:solidFill>
                <a:latin typeface="SVN-SAF" panose="02040603050506020204" pitchFamily="18" charset="0"/>
                <a:ea typeface="微软雅黑" panose="020B0503020204020204" charset="-122"/>
              </a:rPr>
              <a:t>CÂU 1</a:t>
            </a:r>
            <a:endParaRPr lang="zh-CN" altLang="en-US" sz="4800" b="1" dirty="0">
              <a:solidFill>
                <a:srgbClr val="0070C0"/>
              </a:solidFill>
              <a:latin typeface="SVN-SAF" panose="02040603050506020204" pitchFamily="18" charset="0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90000">
                        <a14:foregroundMark x1="11250" y1="13333" x2="26250" y2="24242"/>
                        <a14:foregroundMark x1="22917" y1="3636" x2="22917" y2="3636"/>
                        <a14:foregroundMark x1="15833" y1="1818" x2="14583" y2="1818"/>
                        <a14:foregroundMark x1="7083" y1="5152" x2="7083" y2="5152"/>
                        <a14:foregroundMark x1="2083" y1="11515" x2="2083" y2="11515"/>
                        <a14:foregroundMark x1="3750" y1="17879" x2="3750" y2="17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43568" y="2760785"/>
            <a:ext cx="2417164" cy="332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0373" y="1917465"/>
            <a:ext cx="3016528" cy="168663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não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VN-SAF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3765" y="1449070"/>
            <a:ext cx="8409305" cy="3959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02950" y="2074845"/>
            <a:ext cx="5324427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Một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TRẠNG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thái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tâm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lí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rất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tốt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đối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với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cơ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quan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thần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kinh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?</a:t>
            </a:r>
            <a:endParaRPr lang="zh-CN" altLang="en-US" sz="8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49437" y="1587499"/>
            <a:ext cx="668655" cy="3529236"/>
          </a:xfrm>
          <a:prstGeom prst="rect">
            <a:avLst/>
          </a:prstGeom>
          <a:solidFill>
            <a:schemeClr val="bg1"/>
          </a:solidFill>
          <a:ln w="28575">
            <a:solidFill>
              <a:srgbClr val="5CB2F3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微软雅黑" panose="020B0503020204020204" charset="-122"/>
              </a:rPr>
              <a:t>CÂU 2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90000">
                        <a14:foregroundMark x1="11250" y1="13333" x2="26250" y2="24242"/>
                        <a14:foregroundMark x1="22917" y1="3636" x2="22917" y2="3636"/>
                        <a14:foregroundMark x1="15833" y1="1818" x2="14583" y2="1818"/>
                        <a14:foregroundMark x1="7083" y1="5152" x2="7083" y2="5152"/>
                        <a14:foregroundMark x1="2083" y1="11515" x2="2083" y2="11515"/>
                        <a14:foregroundMark x1="3750" y1="17879" x2="3750" y2="17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43568" y="2760785"/>
            <a:ext cx="2417164" cy="332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5" y="1331885"/>
            <a:ext cx="3943881" cy="154608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Vui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vẻ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SVN-SAF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0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3765" y="1449070"/>
            <a:ext cx="8409305" cy="3959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38119" y="2290288"/>
            <a:ext cx="5324427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Đây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là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cách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sống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cần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thiết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để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được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khoẻ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mạnh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?</a:t>
            </a:r>
            <a:endParaRPr lang="zh-CN" altLang="en-US" sz="287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7030A0"/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49437" y="1587499"/>
            <a:ext cx="668655" cy="3529236"/>
          </a:xfrm>
          <a:prstGeom prst="rect">
            <a:avLst/>
          </a:prstGeom>
          <a:solidFill>
            <a:schemeClr val="bg1"/>
          </a:solidFill>
          <a:ln w="28575">
            <a:solidFill>
              <a:srgbClr val="5CB2F3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微软雅黑" panose="020B0503020204020204" charset="-122"/>
              </a:rPr>
              <a:t>CÂU 3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90000">
                        <a14:foregroundMark x1="11250" y1="13333" x2="26250" y2="24242"/>
                        <a14:foregroundMark x1="22917" y1="3636" x2="22917" y2="3636"/>
                        <a14:foregroundMark x1="15833" y1="1818" x2="14583" y2="1818"/>
                        <a14:foregroundMark x1="7083" y1="5152" x2="7083" y2="5152"/>
                        <a14:foregroundMark x1="2083" y1="11515" x2="2083" y2="11515"/>
                        <a14:foregroundMark x1="3750" y1="17879" x2="3750" y2="17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43568" y="2760785"/>
            <a:ext cx="2417164" cy="332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5447" y="3103683"/>
            <a:ext cx="3516922" cy="323272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Sống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lành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mạnh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SVN-SAF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7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组合 1823"/>
          <p:cNvGrpSpPr/>
          <p:nvPr/>
        </p:nvGrpSpPr>
        <p:grpSpPr>
          <a:xfrm>
            <a:off x="5089918" y="1277276"/>
            <a:ext cx="2012164" cy="584776"/>
            <a:chOff x="5404636" y="1930398"/>
            <a:chExt cx="2012164" cy="584776"/>
          </a:xfrm>
        </p:grpSpPr>
        <p:sp>
          <p:nvSpPr>
            <p:cNvPr id="1819" name="矩形: 圆角 1818"/>
            <p:cNvSpPr/>
            <p:nvPr/>
          </p:nvSpPr>
          <p:spPr>
            <a:xfrm>
              <a:off x="5404636" y="1930399"/>
              <a:ext cx="2012164" cy="584775"/>
            </a:xfrm>
            <a:prstGeom prst="roundRect">
              <a:avLst>
                <a:gd name="adj" fmla="val 11703"/>
              </a:avLst>
            </a:prstGeom>
            <a:solidFill>
              <a:srgbClr val="5FA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SVN-SAF" panose="02040603050506020204" pitchFamily="18" charset="0"/>
              </a:endParaRPr>
            </a:p>
          </p:txBody>
        </p:sp>
        <p:sp>
          <p:nvSpPr>
            <p:cNvPr id="1820" name="文本框 1819"/>
            <p:cNvSpPr txBox="1"/>
            <p:nvPr/>
          </p:nvSpPr>
          <p:spPr>
            <a:xfrm>
              <a:off x="5404636" y="193039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SVN-SAF" panose="02040603050506020204" pitchFamily="18" charset="0"/>
                  <a:ea typeface="思源黑体 CN Regular" panose="020B0500000000000000" pitchFamily="34" charset="-122"/>
                </a:rPr>
                <a:t>02</a:t>
              </a:r>
            </a:p>
          </p:txBody>
        </p:sp>
      </p:grpSp>
      <p:sp>
        <p:nvSpPr>
          <p:cNvPr id="1823" name="文本框 1822"/>
          <p:cNvSpPr txBox="1"/>
          <p:nvPr/>
        </p:nvSpPr>
        <p:spPr>
          <a:xfrm>
            <a:off x="3690378" y="1938056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THỰC</a:t>
            </a:r>
          </a:p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HÀNH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9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7195035" y="965283"/>
            <a:ext cx="3795349" cy="54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95035" y="1564101"/>
            <a:ext cx="3795349" cy="54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95035" y="2162919"/>
            <a:ext cx="3795349" cy="54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95036" y="2839998"/>
            <a:ext cx="3795348" cy="54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95036" y="3442287"/>
            <a:ext cx="3795348" cy="54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95036" y="4054265"/>
            <a:ext cx="3795348" cy="54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95036" y="4763634"/>
            <a:ext cx="3795348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195036" y="5375612"/>
            <a:ext cx="3795348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95036" y="5978798"/>
            <a:ext cx="3795348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627077" y="1227103"/>
            <a:ext cx="1554480" cy="4994611"/>
            <a:chOff x="5627077" y="1227103"/>
            <a:chExt cx="1554480" cy="499461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5627077" y="1884045"/>
              <a:ext cx="15544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084277" y="1227103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084277" y="2428222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084277" y="1230935"/>
              <a:ext cx="0" cy="118872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27077" y="3717618"/>
              <a:ext cx="15544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084277" y="3078260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084277" y="4261795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084277" y="3064508"/>
              <a:ext cx="0" cy="118872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27077" y="5677312"/>
              <a:ext cx="15544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084277" y="5037954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084277" y="6221489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084277" y="5032994"/>
              <a:ext cx="0" cy="118872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" y="5960768"/>
            <a:ext cx="3724979" cy="9205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868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Wingdings</vt:lpstr>
      <vt:lpstr>#9Slide07 Altus</vt:lpstr>
      <vt:lpstr>SVN-SAF</vt:lpstr>
      <vt:lpstr>Arial</vt:lpstr>
      <vt:lpstr>Times New Roman</vt:lpstr>
      <vt:lpstr>SVN-Newton</vt:lpstr>
      <vt:lpstr>#9Slide07 HoneyCream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ong si</cp:lastModifiedBy>
  <cp:revision>168</cp:revision>
  <dcterms:created xsi:type="dcterms:W3CDTF">2019-06-19T02:08:00Z</dcterms:created>
  <dcterms:modified xsi:type="dcterms:W3CDTF">2025-03-28T16:00:53Z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E82D316DF5A54E31B54608A1C6EA7E54</vt:lpwstr>
  </property>
</Properties>
</file>