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3" r:id="rId2"/>
    <p:sldId id="301" r:id="rId3"/>
    <p:sldId id="285" r:id="rId4"/>
    <p:sldId id="313" r:id="rId5"/>
    <p:sldId id="316" r:id="rId6"/>
    <p:sldId id="309" r:id="rId7"/>
    <p:sldId id="298" r:id="rId8"/>
    <p:sldId id="311" r:id="rId9"/>
    <p:sldId id="312" r:id="rId10"/>
    <p:sldId id="310" r:id="rId11"/>
    <p:sldId id="314" r:id="rId12"/>
    <p:sldId id="306" r:id="rId13"/>
  </p:sldIdLst>
  <p:sldSz cx="12192000" cy="6858000"/>
  <p:notesSz cx="6858000" cy="9144000"/>
  <p:embeddedFontLst>
    <p:embeddedFont>
      <p:font typeface="仓耳暖男手札体 W01" panose="020B0604020202020204" charset="-122"/>
      <p:regular r:id="rId15"/>
    </p:embeddedFont>
    <p:embeddedFont>
      <p:font typeface="仓耳玄三M W05" panose="020B0604020202020204" charset="-122"/>
      <p:regular r:id="rId16"/>
    </p:embeddedFont>
    <p:embeddedFont>
      <p:font typeface="#9Slide07 Altus" panose="020B0604020202020204" charset="0"/>
      <p:regular r:id="rId17"/>
    </p:embeddedFont>
    <p:embeddedFont>
      <p:font typeface="#9Slide07 Chubby" panose="020B0604020202020204" charset="0"/>
      <p:regular r:id="rId18"/>
    </p:embeddedFon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5A"/>
    <a:srgbClr val="477250"/>
    <a:srgbClr val="A88755"/>
    <a:srgbClr val="1F2020"/>
    <a:srgbClr val="8D7545"/>
    <a:srgbClr val="7394FF"/>
    <a:srgbClr val="BDB886"/>
    <a:srgbClr val="CDBF97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2025/3/28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暖男手札体 W01" panose="02020400000000000000" pitchFamily="18" charset="-122"/>
                <a:ea typeface="仓耳暖男手札体 W01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暖男手札体 W01" panose="02020400000000000000" pitchFamily="18" charset="-122"/>
        <a:ea typeface="仓耳暖男手札体 W01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767" y="1979271"/>
            <a:ext cx="9360582" cy="505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65" y="324262"/>
            <a:ext cx="6517189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Vận</a:t>
            </a:r>
            <a:endParaRPr lang="en-US" altLang="zh-CN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Dụng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B7F20A27-509A-40C4-BC7D-B5ADFD950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73" y="1657067"/>
            <a:ext cx="3659350" cy="42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847852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2-3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77" y="2683862"/>
            <a:ext cx="4578657" cy="323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30" y="2796668"/>
            <a:ext cx="3090940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, 餐桌&#10;&#10;描述已自动生成">
            <a:extLst>
              <a:ext uri="{FF2B5EF4-FFF2-40B4-BE49-F238E27FC236}">
                <a16:creationId xmlns:a16="http://schemas.microsoft.com/office/drawing/2014/main" id="{60FE1A96-5C45-407A-8C93-0F143DF4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F79B74-2929-4E71-8822-7082B58B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572" y="1632030"/>
            <a:ext cx="9360582" cy="50529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4287408-3314-4BDE-904E-BAE8BE01BD62}"/>
              </a:ext>
            </a:extLst>
          </p:cNvPr>
          <p:cNvSpPr txBox="1"/>
          <p:nvPr/>
        </p:nvSpPr>
        <p:spPr>
          <a:xfrm>
            <a:off x="6868610" y="886320"/>
            <a:ext cx="47849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TẠM</a:t>
            </a:r>
          </a:p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UTM Showcard" panose="02040603050506020204" pitchFamily="18" charset="0"/>
                <a:ea typeface="南构日漫风" panose="03000509000000000000" pitchFamily="65" charset="-122"/>
              </a:rPr>
              <a:t>BIỆT</a:t>
            </a:r>
            <a:endParaRPr lang="zh-CN" altLang="en-US" sz="13800" b="1" dirty="0">
              <a:solidFill>
                <a:schemeClr val="bg1"/>
              </a:solidFill>
              <a:latin typeface="UTM Showcard" panose="02040603050506020204" pitchFamily="18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46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KHỞI ĐỘNG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4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6" name="图片 5" descr="图片包含 玩具, 玩偶&#10;&#10;描述已自动生成">
            <a:extLst>
              <a:ext uri="{FF2B5EF4-FFF2-40B4-BE49-F238E27FC236}">
                <a16:creationId xmlns:a16="http://schemas.microsoft.com/office/drawing/2014/main" id="{F18FB28A-4934-4979-B883-46C5A128D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17984" r="9502" b="8333"/>
          <a:stretch/>
        </p:blipFill>
        <p:spPr>
          <a:xfrm>
            <a:off x="8580137" y="1787213"/>
            <a:ext cx="2630202" cy="407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156" y="2545771"/>
            <a:ext cx="8006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8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DAD8064-F58B-4057-B1E4-5DF40E39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99" y="694481"/>
            <a:ext cx="2626970" cy="18512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749821D-8D0C-45E5-AC4C-0C1860CA3E7C}"/>
              </a:ext>
            </a:extLst>
          </p:cNvPr>
          <p:cNvSpPr/>
          <p:nvPr/>
        </p:nvSpPr>
        <p:spPr>
          <a:xfrm>
            <a:off x="253084" y="1279380"/>
            <a:ext cx="3487978" cy="695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仓耳玄三M W05" panose="02020400000000000000" pitchFamily="18" charset="-122"/>
            </a:endParaRPr>
          </a:p>
        </p:txBody>
      </p:sp>
      <p:cxnSp>
        <p:nvCxnSpPr>
          <p:cNvPr id="10" name="Đường kết nối Mũi tên Thẳng 11">
            <a:extLst>
              <a:ext uri="{FF2B5EF4-FFF2-40B4-BE49-F238E27FC236}">
                <a16:creationId xmlns:a16="http://schemas.microsoft.com/office/drawing/2014/main" id="{7D4342F1-C33B-EED7-55E1-1F5F0700762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067403" y="2587142"/>
            <a:ext cx="2524342" cy="988030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2">
            <a:extLst>
              <a:ext uri="{FF2B5EF4-FFF2-40B4-BE49-F238E27FC236}">
                <a16:creationId xmlns:a16="http://schemas.microsoft.com/office/drawing/2014/main" id="{6DAC0D61-3750-7C9C-FFC6-A736D286231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165622" y="3656383"/>
            <a:ext cx="2426123" cy="1501203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4">
            <a:extLst>
              <a:ext uri="{FF2B5EF4-FFF2-40B4-BE49-F238E27FC236}">
                <a16:creationId xmlns:a16="http://schemas.microsoft.com/office/drawing/2014/main" id="{DD51E102-05B9-4C27-EA02-5A44D2D59298}"/>
              </a:ext>
            </a:extLst>
          </p:cNvPr>
          <p:cNvCxnSpPr>
            <a:cxnSpLocks/>
          </p:cNvCxnSpPr>
          <p:nvPr/>
        </p:nvCxnSpPr>
        <p:spPr>
          <a:xfrm flipV="1">
            <a:off x="5229584" y="2832677"/>
            <a:ext cx="2388130" cy="1659309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id="{C8600F4A-8A6B-4B0E-0C75-DEB0C077B14A}"/>
              </a:ext>
            </a:extLst>
          </p:cNvPr>
          <p:cNvSpPr/>
          <p:nvPr/>
        </p:nvSpPr>
        <p:spPr>
          <a:xfrm>
            <a:off x="1564883" y="2527719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bóng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6" name="Hình chữ nhật 6">
            <a:extLst>
              <a:ext uri="{FF2B5EF4-FFF2-40B4-BE49-F238E27FC236}">
                <a16:creationId xmlns:a16="http://schemas.microsoft.com/office/drawing/2014/main" id="{421C4C43-0E33-141B-9D34-749475ECFD09}"/>
              </a:ext>
            </a:extLst>
          </p:cNvPr>
          <p:cNvSpPr/>
          <p:nvPr/>
        </p:nvSpPr>
        <p:spPr>
          <a:xfrm>
            <a:off x="1564883" y="3318926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ngọn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núi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7" name="Hình chữ nhật 7">
            <a:extLst>
              <a:ext uri="{FF2B5EF4-FFF2-40B4-BE49-F238E27FC236}">
                <a16:creationId xmlns:a16="http://schemas.microsoft.com/office/drawing/2014/main" id="{C5AC3EB0-7501-78A1-706E-F1AB08537D00}"/>
              </a:ext>
            </a:extLst>
          </p:cNvPr>
          <p:cNvSpPr/>
          <p:nvPr/>
        </p:nvSpPr>
        <p:spPr>
          <a:xfrm>
            <a:off x="1564883" y="4110133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bạch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tre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8" name="Hình chữ nhật 8">
            <a:extLst>
              <a:ext uri="{FF2B5EF4-FFF2-40B4-BE49-F238E27FC236}">
                <a16:creationId xmlns:a16="http://schemas.microsoft.com/office/drawing/2014/main" id="{AF54DE0D-6BE3-B12B-897C-32EA9673B2DA}"/>
              </a:ext>
            </a:extLst>
          </p:cNvPr>
          <p:cNvSpPr/>
          <p:nvPr/>
        </p:nvSpPr>
        <p:spPr>
          <a:xfrm>
            <a:off x="1564883" y="4901340"/>
            <a:ext cx="3690670" cy="5245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chè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sắn</a:t>
            </a:r>
            <a:endParaRPr lang="vi-VN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19" name="Hình chữ nhật 9">
            <a:extLst>
              <a:ext uri="{FF2B5EF4-FFF2-40B4-BE49-F238E27FC236}">
                <a16:creationId xmlns:a16="http://schemas.microsoft.com/office/drawing/2014/main" id="{DE1C40C5-48E7-4AF4-579E-08E06C9CCBAF}"/>
              </a:ext>
            </a:extLst>
          </p:cNvPr>
          <p:cNvSpPr/>
          <p:nvPr/>
        </p:nvSpPr>
        <p:spPr>
          <a:xfrm>
            <a:off x="7591745" y="252771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tươi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0" name="Hình chữ nhật 10">
            <a:extLst>
              <a:ext uri="{FF2B5EF4-FFF2-40B4-BE49-F238E27FC236}">
                <a16:creationId xmlns:a16="http://schemas.microsoft.com/office/drawing/2014/main" id="{745CD019-C9B1-2B17-456D-66F2DEF9D611}"/>
              </a:ext>
            </a:extLst>
          </p:cNvPr>
          <p:cNvSpPr/>
          <p:nvPr/>
        </p:nvSpPr>
        <p:spPr>
          <a:xfrm>
            <a:off x="7591745" y="3312875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thẫm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1" name="Hình chữ nhật 13">
            <a:extLst>
              <a:ext uri="{FF2B5EF4-FFF2-40B4-BE49-F238E27FC236}">
                <a16:creationId xmlns:a16="http://schemas.microsoft.com/office/drawing/2014/main" id="{09773741-C3BD-BAED-0C1B-B19534BDA665}"/>
              </a:ext>
            </a:extLst>
          </p:cNvPr>
          <p:cNvSpPr/>
          <p:nvPr/>
        </p:nvSpPr>
        <p:spPr>
          <a:xfrm>
            <a:off x="7591745" y="4110133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tốt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sp>
        <p:nvSpPr>
          <p:cNvPr id="22" name="Hình chữ nhật 16">
            <a:extLst>
              <a:ext uri="{FF2B5EF4-FFF2-40B4-BE49-F238E27FC236}">
                <a16:creationId xmlns:a16="http://schemas.microsoft.com/office/drawing/2014/main" id="{F85129A6-3BDB-58C8-55C9-A6E514B6785E}"/>
              </a:ext>
            </a:extLst>
          </p:cNvPr>
          <p:cNvSpPr/>
          <p:nvPr/>
        </p:nvSpPr>
        <p:spPr>
          <a:xfrm>
            <a:off x="7591745" y="4895289"/>
            <a:ext cx="3254828" cy="524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16000"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mướt</a:t>
            </a:r>
            <a:endParaRPr lang="vi-VN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cxnSp>
        <p:nvCxnSpPr>
          <p:cNvPr id="23" name="Đường kết nối Mũi tên Thẳng 25">
            <a:extLst>
              <a:ext uri="{FF2B5EF4-FFF2-40B4-BE49-F238E27FC236}">
                <a16:creationId xmlns:a16="http://schemas.microsoft.com/office/drawing/2014/main" id="{33C2B9A7-8CEC-1FD7-0BB4-BFF108CECB0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67577" y="4372430"/>
            <a:ext cx="2324168" cy="864208"/>
          </a:xfrm>
          <a:prstGeom prst="straightConnector1">
            <a:avLst/>
          </a:prstGeom>
          <a:ln w="19050">
            <a:solidFill>
              <a:srgbClr val="F7AA3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812156" y="708949"/>
            <a:ext cx="10567687" cy="544010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6E5A1C-956E-4D21-A47D-C05ADD1991AB}"/>
              </a:ext>
            </a:extLst>
          </p:cNvPr>
          <p:cNvSpPr/>
          <p:nvPr/>
        </p:nvSpPr>
        <p:spPr>
          <a:xfrm>
            <a:off x="3680748" y="0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B8B76F7-4E61-43FA-BAF3-2D71EE7A5D0E}"/>
              </a:ext>
            </a:extLst>
          </p:cNvPr>
          <p:cNvSpPr/>
          <p:nvPr/>
        </p:nvSpPr>
        <p:spPr>
          <a:xfrm>
            <a:off x="8268185" y="14463"/>
            <a:ext cx="243069" cy="1388962"/>
          </a:xfrm>
          <a:prstGeom prst="rect">
            <a:avLst/>
          </a:prstGeom>
          <a:solidFill>
            <a:srgbClr val="BDB88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pic>
        <p:nvPicPr>
          <p:cNvPr id="7" name="图片 6" descr="图片包含 照片, 不同, 天空&#10;&#10;描述已自动生成">
            <a:extLst>
              <a:ext uri="{FF2B5EF4-FFF2-40B4-BE49-F238E27FC236}">
                <a16:creationId xmlns:a16="http://schemas.microsoft.com/office/drawing/2014/main" id="{F81FD8C7-4D62-4A7B-9423-7C5CBCC5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4455" r="56020" b="69832"/>
          <a:stretch/>
        </p:blipFill>
        <p:spPr>
          <a:xfrm>
            <a:off x="1207875" y="1776099"/>
            <a:ext cx="3651364" cy="3985814"/>
          </a:xfrm>
          <a:prstGeom prst="rect">
            <a:avLst/>
          </a:prstGeom>
        </p:spPr>
      </p:pic>
      <p:grpSp>
        <p:nvGrpSpPr>
          <p:cNvPr id="8" name="Group 134">
            <a:extLst>
              <a:ext uri="{FF2B5EF4-FFF2-40B4-BE49-F238E27FC236}">
                <a16:creationId xmlns:a16="http://schemas.microsoft.com/office/drawing/2014/main" id="{B2242203-109A-4C7D-852B-36D6C5EF9096}"/>
              </a:ext>
            </a:extLst>
          </p:cNvPr>
          <p:cNvGrpSpPr>
            <a:grpSpLocks noChangeAspect="1"/>
          </p:cNvGrpSpPr>
          <p:nvPr/>
        </p:nvGrpSpPr>
        <p:grpSpPr>
          <a:xfrm>
            <a:off x="5089500" y="2999565"/>
            <a:ext cx="768799" cy="769441"/>
            <a:chOff x="3287425" y="1417883"/>
            <a:chExt cx="648499" cy="649042"/>
          </a:xfrm>
        </p:grpSpPr>
        <p:sp>
          <p:nvSpPr>
            <p:cNvPr id="9" name="Oval 23">
              <a:extLst>
                <a:ext uri="{FF2B5EF4-FFF2-40B4-BE49-F238E27FC236}">
                  <a16:creationId xmlns:a16="http://schemas.microsoft.com/office/drawing/2014/main" id="{733F1A6C-9647-429E-82A2-B324EFE16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E8637">
                <a:lumMod val="40000"/>
                <a:lumOff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555B3640-23E1-4C69-B5A1-17ED54F8B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  <a:sym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5769591" y="1613117"/>
            <a:ext cx="4782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Khám</a:t>
            </a:r>
            <a:endParaRPr lang="en-US" altLang="zh-CN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  <a:p>
            <a:pPr algn="ctr"/>
            <a:r>
              <a:rPr lang="en-US" altLang="zh-CN" sz="11500" dirty="0" err="1">
                <a:ln w="120650">
                  <a:solidFill>
                    <a:schemeClr val="accent6">
                      <a:lumMod val="75000"/>
                      <a:alpha val="69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phá</a:t>
            </a:r>
            <a:endParaRPr lang="zh-CN" altLang="en-US" sz="11500" dirty="0">
              <a:ln w="120650">
                <a:solidFill>
                  <a:schemeClr val="accent6">
                    <a:lumMod val="75000"/>
                    <a:alpha val="69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7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-773449" y="448822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1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489200" y="335281"/>
            <a:ext cx="8859520" cy="136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trong các câu in đậm những từ ngữ có nghĩa giống nhau.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53160" y="5172778"/>
            <a:ext cx="11176000" cy="89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đọc những câu được in đậm</a:t>
            </a:r>
            <a:endParaRPr lang="nl-NL" sz="4800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53681" y="5172778"/>
            <a:ext cx="9198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nhóm 2, tìm những từ ngữ có nghĩa giống nhau.</a:t>
            </a:r>
            <a:endParaRPr lang="nl-NL" sz="40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621280" y="1772873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8554720" y="2320306"/>
            <a:ext cx="1387911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9833274" y="3942909"/>
            <a:ext cx="1617046" cy="5232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08010" y="1772873"/>
            <a:ext cx="11176000" cy="339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Rừng cây im lặng quá.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tiếng lá rơi lúc này cũng có thể khiến người ta giật mình. Gió bắt đầu thổi rào rào.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Phút yên tĩnh của rừng ban mai dần biến đi. 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Nắng bốc hương hoa tràm thơm ngây ngất. Gió đưa mùi hương ngọt lan xa, phảng phất khắp rừng.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Thoắt cái, cả một khoảng rừng nguyên sơ đã trở lại vẻ tĩnh lặng.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										</a:t>
            </a:r>
            <a:r>
              <a:rPr lang="nl-NL" sz="28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(Theo Đoàn Giỏi)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45170" y="4843634"/>
            <a:ext cx="1117600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nl-NL" sz="4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từ có nghĩa giống nhau là:</a:t>
            </a:r>
          </a:p>
          <a:p>
            <a:pPr algn="ctr">
              <a:spcAft>
                <a:spcPts val="800"/>
              </a:spcAft>
            </a:pPr>
            <a:r>
              <a:rPr lang="nl-NL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 lặng – yên tĩnh – tĩnh lặng</a:t>
            </a:r>
            <a:endParaRPr lang="nl-NL" sz="48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5" grpId="1"/>
      <p:bldP spid="76" grpId="0"/>
      <p:bldP spid="76" grpId="1"/>
      <p:bldP spid="77" grpId="0" animBg="1"/>
      <p:bldP spid="78" grpId="0" animBg="1"/>
      <p:bldP spid="79" grpId="0" animBg="1"/>
      <p:bldP spid="73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2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từ dưới đây thay cho mỗi từ in đậm trong câ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a. Những người dân quê tôi rất hiền lành,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chịu khó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b. Dưới ánh mặt trời, cánh đồng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vàng rực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màu lúa chín.</a:t>
            </a:r>
          </a:p>
          <a:p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c. Đi qua cánh rừng, một dãy núi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hùng vĩ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hiện ra trước mắt chúng tôi.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270" y="2163020"/>
            <a:ext cx="1858297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43728" y="2163020"/>
            <a:ext cx="193009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82616" y="2163020"/>
            <a:ext cx="1908636" cy="484586"/>
          </a:xfrm>
          <a:prstGeom prst="roundRect">
            <a:avLst/>
          </a:prstGeom>
          <a:solidFill>
            <a:srgbClr val="A88755"/>
          </a:solidFill>
          <a:ln w="38100">
            <a:solidFill>
              <a:srgbClr val="477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0172" y="4724720"/>
            <a:ext cx="4307119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sừng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sững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9583 0.11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09101 0.1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726 0.274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/>
      <p:bldP spid="72" grpId="0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文字, 地图, 餐桌&#10;&#10;描述已自动生成">
            <a:extLst>
              <a:ext uri="{FF2B5EF4-FFF2-40B4-BE49-F238E27FC236}">
                <a16:creationId xmlns:a16="http://schemas.microsoft.com/office/drawing/2014/main" id="{40AA905C-D738-488F-A6E0-2AD925282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D2A093-EFBC-4176-8D57-348553E7833F}"/>
              </a:ext>
            </a:extLst>
          </p:cNvPr>
          <p:cNvSpPr/>
          <p:nvPr/>
        </p:nvSpPr>
        <p:spPr>
          <a:xfrm>
            <a:off x="304800" y="335281"/>
            <a:ext cx="11612880" cy="619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暖男手札体 W01" panose="02020400000000000000" pitchFamily="18" charset="-122"/>
              <a:ea typeface="仓耳暖男手札体 W01" panose="02020400000000000000" pitchFamily="18" charset="-122"/>
            </a:endParaRPr>
          </a:p>
        </p:txBody>
      </p:sp>
      <p:sp>
        <p:nvSpPr>
          <p:cNvPr id="71" name="文本框 10">
            <a:extLst>
              <a:ext uri="{FF2B5EF4-FFF2-40B4-BE49-F238E27FC236}">
                <a16:creationId xmlns:a16="http://schemas.microsoft.com/office/drawing/2014/main" id="{22F307C0-FC5D-4865-98D6-031347691F49}"/>
              </a:ext>
            </a:extLst>
          </p:cNvPr>
          <p:cNvSpPr txBox="1"/>
          <p:nvPr/>
        </p:nvSpPr>
        <p:spPr>
          <a:xfrm>
            <a:off x="3704680" y="463343"/>
            <a:ext cx="478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Câu</a:t>
            </a:r>
            <a:r>
              <a:rPr lang="en-US" altLang="zh-CN" sz="4800" dirty="0">
                <a:ln w="57150" cmpd="sng">
                  <a:solidFill>
                    <a:schemeClr val="bg1">
                      <a:alpha val="6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Chubby" pitchFamily="2" charset="0"/>
                <a:ea typeface="南构日漫风" panose="03000509000000000000" pitchFamily="65" charset="-122"/>
              </a:rPr>
              <a:t> 3</a:t>
            </a:r>
            <a:endParaRPr lang="zh-CN" altLang="en-US" sz="4800" dirty="0">
              <a:ln w="57150" cmpd="sng">
                <a:solidFill>
                  <a:schemeClr val="bg1">
                    <a:alpha val="69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#9Slide07 Chubby" pitchFamily="2" charset="0"/>
              <a:ea typeface="南构日漫风" panose="03000509000000000000" pitchFamily="65" charset="-12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0352" y="1203961"/>
            <a:ext cx="11387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Đi qua những cánh đồng... | BÁO QUẢNG NAM ONLINE - Tin tức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3" y="2605631"/>
            <a:ext cx="4578657" cy="28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dòng sông đẹp nhất thế gi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3" y="2600961"/>
            <a:ext cx="4625738" cy="281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5308" y="5488942"/>
            <a:ext cx="515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2125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 sông uốn lượn như dải lụa.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977" y="5493512"/>
            <a:ext cx="496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Cánh đồng quê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381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#9Slide07 Altus</vt:lpstr>
      <vt:lpstr>Arial</vt:lpstr>
      <vt:lpstr>UTM Showcard</vt:lpstr>
      <vt:lpstr>#9Slide07 HoneyCream</vt:lpstr>
      <vt:lpstr>SVN-Newton</vt:lpstr>
      <vt:lpstr>仓耳暖男手札体 W01</vt:lpstr>
      <vt:lpstr>仓耳玄三M W05</vt:lpstr>
      <vt:lpstr>#9Slide07 Chubby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ong si</cp:lastModifiedBy>
  <cp:revision>80</cp:revision>
  <dcterms:created xsi:type="dcterms:W3CDTF">2019-07-16T13:59:57Z</dcterms:created>
  <dcterms:modified xsi:type="dcterms:W3CDTF">2025-03-28T15:59:31Z</dcterms:modified>
</cp:coreProperties>
</file>