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15"/>
  </p:notesMasterIdLst>
  <p:sldIdLst>
    <p:sldId id="311" r:id="rId3"/>
    <p:sldId id="279" r:id="rId4"/>
    <p:sldId id="309" r:id="rId5"/>
    <p:sldId id="312" r:id="rId6"/>
    <p:sldId id="442" r:id="rId7"/>
    <p:sldId id="741" r:id="rId8"/>
    <p:sldId id="742" r:id="rId9"/>
    <p:sldId id="313" r:id="rId10"/>
    <p:sldId id="443" r:id="rId11"/>
    <p:sldId id="444" r:id="rId12"/>
    <p:sldId id="266"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8B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FC67-3B42-47DF-9F27-36C1C053BBAD}"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7AEFB-195D-4261-A540-5EBB8993DF34}" type="slidenum">
              <a:rPr lang="en-US" smtClean="0"/>
              <a:t>‹#›</a:t>
            </a:fld>
            <a:endParaRPr lang="en-US"/>
          </a:p>
        </p:txBody>
      </p:sp>
    </p:spTree>
    <p:extLst>
      <p:ext uri="{BB962C8B-B14F-4D97-AF65-F5344CB8AC3E}">
        <p14:creationId xmlns:p14="http://schemas.microsoft.com/office/powerpoint/2010/main" val="246999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351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6258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559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292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16784096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49384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88918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28573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86306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8243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26949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14901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0371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D91D60-FA36-4756-8F46-B434AB3280C5}"/>
              </a:ext>
            </a:extLst>
          </p:cNvPr>
          <p:cNvPicPr>
            <a:picLocks noChangeAspect="1"/>
          </p:cNvPicPr>
          <p:nvPr userDrawn="1"/>
        </p:nvPicPr>
        <p:blipFill rotWithShape="1">
          <a:blip r:embed="rId6"/>
          <a:srcRect b="14392"/>
          <a:stretch/>
        </p:blipFill>
        <p:spPr>
          <a:xfrm>
            <a:off x="893630" y="288939"/>
            <a:ext cx="10404741" cy="6569061"/>
          </a:xfrm>
          <a:prstGeom prst="rect">
            <a:avLst/>
          </a:prstGeom>
        </p:spPr>
      </p:pic>
      <p:pic>
        <p:nvPicPr>
          <p:cNvPr id="6" name="PA_图片 24">
            <a:extLst>
              <a:ext uri="{FF2B5EF4-FFF2-40B4-BE49-F238E27FC236}">
                <a16:creationId xmlns:a16="http://schemas.microsoft.com/office/drawing/2014/main" id="{D4630947-8F7B-494B-A1B8-E02B619D8157}"/>
              </a:ext>
            </a:extLst>
          </p:cNvPr>
          <p:cNvPicPr>
            <a:picLocks noChangeAspect="1"/>
          </p:cNvPicPr>
          <p:nvPr userDrawn="1">
            <p:custDataLst>
              <p:tags r:id="rId1"/>
            </p:custDataLst>
          </p:nvPr>
        </p:nvPicPr>
        <p:blipFill>
          <a:blip r:embed="rId7"/>
          <a:stretch>
            <a:fillRect/>
          </a:stretch>
        </p:blipFill>
        <p:spPr>
          <a:xfrm rot="2120131" flipH="1">
            <a:off x="98103" y="5159652"/>
            <a:ext cx="1108387" cy="1856057"/>
          </a:xfrm>
          <a:prstGeom prst="rect">
            <a:avLst/>
          </a:prstGeom>
        </p:spPr>
      </p:pic>
      <p:pic>
        <p:nvPicPr>
          <p:cNvPr id="7" name="PA_图片 25">
            <a:extLst>
              <a:ext uri="{FF2B5EF4-FFF2-40B4-BE49-F238E27FC236}">
                <a16:creationId xmlns:a16="http://schemas.microsoft.com/office/drawing/2014/main" id="{60D49087-5A0A-4C3E-8B27-99F7CAEFB9E2}"/>
              </a:ext>
            </a:extLst>
          </p:cNvPr>
          <p:cNvPicPr>
            <a:picLocks noChangeAspect="1"/>
          </p:cNvPicPr>
          <p:nvPr userDrawn="1">
            <p:custDataLst>
              <p:tags r:id="rId2"/>
            </p:custDataLst>
          </p:nvPr>
        </p:nvPicPr>
        <p:blipFill>
          <a:blip r:embed="rId8"/>
          <a:stretch>
            <a:fillRect/>
          </a:stretch>
        </p:blipFill>
        <p:spPr>
          <a:xfrm>
            <a:off x="90057" y="4690"/>
            <a:ext cx="1239043" cy="1197279"/>
          </a:xfrm>
          <a:prstGeom prst="rect">
            <a:avLst/>
          </a:prstGeom>
        </p:spPr>
      </p:pic>
      <p:pic>
        <p:nvPicPr>
          <p:cNvPr id="8" name="PA_图片 26">
            <a:extLst>
              <a:ext uri="{FF2B5EF4-FFF2-40B4-BE49-F238E27FC236}">
                <a16:creationId xmlns:a16="http://schemas.microsoft.com/office/drawing/2014/main" id="{0EA0ADA8-829D-40AF-9286-AE78BD0D6DA6}"/>
              </a:ext>
            </a:extLst>
          </p:cNvPr>
          <p:cNvPicPr>
            <a:picLocks noChangeAspect="1"/>
          </p:cNvPicPr>
          <p:nvPr userDrawn="1">
            <p:custDataLst>
              <p:tags r:id="rId3"/>
            </p:custDataLst>
          </p:nvPr>
        </p:nvPicPr>
        <p:blipFill>
          <a:blip r:embed="rId8"/>
          <a:stretch>
            <a:fillRect/>
          </a:stretch>
        </p:blipFill>
        <p:spPr>
          <a:xfrm>
            <a:off x="10884240" y="0"/>
            <a:ext cx="1193133" cy="1152915"/>
          </a:xfrm>
          <a:prstGeom prst="rect">
            <a:avLst/>
          </a:prstGeom>
        </p:spPr>
      </p:pic>
      <p:pic>
        <p:nvPicPr>
          <p:cNvPr id="9" name="PA_图片 27">
            <a:extLst>
              <a:ext uri="{FF2B5EF4-FFF2-40B4-BE49-F238E27FC236}">
                <a16:creationId xmlns:a16="http://schemas.microsoft.com/office/drawing/2014/main" id="{88C7666C-6E02-4D59-962F-D80A8CB1284E}"/>
              </a:ext>
            </a:extLst>
          </p:cNvPr>
          <p:cNvPicPr>
            <a:picLocks noChangeAspect="1"/>
          </p:cNvPicPr>
          <p:nvPr userDrawn="1">
            <p:custDataLst>
              <p:tags r:id="rId4"/>
            </p:custDataLst>
          </p:nvPr>
        </p:nvPicPr>
        <p:blipFill>
          <a:blip r:embed="rId7"/>
          <a:stretch>
            <a:fillRect/>
          </a:stretch>
        </p:blipFill>
        <p:spPr>
          <a:xfrm rot="19479869">
            <a:off x="10985509" y="5150384"/>
            <a:ext cx="1108387" cy="1856057"/>
          </a:xfrm>
          <a:prstGeom prst="rect">
            <a:avLst/>
          </a:prstGeom>
        </p:spPr>
      </p:pic>
    </p:spTree>
    <p:extLst>
      <p:ext uri="{BB962C8B-B14F-4D97-AF65-F5344CB8AC3E}">
        <p14:creationId xmlns:p14="http://schemas.microsoft.com/office/powerpoint/2010/main" val="342916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552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97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368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59260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2391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57145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56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24384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85438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3850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21/9/2025</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0502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ircular sign with white and black text&#10;&#10;Description automatically generated">
            <a:extLst>
              <a:ext uri="{FF2B5EF4-FFF2-40B4-BE49-F238E27FC236}">
                <a16:creationId xmlns:a16="http://schemas.microsoft.com/office/drawing/2014/main" id="{7B466352-7A47-CFC6-BC91-7111AC334B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72356" y="-4731757"/>
            <a:ext cx="1770864" cy="1770864"/>
          </a:xfrm>
          <a:prstGeom prst="rect">
            <a:avLst/>
          </a:prstGeom>
        </p:spPr>
      </p:pic>
    </p:spTree>
    <p:extLst>
      <p:ext uri="{BB962C8B-B14F-4D97-AF65-F5344CB8AC3E}">
        <p14:creationId xmlns:p14="http://schemas.microsoft.com/office/powerpoint/2010/main" val="182287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A32B-6C14-4A1A-AD4B-7E4A7F404B22}" type="datetimeFigureOut">
              <a:rPr lang="zh-CN" altLang="en-US" smtClean="0"/>
              <a:t>2025/9/21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7804202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microsoft.com/office/2007/relationships/hdphoto" Target="../media/hdphoto2.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5" name="Picture 4">
            <a:extLst>
              <a:ext uri="{FF2B5EF4-FFF2-40B4-BE49-F238E27FC236}">
                <a16:creationId xmlns:a16="http://schemas.microsoft.com/office/drawing/2014/main" id="{38E58C90-4F2B-6FB4-88BC-098D1B397E85}"/>
              </a:ext>
            </a:extLst>
          </p:cNvPr>
          <p:cNvPicPr>
            <a:picLocks noChangeAspect="1"/>
          </p:cNvPicPr>
          <p:nvPr/>
        </p:nvPicPr>
        <p:blipFill>
          <a:blip r:embed="rId3"/>
          <a:stretch>
            <a:fillRect/>
          </a:stretch>
        </p:blipFill>
        <p:spPr>
          <a:xfrm>
            <a:off x="1653597" y="1959477"/>
            <a:ext cx="9004572" cy="2383743"/>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09858E3B-9779-4522-8554-64B1B6B5AC6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Tree>
    <p:extLst>
      <p:ext uri="{BB962C8B-B14F-4D97-AF65-F5344CB8AC3E}">
        <p14:creationId xmlns:p14="http://schemas.microsoft.com/office/powerpoint/2010/main" val="154023919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Đọc thông tin, quan sát hình 11 và dựa vào hiểu biết của bản thân, em hãy nêu một số biện pháp bảo vệ tài nguyên thiên nhiên và phòng, chống thiên tai.</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aphicFrame>
        <p:nvGraphicFramePr>
          <p:cNvPr id="2" name="Table 1">
            <a:extLst>
              <a:ext uri="{FF2B5EF4-FFF2-40B4-BE49-F238E27FC236}">
                <a16:creationId xmlns:a16="http://schemas.microsoft.com/office/drawing/2014/main" id="{04ADBCA5-C2D0-918E-F885-B8089F6E992E}"/>
              </a:ext>
            </a:extLst>
          </p:cNvPr>
          <p:cNvGraphicFramePr>
            <a:graphicFrameLocks noGrp="1"/>
          </p:cNvGraphicFramePr>
          <p:nvPr>
            <p:extLst>
              <p:ext uri="{D42A27DB-BD31-4B8C-83A1-F6EECF244321}">
                <p14:modId xmlns:p14="http://schemas.microsoft.com/office/powerpoint/2010/main" val="3786713368"/>
              </p:ext>
            </p:extLst>
          </p:nvPr>
        </p:nvGraphicFramePr>
        <p:xfrm>
          <a:off x="552450" y="1343025"/>
          <a:ext cx="11239500" cy="5257800"/>
        </p:xfrm>
        <a:graphic>
          <a:graphicData uri="http://schemas.openxmlformats.org/drawingml/2006/table">
            <a:tbl>
              <a:tblPr/>
              <a:tblGrid>
                <a:gridCol w="2229407">
                  <a:extLst>
                    <a:ext uri="{9D8B030D-6E8A-4147-A177-3AD203B41FA5}">
                      <a16:colId xmlns:a16="http://schemas.microsoft.com/office/drawing/2014/main" val="2455986797"/>
                    </a:ext>
                  </a:extLst>
                </a:gridCol>
                <a:gridCol w="9010093">
                  <a:extLst>
                    <a:ext uri="{9D8B030D-6E8A-4147-A177-3AD203B41FA5}">
                      <a16:colId xmlns:a16="http://schemas.microsoft.com/office/drawing/2014/main" val="437837923"/>
                    </a:ext>
                  </a:extLst>
                </a:gridCol>
              </a:tblGrid>
              <a:tr h="828675">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Thành </a:t>
                      </a:r>
                      <a:r>
                        <a:rPr lang="en-US" sz="2400" b="1" dirty="0" err="1">
                          <a:solidFill>
                            <a:srgbClr val="000000"/>
                          </a:solidFill>
                          <a:effectLst/>
                          <a:latin typeface="Cambria" panose="02040503050406030204" pitchFamily="18" charset="0"/>
                          <a:ea typeface="Cambria" panose="02040503050406030204" pitchFamily="18" charset="0"/>
                        </a:rPr>
                        <a:t>phần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thiên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nhiên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Vai </a:t>
                      </a:r>
                      <a:r>
                        <a:rPr lang="en-US" sz="2400" b="1" dirty="0" err="1">
                          <a:solidFill>
                            <a:srgbClr val="000000"/>
                          </a:solidFill>
                          <a:effectLst/>
                          <a:latin typeface="Cambria" panose="02040503050406030204" pitchFamily="18" charset="0"/>
                          <a:ea typeface="Cambria" panose="02040503050406030204" pitchFamily="18" charset="0"/>
                        </a:rPr>
                        <a:t>trò</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54349608"/>
                  </a:ext>
                </a:extLst>
              </a:tr>
              <a:tr h="137160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Địa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hình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khoáng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sản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342845"/>
                  </a:ext>
                </a:extLst>
              </a:tr>
              <a:tr h="8953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Khí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hậu</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449772"/>
                  </a:ext>
                </a:extLst>
              </a:tr>
              <a:tr h="733425">
                <a:tc>
                  <a:txBody>
                    <a:bodyPr/>
                    <a:lstStyle/>
                    <a:p>
                      <a:pPr algn="ctr"/>
                      <a:r>
                        <a:rPr lang="en-US" sz="2400">
                          <a:solidFill>
                            <a:srgbClr val="000000"/>
                          </a:solidFill>
                          <a:effectLst/>
                          <a:latin typeface="Cambria" panose="02040503050406030204" pitchFamily="18" charset="0"/>
                          <a:ea typeface="Cambria" panose="02040503050406030204" pitchFamily="18" charset="0"/>
                        </a:rPr>
                        <a:t>Sông, hồ</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65475"/>
                  </a:ext>
                </a:extLst>
              </a:tr>
              <a:tr h="14287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Đất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rừng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42724"/>
                  </a:ext>
                </a:extLst>
              </a:tr>
            </a:tbl>
          </a:graphicData>
        </a:graphic>
      </p:graphicFrame>
      <p:sp>
        <p:nvSpPr>
          <p:cNvPr id="3" name="TextBox 2">
            <a:extLst>
              <a:ext uri="{FF2B5EF4-FFF2-40B4-BE49-F238E27FC236}">
                <a16:creationId xmlns:a16="http://schemas.microsoft.com/office/drawing/2014/main" id="{E1D47ED4-1CC3-468D-8F36-8165A7B6210A}"/>
              </a:ext>
            </a:extLst>
          </p:cNvPr>
          <p:cNvSpPr txBox="1"/>
          <p:nvPr/>
        </p:nvSpPr>
        <p:spPr>
          <a:xfrm>
            <a:off x="2781300" y="2200275"/>
            <a:ext cx="8867775" cy="1569660"/>
          </a:xfrm>
          <a:prstGeom prst="rect">
            <a:avLst/>
          </a:prstGeom>
          <a:noFill/>
        </p:spPr>
        <p:txBody>
          <a:bodyPr wrap="square" rtlCol="0">
            <a:spAutoFit/>
          </a:bodyPr>
          <a:lstStyle/>
          <a:p>
            <a:pPr algn="just"/>
            <a:r>
              <a:rPr lang="vi-VN" sz="1600" b="0" i="0" dirty="0">
                <a:solidFill>
                  <a:srgbClr val="FF0000"/>
                </a:solidFill>
                <a:effectLst/>
                <a:latin typeface="Cambria" panose="02040503050406030204" pitchFamily="18" charset="0"/>
                <a:ea typeface="Cambria" panose="02040503050406030204" pitchFamily="18" charset="0"/>
              </a:rPr>
              <a:t>+ Địa hình đồi núi thuận lợi cho việc hình thành các vùng chuyên canh nông nghiệp và lâm nghiệp; một số vùng núi có lợi thế về thủy điện, khai thác khoáng sản và phát triển du lịch,…</a:t>
            </a:r>
          </a:p>
          <a:p>
            <a:pPr algn="just"/>
            <a:r>
              <a:rPr lang="vi-VN" sz="1600" b="0" i="0" dirty="0">
                <a:solidFill>
                  <a:srgbClr val="FF0000"/>
                </a:solidFill>
                <a:effectLst/>
                <a:latin typeface="Cambria" panose="02040503050406030204" pitchFamily="18" charset="0"/>
                <a:ea typeface="Cambria" panose="02040503050406030204" pitchFamily="18" charset="0"/>
              </a:rPr>
              <a:t>+ Địa hình đồng bằng thuận lợi cho việc tập trung dân cư, hình thành các trung tâm kinh tế…</a:t>
            </a:r>
          </a:p>
          <a:p>
            <a:pPr algn="just"/>
            <a:r>
              <a:rPr lang="vi-VN" sz="1600" b="0" i="0" dirty="0">
                <a:solidFill>
                  <a:srgbClr val="FF0000"/>
                </a:solidFill>
                <a:effectLst/>
                <a:latin typeface="Cambria" panose="02040503050406030204" pitchFamily="18" charset="0"/>
                <a:ea typeface="Cambria" panose="02040503050406030204" pitchFamily="18" charset="0"/>
              </a:rPr>
              <a:t>- Khoáng sản được khai thác làm nguyên liệu, nhiên liệu cho nhiều ngành công nghiệp và một phần để xuất khẩu.</a:t>
            </a:r>
          </a:p>
          <a:p>
            <a:endParaRPr lang="en-US" sz="1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5898F7E-C07F-D609-5D6B-DFA99A2F5D78}"/>
              </a:ext>
            </a:extLst>
          </p:cNvPr>
          <p:cNvSpPr txBox="1"/>
          <p:nvPr/>
        </p:nvSpPr>
        <p:spPr>
          <a:xfrm>
            <a:off x="2790825" y="3590925"/>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Nguồn nhiệt, ẩm dồi dào nên cây trồng phát triển quanh năm và cho năng suất cao.</a:t>
            </a:r>
          </a:p>
          <a:p>
            <a:pPr algn="just"/>
            <a:r>
              <a:rPr lang="vi-VN" sz="1600" dirty="0">
                <a:solidFill>
                  <a:srgbClr val="FF0000"/>
                </a:solidFill>
                <a:latin typeface="Cambria" panose="02040503050406030204" pitchFamily="18" charset="0"/>
                <a:ea typeface="Cambria" panose="02040503050406030204" pitchFamily="18" charset="0"/>
              </a:rPr>
              <a:t>-  Khí hậu thay đổi theo mùa và vùng miền nên sản phẩm nông nghiệp đa dạng.</a:t>
            </a:r>
            <a:endParaRPr lang="en-US" sz="1600"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2F462A9E-1FA8-8FFD-920F-E45DE56C2BA9}"/>
              </a:ext>
            </a:extLst>
          </p:cNvPr>
          <p:cNvSpPr txBox="1"/>
          <p:nvPr/>
        </p:nvSpPr>
        <p:spPr>
          <a:xfrm>
            <a:off x="2790825" y="4362450"/>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Sông, hồ cung cấp nước cho sản xuất và sinh hoạt, tạo điều kiện phát triển đánh bắt và nuôi trồng thuỷ sản, du lịch, giao thông đường thuỷ, thuỷ điện,...</a:t>
            </a:r>
            <a:endParaRPr lang="en-US" sz="1600"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1563520-0E3F-BBD8-D2A4-6510896D173F}"/>
              </a:ext>
            </a:extLst>
          </p:cNvPr>
          <p:cNvSpPr txBox="1"/>
          <p:nvPr/>
        </p:nvSpPr>
        <p:spPr>
          <a:xfrm>
            <a:off x="2828925" y="5153025"/>
            <a:ext cx="8867775" cy="1077218"/>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Tài nguyên đất được khai thác để trồng các cây công nghiệp lâu năm, cây dược liệu, cây lương thực, cây ăn quả,…; phát triển chăn nuôi gia súc…</a:t>
            </a:r>
          </a:p>
          <a:p>
            <a:pPr algn="just"/>
            <a:r>
              <a:rPr lang="vi-VN" sz="1600" dirty="0">
                <a:solidFill>
                  <a:srgbClr val="FF0000"/>
                </a:solidFill>
                <a:latin typeface="Cambria" panose="02040503050406030204" pitchFamily="18" charset="0"/>
                <a:ea typeface="Cambria" panose="02040503050406030204" pitchFamily="18" charset="0"/>
              </a:rPr>
              <a:t>- Rừng có vai trò quan trọng: cung cấp gỗ và nhiều sản vật phục vụ cho sản xuất, đời sống của con người (thực phẩm, dược liệu,...); hạn chế xói mòn đất, lũ lụt,...</a:t>
            </a:r>
            <a:endParaRPr lang="en-US" sz="1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204084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3">
            <a:extLst>
              <a:ext uri="{FF2B5EF4-FFF2-40B4-BE49-F238E27FC236}">
                <a16:creationId xmlns:a16="http://schemas.microsoft.com/office/drawing/2014/main" id="{9BBCDB6F-8E25-4297-94CD-8EEA8837F6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488" y="12700"/>
            <a:ext cx="12215488" cy="6845300"/>
          </a:xfrm>
          <a:prstGeom prst="rect">
            <a:avLst/>
          </a:prstGeom>
        </p:spPr>
      </p:pic>
      <p:grpSp>
        <p:nvGrpSpPr>
          <p:cNvPr id="2" name="组合 26"/>
          <p:cNvGrpSpPr/>
          <p:nvPr/>
        </p:nvGrpSpPr>
        <p:grpSpPr>
          <a:xfrm>
            <a:off x="1582058" y="1452406"/>
            <a:ext cx="7043057" cy="4038600"/>
            <a:chOff x="-7927329" y="-4954585"/>
            <a:chExt cx="9902260" cy="5268685"/>
          </a:xfrm>
        </p:grpSpPr>
        <p:sp>
          <p:nvSpPr>
            <p:cNvPr id="3" name="任意多边形 43"/>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44"/>
            <p:cNvSpPr/>
            <p:nvPr/>
          </p:nvSpPr>
          <p:spPr>
            <a:xfrm>
              <a:off x="-7607581" y="-4631681"/>
              <a:ext cx="9233126"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84334" y="3603221"/>
            <a:ext cx="3048014" cy="3193373"/>
          </a:xfrm>
          <a:prstGeom prst="rect">
            <a:avLst/>
          </a:prstGeom>
        </p:spPr>
      </p:pic>
      <p:sp>
        <p:nvSpPr>
          <p:cNvPr id="7" name="Google Shape;1910;p31">
            <a:extLst>
              <a:ext uri="{FF2B5EF4-FFF2-40B4-BE49-F238E27FC236}">
                <a16:creationId xmlns:a16="http://schemas.microsoft.com/office/drawing/2014/main" id="{4A52EC7C-8907-B394-DC13-2220BDE437CF}"/>
              </a:ext>
            </a:extLst>
          </p:cNvPr>
          <p:cNvSpPr txBox="1">
            <a:spLocks/>
          </p:cNvSpPr>
          <p:nvPr/>
        </p:nvSpPr>
        <p:spPr>
          <a:xfrm>
            <a:off x="-808870" y="1625093"/>
            <a:ext cx="8934720" cy="2227365"/>
          </a:xfrm>
          <a:prstGeom prst="rect">
            <a:avLst/>
          </a:prstGeom>
          <a:noFill/>
          <a:ln>
            <a:noFill/>
          </a:ln>
        </p:spPr>
        <p:txBody>
          <a:bodyPr spcFirstLastPara="1" wrap="square" lIns="91425" tIns="91425" rIns="91425" bIns="91425"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9900" b="0" i="0" u="none" strike="noStrike" kern="1200" cap="none" spc="0" normalizeH="0" baseline="0" noProof="0">
                <a:ln>
                  <a:solidFill>
                    <a:prstClr val="black">
                      <a:lumMod val="10000"/>
                    </a:prstClr>
                  </a:solidFill>
                </a:ln>
                <a:solidFill>
                  <a:srgbClr val="FF3300"/>
                </a:solidFill>
                <a:effectLst>
                  <a:glow rad="101600">
                    <a:prstClr val="white">
                      <a:lumMod val="60000"/>
                      <a:lumOff val="40000"/>
                      <a:alpha val="60000"/>
                    </a:prstClr>
                  </a:glow>
                </a:effectLst>
                <a:uLnTx/>
                <a:uFillTx/>
                <a:latin typeface="SVN-Hole Hearted" panose="020B0A06020104020203" pitchFamily="34" charset="0"/>
                <a:sym typeface="Chango"/>
              </a:rPr>
              <a:t>VẬN </a:t>
            </a:r>
            <a:endPar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sym typeface="Chango"/>
            </a:endParaRPr>
          </a:p>
        </p:txBody>
      </p:sp>
      <p:sp>
        <p:nvSpPr>
          <p:cNvPr id="8" name="TextBox 7"/>
          <p:cNvSpPr txBox="1"/>
          <p:nvPr/>
        </p:nvSpPr>
        <p:spPr>
          <a:xfrm>
            <a:off x="4213747" y="3355592"/>
            <a:ext cx="329738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ea typeface="+mn-ea"/>
                <a:cs typeface="+mn-cs"/>
              </a:rPr>
              <a:t>DỤNG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9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63400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2" name="Picture 1">
            <a:extLst>
              <a:ext uri="{FF2B5EF4-FFF2-40B4-BE49-F238E27FC236}">
                <a16:creationId xmlns:a16="http://schemas.microsoft.com/office/drawing/2014/main" id="{A18A94EC-6E7C-5902-4238-CF94EEAA8A87}"/>
              </a:ext>
            </a:extLst>
          </p:cNvPr>
          <p:cNvPicPr>
            <a:picLocks noChangeAspect="1"/>
          </p:cNvPicPr>
          <p:nvPr/>
        </p:nvPicPr>
        <p:blipFill>
          <a:blip r:embed="rId3"/>
          <a:stretch>
            <a:fillRect/>
          </a:stretch>
        </p:blipFill>
        <p:spPr>
          <a:xfrm>
            <a:off x="1794670" y="1765191"/>
            <a:ext cx="8791194" cy="4133446"/>
          </a:xfrm>
          <a:prstGeom prst="rect">
            <a:avLst/>
          </a:prstGeom>
        </p:spPr>
      </p:pic>
    </p:spTree>
    <p:extLst>
      <p:ext uri="{BB962C8B-B14F-4D97-AF65-F5344CB8AC3E}">
        <p14:creationId xmlns:p14="http://schemas.microsoft.com/office/powerpoint/2010/main" val="44161625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91EA94CB-38FF-4CB0-9471-16DDBAC4E7ED}"/>
              </a:ext>
            </a:extLst>
          </p:cNvPr>
          <p:cNvSpPr/>
          <p:nvPr/>
        </p:nvSpPr>
        <p:spPr>
          <a:xfrm>
            <a:off x="1694679" y="150863"/>
            <a:ext cx="8976112" cy="666786"/>
          </a:xfrm>
          <a:prstGeom prst="rect">
            <a:avLst/>
          </a:prstGeom>
        </p:spPr>
        <p:txBody>
          <a:bodyPr wrap="none">
            <a:spAutoFit/>
          </a:bodyPr>
          <a:lstStyle/>
          <a:p>
            <a:pPr algn="ctr" defTabSz="609585"/>
            <a:r>
              <a:rPr lang="en-US" altLang="zh-CN" sz="3733" b="1" dirty="0" err="1">
                <a:solidFill>
                  <a:srgbClr val="C00000"/>
                </a:solidFill>
                <a:ea typeface="等线" panose="02010600030101010101" pitchFamily="2" charset="-122"/>
                <a:cs typeface="#9Slide05 Pattaya" panose="00000500000000000000" pitchFamily="2" charset="-34"/>
              </a:rPr>
              <a:t>Kể</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tên</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các</a:t>
            </a:r>
            <a:r>
              <a:rPr lang="en-US" altLang="zh-CN" sz="3733" b="1" dirty="0">
                <a:solidFill>
                  <a:srgbClr val="C00000"/>
                </a:solidFill>
                <a:ea typeface="等线" panose="02010600030101010101" pitchFamily="2" charset="-122"/>
                <a:cs typeface="#9Slide05 Pattaya" panose="00000500000000000000" pitchFamily="2" charset="-34"/>
              </a:rPr>
              <a:t> con </a:t>
            </a:r>
            <a:r>
              <a:rPr lang="en-US" altLang="zh-CN" sz="3733" b="1" dirty="0" err="1">
                <a:solidFill>
                  <a:srgbClr val="C00000"/>
                </a:solidFill>
                <a:ea typeface="等线" panose="02010600030101010101" pitchFamily="2" charset="-122"/>
                <a:cs typeface="#9Slide05 Pattaya" panose="00000500000000000000" pitchFamily="2" charset="-34"/>
              </a:rPr>
              <a:t>sông</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và</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rừng</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lớn</a:t>
            </a:r>
            <a:r>
              <a:rPr lang="en-US" altLang="zh-CN" sz="3733" b="1" dirty="0">
                <a:solidFill>
                  <a:srgbClr val="C00000"/>
                </a:solidFill>
                <a:ea typeface="等线" panose="02010600030101010101" pitchFamily="2" charset="-122"/>
                <a:cs typeface="#9Slide05 Pattaya" panose="00000500000000000000" pitchFamily="2" charset="-34"/>
              </a:rPr>
              <a:t> ở </a:t>
            </a:r>
            <a:r>
              <a:rPr lang="en-US" altLang="zh-CN" sz="3733" b="1" dirty="0" err="1">
                <a:solidFill>
                  <a:srgbClr val="C00000"/>
                </a:solidFill>
                <a:ea typeface="等线" panose="02010600030101010101" pitchFamily="2" charset="-122"/>
                <a:cs typeface="#9Slide05 Pattaya" panose="00000500000000000000" pitchFamily="2" charset="-34"/>
              </a:rPr>
              <a:t>Việt</a:t>
            </a:r>
            <a:r>
              <a:rPr lang="en-US" altLang="zh-CN" sz="3733" b="1" dirty="0">
                <a:solidFill>
                  <a:srgbClr val="C00000"/>
                </a:solidFill>
                <a:ea typeface="等线" panose="02010600030101010101" pitchFamily="2" charset="-122"/>
                <a:cs typeface="#9Slide05 Pattaya" panose="00000500000000000000" pitchFamily="2" charset="-34"/>
              </a:rPr>
              <a:t> Nam.</a:t>
            </a:r>
            <a:endParaRPr lang="zh-CN" altLang="en-US" sz="3733" b="1" dirty="0">
              <a:solidFill>
                <a:srgbClr val="C00000"/>
              </a:solidFill>
              <a:ea typeface="等线" panose="02010600030101010101" pitchFamily="2" charset="-122"/>
              <a:cs typeface="#9Slide05 Pattaya" panose="00000500000000000000" pitchFamily="2" charset="-34"/>
            </a:endParaRPr>
          </a:p>
        </p:txBody>
      </p:sp>
      <p:pic>
        <p:nvPicPr>
          <p:cNvPr id="13" name="PA_图片 12">
            <a:extLst>
              <a:ext uri="{FF2B5EF4-FFF2-40B4-BE49-F238E27FC236}">
                <a16:creationId xmlns:a16="http://schemas.microsoft.com/office/drawing/2014/main" id="{67C6A9BA-D736-4A46-A382-0280BB124A49}"/>
              </a:ext>
            </a:extLst>
          </p:cNvPr>
          <p:cNvPicPr>
            <a:picLocks noChangeAspect="1"/>
          </p:cNvPicPr>
          <p:nvPr>
            <p:custDataLst>
              <p:tags r:id="rId1"/>
            </p:custDataLst>
          </p:nvPr>
        </p:nvPicPr>
        <p:blipFill rotWithShape="1">
          <a:blip r:embed="rId6">
            <a:extLst>
              <a:ext uri="{BEBA8EAE-BF5A-486C-A8C5-ECC9F3942E4B}">
                <a14:imgProps xmlns:a14="http://schemas.microsoft.com/office/drawing/2010/main">
                  <a14:imgLayer r:embed="rId7">
                    <a14:imgEffect>
                      <a14:backgroundRemoval t="2490" b="46888" l="9953" r="89100">
                        <a14:foregroundMark x1="44550" y1="2490" x2="44550" y2="2490"/>
                        <a14:foregroundMark x1="45972" y1="38382" x2="45972" y2="38382"/>
                        <a14:foregroundMark x1="47393" y1="46888" x2="47393" y2="46888"/>
                      </a14:backgroundRemoval>
                    </a14:imgEffect>
                    <a14:imgEffect>
                      <a14:colorTemperature colorTemp="7200"/>
                    </a14:imgEffect>
                  </a14:imgLayer>
                </a14:imgProps>
              </a:ext>
            </a:extLst>
          </a:blip>
          <a:srcRect b="49205"/>
          <a:stretch/>
        </p:blipFill>
        <p:spPr>
          <a:xfrm>
            <a:off x="2927655" y="1906503"/>
            <a:ext cx="1859912" cy="2158148"/>
          </a:xfrm>
          <a:prstGeom prst="rect">
            <a:avLst/>
          </a:prstGeom>
        </p:spPr>
      </p:pic>
      <p:pic>
        <p:nvPicPr>
          <p:cNvPr id="14" name="PA_图片 13">
            <a:extLst>
              <a:ext uri="{FF2B5EF4-FFF2-40B4-BE49-F238E27FC236}">
                <a16:creationId xmlns:a16="http://schemas.microsoft.com/office/drawing/2014/main" id="{A9022B8E-059D-4FBE-B1A9-4D6E74B79E4F}"/>
              </a:ext>
            </a:extLst>
          </p:cNvPr>
          <p:cNvPicPr>
            <a:picLocks noChangeAspect="1"/>
          </p:cNvPicPr>
          <p:nvPr>
            <p:custDataLst>
              <p:tags r:id="rId2"/>
            </p:custDataLst>
          </p:nvPr>
        </p:nvPicPr>
        <p:blipFill rotWithShape="1">
          <a:blip r:embed="rId8">
            <a:extLst>
              <a:ext uri="{BEBA8EAE-BF5A-486C-A8C5-ECC9F3942E4B}">
                <a14:imgProps xmlns:a14="http://schemas.microsoft.com/office/drawing/2010/main">
                  <a14:imgLayer r:embed="rId7">
                    <a14:imgEffect>
                      <a14:backgroundRemoval t="55602" b="96266" l="3318" r="92891">
                        <a14:foregroundMark x1="3318" y1="85270" x2="3318" y2="85270"/>
                        <a14:foregroundMark x1="53555" y1="96473" x2="53555" y2="96473"/>
                        <a14:foregroundMark x1="92891" y1="79253" x2="92891" y2="79253"/>
                      </a14:backgroundRemoval>
                    </a14:imgEffect>
                  </a14:imgLayer>
                </a14:imgProps>
              </a:ext>
            </a:extLst>
          </a:blip>
          <a:srcRect t="50796" b="-1197"/>
          <a:stretch/>
        </p:blipFill>
        <p:spPr>
          <a:xfrm>
            <a:off x="7681604" y="1772321"/>
            <a:ext cx="1712561" cy="2074727"/>
          </a:xfrm>
          <a:prstGeom prst="rect">
            <a:avLst/>
          </a:prstGeom>
        </p:spPr>
      </p:pic>
      <p:sp>
        <p:nvSpPr>
          <p:cNvPr id="2" name="PA_文本框 1">
            <a:extLst>
              <a:ext uri="{FF2B5EF4-FFF2-40B4-BE49-F238E27FC236}">
                <a16:creationId xmlns:a16="http://schemas.microsoft.com/office/drawing/2014/main" id="{1E3EABDB-3841-4618-99B7-0688096CD5AF}"/>
              </a:ext>
            </a:extLst>
          </p:cNvPr>
          <p:cNvSpPr txBox="1"/>
          <p:nvPr>
            <p:custDataLst>
              <p:tags r:id="rId3"/>
            </p:custDataLst>
          </p:nvPr>
        </p:nvSpPr>
        <p:spPr>
          <a:xfrm>
            <a:off x="5388656" y="2488786"/>
            <a:ext cx="1588144" cy="995209"/>
          </a:xfrm>
          <a:prstGeom prst="rect">
            <a:avLst/>
          </a:prstGeom>
          <a:noFill/>
        </p:spPr>
        <p:txBody>
          <a:bodyPr wrap="square" rtlCol="0">
            <a:spAutoFit/>
          </a:bodyPr>
          <a:lstStyle/>
          <a:p>
            <a:pPr algn="ctr" defTabSz="609585"/>
            <a:r>
              <a:rPr lang="en-US" altLang="zh-CN" sz="5867" b="1" dirty="0">
                <a:solidFill>
                  <a:srgbClr val="F57364"/>
                </a:solidFill>
                <a:latin typeface="Brush Script MT" panose="03060802040406070304" pitchFamily="66" charset="0"/>
                <a:ea typeface="等线" panose="02010600030101010101" pitchFamily="2" charset="-122"/>
              </a:rPr>
              <a:t>VS</a:t>
            </a:r>
            <a:endParaRPr lang="zh-CN" altLang="en-US" sz="5867" b="1" dirty="0">
              <a:solidFill>
                <a:srgbClr val="F57364"/>
              </a:solidFill>
              <a:latin typeface="Brush Script MT" panose="03060802040406070304" pitchFamily="66" charset="0"/>
              <a:ea typeface="等线" panose="02010600030101010101" pitchFamily="2" charset="-122"/>
            </a:endParaRPr>
          </a:p>
        </p:txBody>
      </p:sp>
      <p:sp>
        <p:nvSpPr>
          <p:cNvPr id="3" name="Hexagon 2">
            <a:extLst>
              <a:ext uri="{FF2B5EF4-FFF2-40B4-BE49-F238E27FC236}">
                <a16:creationId xmlns:a16="http://schemas.microsoft.com/office/drawing/2014/main" id="{AAA69558-76CB-4AD5-86DB-030B97FE74AA}"/>
              </a:ext>
            </a:extLst>
          </p:cNvPr>
          <p:cNvSpPr/>
          <p:nvPr/>
        </p:nvSpPr>
        <p:spPr>
          <a:xfrm>
            <a:off x="2405936" y="1105727"/>
            <a:ext cx="2903349" cy="682107"/>
          </a:xfrm>
          <a:prstGeom prst="hexagon">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4400" b="1" dirty="0" err="1">
                <a:solidFill>
                  <a:srgbClr val="0070C0"/>
                </a:solidFill>
                <a:latin typeface="Cambria" panose="02040503050406030204" pitchFamily="18" charset="0"/>
                <a:ea typeface="Cambria" panose="02040503050406030204" pitchFamily="18" charset="0"/>
              </a:rPr>
              <a:t>Sông</a:t>
            </a:r>
            <a:endParaRPr lang="en-US" sz="4400" b="1" dirty="0">
              <a:solidFill>
                <a:srgbClr val="0070C0"/>
              </a:solidFill>
              <a:latin typeface="Cambria" panose="02040503050406030204" pitchFamily="18" charset="0"/>
              <a:ea typeface="Cambria" panose="02040503050406030204" pitchFamily="18" charset="0"/>
            </a:endParaRPr>
          </a:p>
        </p:txBody>
      </p:sp>
      <p:sp>
        <p:nvSpPr>
          <p:cNvPr id="33" name="Hexagon 32">
            <a:extLst>
              <a:ext uri="{FF2B5EF4-FFF2-40B4-BE49-F238E27FC236}">
                <a16:creationId xmlns:a16="http://schemas.microsoft.com/office/drawing/2014/main" id="{4E85022B-0186-4B85-86A1-A02139EE7E79}"/>
              </a:ext>
            </a:extLst>
          </p:cNvPr>
          <p:cNvSpPr/>
          <p:nvPr/>
        </p:nvSpPr>
        <p:spPr>
          <a:xfrm>
            <a:off x="6745523" y="1105727"/>
            <a:ext cx="3355853" cy="682107"/>
          </a:xfrm>
          <a:prstGeom prst="hexagon">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4400" b="1" dirty="0" err="1">
                <a:solidFill>
                  <a:srgbClr val="00B050"/>
                </a:solidFill>
                <a:latin typeface="Cambria" panose="02040503050406030204" pitchFamily="18" charset="0"/>
                <a:ea typeface="Cambria" panose="02040503050406030204" pitchFamily="18" charset="0"/>
              </a:rPr>
              <a:t>Rừng</a:t>
            </a:r>
            <a:endParaRPr lang="en-US" sz="4400" b="1" dirty="0">
              <a:solidFill>
                <a:srgbClr val="00B05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D3F8F4C-69FC-4F81-97BD-76955A8F9CB6}"/>
              </a:ext>
            </a:extLst>
          </p:cNvPr>
          <p:cNvSpPr txBox="1"/>
          <p:nvPr/>
        </p:nvSpPr>
        <p:spPr>
          <a:xfrm>
            <a:off x="289280" y="4071984"/>
            <a:ext cx="2637069"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Hồng</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5" name="TextBox 34">
            <a:extLst>
              <a:ext uri="{FF2B5EF4-FFF2-40B4-BE49-F238E27FC236}">
                <a16:creationId xmlns:a16="http://schemas.microsoft.com/office/drawing/2014/main" id="{98A068B1-8FBA-4A33-B907-50BCA304B972}"/>
              </a:ext>
            </a:extLst>
          </p:cNvPr>
          <p:cNvSpPr txBox="1"/>
          <p:nvPr/>
        </p:nvSpPr>
        <p:spPr>
          <a:xfrm>
            <a:off x="386125" y="4753478"/>
            <a:ext cx="2212272"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Mã</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6" name="TextBox 35">
            <a:extLst>
              <a:ext uri="{FF2B5EF4-FFF2-40B4-BE49-F238E27FC236}">
                <a16:creationId xmlns:a16="http://schemas.microsoft.com/office/drawing/2014/main" id="{3976A66A-1838-4F1B-A285-BEF896F3CB8D}"/>
              </a:ext>
            </a:extLst>
          </p:cNvPr>
          <p:cNvSpPr txBox="1"/>
          <p:nvPr/>
        </p:nvSpPr>
        <p:spPr>
          <a:xfrm>
            <a:off x="0" y="5492122"/>
            <a:ext cx="3350404"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Đồng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Nai</a:t>
            </a:r>
          </a:p>
        </p:txBody>
      </p:sp>
      <p:sp>
        <p:nvSpPr>
          <p:cNvPr id="37" name="TextBox 36">
            <a:extLst>
              <a:ext uri="{FF2B5EF4-FFF2-40B4-BE49-F238E27FC236}">
                <a16:creationId xmlns:a16="http://schemas.microsoft.com/office/drawing/2014/main" id="{C89AE6CB-8BBC-45E8-BA5E-74F89B70F0F5}"/>
              </a:ext>
            </a:extLst>
          </p:cNvPr>
          <p:cNvSpPr txBox="1"/>
          <p:nvPr/>
        </p:nvSpPr>
        <p:spPr>
          <a:xfrm>
            <a:off x="3058006" y="4043409"/>
            <a:ext cx="2156168"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Đà</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8" name="TextBox 37">
            <a:extLst>
              <a:ext uri="{FF2B5EF4-FFF2-40B4-BE49-F238E27FC236}">
                <a16:creationId xmlns:a16="http://schemas.microsoft.com/office/drawing/2014/main" id="{FC2EEDB7-523F-4D16-9920-E7A496D0CE3D}"/>
              </a:ext>
            </a:extLst>
          </p:cNvPr>
          <p:cNvSpPr txBox="1"/>
          <p:nvPr/>
        </p:nvSpPr>
        <p:spPr>
          <a:xfrm>
            <a:off x="2954826" y="4763003"/>
            <a:ext cx="3269678"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Mê</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Kông</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9" name="TextBox 38">
            <a:extLst>
              <a:ext uri="{FF2B5EF4-FFF2-40B4-BE49-F238E27FC236}">
                <a16:creationId xmlns:a16="http://schemas.microsoft.com/office/drawing/2014/main" id="{4D5727D5-5D6B-4128-8662-B2C6955FDF6D}"/>
              </a:ext>
            </a:extLst>
          </p:cNvPr>
          <p:cNvSpPr txBox="1"/>
          <p:nvPr/>
        </p:nvSpPr>
        <p:spPr>
          <a:xfrm>
            <a:off x="3207920" y="5444497"/>
            <a:ext cx="3376052"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Hoà</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Bình</a:t>
            </a:r>
          </a:p>
        </p:txBody>
      </p:sp>
      <p:sp>
        <p:nvSpPr>
          <p:cNvPr id="40" name="TextBox 39">
            <a:extLst>
              <a:ext uri="{FF2B5EF4-FFF2-40B4-BE49-F238E27FC236}">
                <a16:creationId xmlns:a16="http://schemas.microsoft.com/office/drawing/2014/main" id="{ACF6E2D1-11E6-4B32-A028-59B64671BE89}"/>
              </a:ext>
            </a:extLst>
          </p:cNvPr>
          <p:cNvSpPr txBox="1"/>
          <p:nvPr/>
        </p:nvSpPr>
        <p:spPr>
          <a:xfrm>
            <a:off x="6471556" y="3967209"/>
            <a:ext cx="3185424" cy="461665"/>
          </a:xfrm>
          <a:prstGeom prst="rect">
            <a:avLst/>
          </a:prstGeom>
          <a:noFill/>
        </p:spPr>
        <p:txBody>
          <a:bodyPr wrap="none" rtlCol="0">
            <a:spAutoFit/>
          </a:bodyPr>
          <a:lstStyle/>
          <a:p>
            <a:pPr marL="457200" indent="-457200" defTabSz="609585">
              <a:buFont typeface="Arial" panose="020B0604020202020204" pitchFamily="34" charset="0"/>
              <a:buChar char="•"/>
            </a:pPr>
            <a:r>
              <a:rPr lang="vi-VN"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Rừng Cúc Phương</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41" name="TextBox 40">
            <a:extLst>
              <a:ext uri="{FF2B5EF4-FFF2-40B4-BE49-F238E27FC236}">
                <a16:creationId xmlns:a16="http://schemas.microsoft.com/office/drawing/2014/main" id="{33DA40B1-2B93-4F0E-861E-21A203644027}"/>
              </a:ext>
            </a:extLst>
          </p:cNvPr>
          <p:cNvSpPr txBox="1"/>
          <p:nvPr/>
        </p:nvSpPr>
        <p:spPr>
          <a:xfrm>
            <a:off x="6435049" y="4705853"/>
            <a:ext cx="3352584"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Nam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Cát</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Tiên</a:t>
            </a:r>
          </a:p>
        </p:txBody>
      </p:sp>
      <p:sp>
        <p:nvSpPr>
          <p:cNvPr id="42" name="TextBox 41">
            <a:extLst>
              <a:ext uri="{FF2B5EF4-FFF2-40B4-BE49-F238E27FC236}">
                <a16:creationId xmlns:a16="http://schemas.microsoft.com/office/drawing/2014/main" id="{E829A864-7C53-439C-AF43-F93100947F13}"/>
              </a:ext>
            </a:extLst>
          </p:cNvPr>
          <p:cNvSpPr txBox="1"/>
          <p:nvPr/>
        </p:nvSpPr>
        <p:spPr>
          <a:xfrm>
            <a:off x="6469069" y="5444497"/>
            <a:ext cx="2711383"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Tam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Đảo</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43" name="TextBox 42">
            <a:extLst>
              <a:ext uri="{FF2B5EF4-FFF2-40B4-BE49-F238E27FC236}">
                <a16:creationId xmlns:a16="http://schemas.microsoft.com/office/drawing/2014/main" id="{293621A6-C633-4377-B638-51D8C7C312CA}"/>
              </a:ext>
            </a:extLst>
          </p:cNvPr>
          <p:cNvSpPr txBox="1"/>
          <p:nvPr/>
        </p:nvSpPr>
        <p:spPr>
          <a:xfrm>
            <a:off x="6474541" y="6153971"/>
            <a:ext cx="3854517"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Yok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Đôn</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Đắk</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Lắk</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5" name="TextBox 4">
            <a:extLst>
              <a:ext uri="{FF2B5EF4-FFF2-40B4-BE49-F238E27FC236}">
                <a16:creationId xmlns:a16="http://schemas.microsoft.com/office/drawing/2014/main" id="{658B379D-B38B-27AC-1A98-F69E8D1288A6}"/>
              </a:ext>
            </a:extLst>
          </p:cNvPr>
          <p:cNvSpPr txBox="1"/>
          <p:nvPr/>
        </p:nvSpPr>
        <p:spPr>
          <a:xfrm>
            <a:off x="9624887" y="3958597"/>
            <a:ext cx="2543068"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a:solidFill>
                  <a:srgbClr val="00B050"/>
                </a:solidFill>
                <a:latin typeface="Cambria" panose="02040503050406030204" pitchFamily="18" charset="0"/>
                <a:ea typeface="Cambria" panose="02040503050406030204" pitchFamily="18" charset="0"/>
                <a:cs typeface="#9Slide05 Pattaya" panose="00000500000000000000" pitchFamily="2" charset="-34"/>
              </a:rPr>
              <a:t>Rừng U Minh </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TextBox 5">
            <a:extLst>
              <a:ext uri="{FF2B5EF4-FFF2-40B4-BE49-F238E27FC236}">
                <a16:creationId xmlns:a16="http://schemas.microsoft.com/office/drawing/2014/main" id="{469F1CE1-0A85-9A8C-3E76-9422E29FF8B5}"/>
              </a:ext>
            </a:extLst>
          </p:cNvPr>
          <p:cNvSpPr txBox="1"/>
          <p:nvPr/>
        </p:nvSpPr>
        <p:spPr>
          <a:xfrm>
            <a:off x="9672511" y="4644397"/>
            <a:ext cx="2357563" cy="830997"/>
          </a:xfrm>
          <a:prstGeom prst="rect">
            <a:avLst/>
          </a:prstGeom>
          <a:noFill/>
        </p:spPr>
        <p:txBody>
          <a:bodyPr wrap="square" rtlCol="0">
            <a:spAutoFit/>
          </a:bodyPr>
          <a:lstStyle/>
          <a:p>
            <a:pPr marL="457200" indent="-457200" algn="just"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thông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Bồ</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Bồ</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9105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fade">
                                      <p:cBhvr>
                                        <p:cTn id="45" dur="500"/>
                                        <p:tgtEl>
                                          <p:spTgt spid="3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animBg="1"/>
      <p:bldP spid="33" grpId="0" animBg="1"/>
      <p:bldP spid="4" grpId="0"/>
      <p:bldP spid="36" grpId="0"/>
      <p:bldP spid="37" grpId="0"/>
      <p:bldP spid="38" grpId="0"/>
      <p:bldP spid="40" grpId="0"/>
      <p:bldP spid="41" grpId="0"/>
      <p:bldP spid="42" grpId="0"/>
      <p:bldP spid="4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a:extLst>
              <a:ext uri="{FF2B5EF4-FFF2-40B4-BE49-F238E27FC236}">
                <a16:creationId xmlns:a16="http://schemas.microsoft.com/office/drawing/2014/main" id="{83028FB2-AF6E-40C0-A21F-6F56F51AA8F8}"/>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8</a:t>
            </a:r>
          </a:p>
        </p:txBody>
      </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1026" name="Picture 2" descr="Nữ giáo viên, học sinh giáo viên, giáo viên, hội giáo dục phúc lợi quân  đội, nghệ thuật - giáo viên png | PNGEgg">
            <a:extLst>
              <a:ext uri="{FF2B5EF4-FFF2-40B4-BE49-F238E27FC236}">
                <a16:creationId xmlns:a16="http://schemas.microsoft.com/office/drawing/2014/main" id="{AD3692A8-1D1F-46BB-A384-939BE446D86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22" b="93966" l="9483" r="89943">
                        <a14:foregroundMark x1="53736" y1="6609" x2="64080" y2="10632"/>
                        <a14:foregroundMark x1="59483" y1="9483" x2="60057" y2="73563"/>
                        <a14:foregroundMark x1="53448" y1="32471" x2="61782" y2="33908"/>
                        <a14:foregroundMark x1="49138" y1="93966" x2="51724" y2="85057"/>
                        <a14:foregroundMark x1="57184" y1="40230" x2="61207" y2="52011"/>
                        <a14:foregroundMark x1="27874" y1="16954" x2="33333" y2="32759"/>
                      </a14:backgroundRemoval>
                    </a14:imgEffect>
                  </a14:imgLayer>
                </a14:imgProps>
              </a:ext>
              <a:ext uri="{28A0092B-C50C-407E-A947-70E740481C1C}">
                <a14:useLocalDpi xmlns:a14="http://schemas.microsoft.com/office/drawing/2010/main" val="0"/>
              </a:ext>
            </a:extLst>
          </a:blip>
          <a:srcRect/>
          <a:stretch>
            <a:fillRect/>
          </a:stretch>
        </p:blipFill>
        <p:spPr bwMode="auto">
          <a:xfrm>
            <a:off x="8074728" y="2009394"/>
            <a:ext cx="5180838" cy="5180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oy, doll&#10;&#10;Description automatically generated">
            <a:extLst>
              <a:ext uri="{FF2B5EF4-FFF2-40B4-BE49-F238E27FC236}">
                <a16:creationId xmlns:a16="http://schemas.microsoft.com/office/drawing/2014/main" id="{EF7A9681-F5B7-4B99-B946-E3CF9192BE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163923" y="3227078"/>
            <a:ext cx="3693704" cy="3805385"/>
          </a:xfrm>
          <a:prstGeom prst="rect">
            <a:avLst/>
          </a:prstGeom>
        </p:spPr>
      </p:pic>
      <p:pic>
        <p:nvPicPr>
          <p:cNvPr id="16" name="Picture 15">
            <a:extLst>
              <a:ext uri="{FF2B5EF4-FFF2-40B4-BE49-F238E27FC236}">
                <a16:creationId xmlns:a16="http://schemas.microsoft.com/office/drawing/2014/main" id="{AA988FFA-C8FE-44CE-09F1-D8B411DA3785}"/>
              </a:ext>
            </a:extLst>
          </p:cNvPr>
          <p:cNvPicPr>
            <a:picLocks noChangeAspect="1"/>
          </p:cNvPicPr>
          <p:nvPr/>
        </p:nvPicPr>
        <p:blipFill>
          <a:blip r:embed="rId7"/>
          <a:stretch>
            <a:fillRect/>
          </a:stretch>
        </p:blipFill>
        <p:spPr>
          <a:xfrm>
            <a:off x="785024" y="1410825"/>
            <a:ext cx="10132430" cy="1774090"/>
          </a:xfrm>
          <a:prstGeom prst="rect">
            <a:avLst/>
          </a:prstGeom>
        </p:spPr>
      </p:pic>
      <p:pic>
        <p:nvPicPr>
          <p:cNvPr id="3" name="Picture 2">
            <a:extLst>
              <a:ext uri="{FF2B5EF4-FFF2-40B4-BE49-F238E27FC236}">
                <a16:creationId xmlns:a16="http://schemas.microsoft.com/office/drawing/2014/main" id="{49FC1879-0304-3410-FE5E-9CC5A926D0C6}"/>
              </a:ext>
            </a:extLst>
          </p:cNvPr>
          <p:cNvPicPr>
            <a:picLocks noChangeAspect="1"/>
          </p:cNvPicPr>
          <p:nvPr/>
        </p:nvPicPr>
        <p:blipFill>
          <a:blip r:embed="rId8"/>
          <a:stretch>
            <a:fillRect/>
          </a:stretch>
        </p:blipFill>
        <p:spPr>
          <a:xfrm>
            <a:off x="3234393" y="455571"/>
            <a:ext cx="5133277" cy="1286367"/>
          </a:xfrm>
          <a:prstGeom prst="rect">
            <a:avLst/>
          </a:prstGeom>
        </p:spPr>
      </p:pic>
    </p:spTree>
    <p:extLst>
      <p:ext uri="{BB962C8B-B14F-4D97-AF65-F5344CB8AC3E}">
        <p14:creationId xmlns:p14="http://schemas.microsoft.com/office/powerpoint/2010/main" val="101439757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5" name="Picture 4">
            <a:extLst>
              <a:ext uri="{FF2B5EF4-FFF2-40B4-BE49-F238E27FC236}">
                <a16:creationId xmlns:a16="http://schemas.microsoft.com/office/drawing/2014/main" id="{42AA4481-6BBA-0648-D9A8-3E42F86B4ECD}"/>
              </a:ext>
            </a:extLst>
          </p:cNvPr>
          <p:cNvPicPr>
            <a:picLocks noChangeAspect="1"/>
          </p:cNvPicPr>
          <p:nvPr/>
        </p:nvPicPr>
        <p:blipFill>
          <a:blip r:embed="rId3"/>
          <a:stretch>
            <a:fillRect/>
          </a:stretch>
        </p:blipFill>
        <p:spPr>
          <a:xfrm>
            <a:off x="1765692" y="1867551"/>
            <a:ext cx="9004572" cy="2377646"/>
          </a:xfrm>
          <a:prstGeom prst="rect">
            <a:avLst/>
          </a:prstGeom>
        </p:spPr>
      </p:pic>
      <p:sp>
        <p:nvSpPr>
          <p:cNvPr id="9" name="TextBox 15">
            <a:extLst>
              <a:ext uri="{FF2B5EF4-FFF2-40B4-BE49-F238E27FC236}">
                <a16:creationId xmlns:a16="http://schemas.microsoft.com/office/drawing/2014/main" id="{B9A3667B-FA75-40D4-8F6C-66E06B248E2A}"/>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7</a:t>
            </a:r>
          </a:p>
        </p:txBody>
      </p:sp>
      <p:pic>
        <p:nvPicPr>
          <p:cNvPr id="8" name="Picture 7" descr="A picture containing toy, doll&#10;&#10;Description automatically generated">
            <a:extLst>
              <a:ext uri="{FF2B5EF4-FFF2-40B4-BE49-F238E27FC236}">
                <a16:creationId xmlns:a16="http://schemas.microsoft.com/office/drawing/2014/main" id="{1CB4446A-0E9E-4C5E-A070-893F84FDD8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62747" y="3234090"/>
            <a:ext cx="3568966" cy="3805385"/>
          </a:xfrm>
          <a:prstGeom prst="rect">
            <a:avLst/>
          </a:prstGeom>
        </p:spPr>
      </p:pic>
    </p:spTree>
    <p:extLst>
      <p:ext uri="{BB962C8B-B14F-4D97-AF65-F5344CB8AC3E}">
        <p14:creationId xmlns:p14="http://schemas.microsoft.com/office/powerpoint/2010/main" val="368139089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a:extLst>
              <a:ext uri="{FF2B5EF4-FFF2-40B4-BE49-F238E27FC236}">
                <a16:creationId xmlns:a16="http://schemas.microsoft.com/office/drawing/2014/main" id="{92F74B83-F4F6-817F-341E-488C4BFFB276}"/>
              </a:ext>
            </a:extLst>
          </p:cNvPr>
          <p:cNvGrpSpPr/>
          <p:nvPr/>
        </p:nvGrpSpPr>
        <p:grpSpPr>
          <a:xfrm>
            <a:off x="1330667" y="286689"/>
            <a:ext cx="9236336" cy="4843308"/>
            <a:chOff x="-7927329" y="-4954585"/>
            <a:chExt cx="9902260" cy="5268685"/>
          </a:xfrm>
        </p:grpSpPr>
        <p:sp>
          <p:nvSpPr>
            <p:cNvPr id="7" name="任意多边形 14">
              <a:extLst>
                <a:ext uri="{FF2B5EF4-FFF2-40B4-BE49-F238E27FC236}">
                  <a16:creationId xmlns:a16="http://schemas.microsoft.com/office/drawing/2014/main" id="{FFCC8A82-E094-CE3E-2405-9F8709A1C9F2}"/>
                </a:ext>
              </a:extLst>
            </p:cNvPr>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多边形 15">
              <a:extLst>
                <a:ext uri="{FF2B5EF4-FFF2-40B4-BE49-F238E27FC236}">
                  <a16:creationId xmlns:a16="http://schemas.microsoft.com/office/drawing/2014/main" id="{3CCAC9A6-F869-EF1B-DCB3-0D6710BECF8E}"/>
                </a:ext>
              </a:extLst>
            </p:cNvPr>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多边形 16">
              <a:extLst>
                <a:ext uri="{FF2B5EF4-FFF2-40B4-BE49-F238E27FC236}">
                  <a16:creationId xmlns:a16="http://schemas.microsoft.com/office/drawing/2014/main" id="{A9AE588F-0C90-DB64-AE52-5FE0FDF39824}"/>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1" name="TextBox 10">
            <a:extLst>
              <a:ext uri="{FF2B5EF4-FFF2-40B4-BE49-F238E27FC236}">
                <a16:creationId xmlns:a16="http://schemas.microsoft.com/office/drawing/2014/main" id="{8BD06EF8-F71C-3281-9637-06B847806F24}"/>
              </a:ext>
            </a:extLst>
          </p:cNvPr>
          <p:cNvSpPr txBox="1"/>
          <p:nvPr/>
        </p:nvSpPr>
        <p:spPr>
          <a:xfrm>
            <a:off x="2286248" y="1416606"/>
            <a:ext cx="731429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4. </a:t>
            </a:r>
            <a:r>
              <a:rPr kumimoji="0" lang="en-US" sz="4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Một</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số</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biện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pháp</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bảo</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vệ</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tài</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nguyên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và</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phòng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chống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tai</a:t>
            </a:r>
            <a:endParaRPr kumimoji="0" lang="vi-VN"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12" name="图片 22">
            <a:extLst>
              <a:ext uri="{FF2B5EF4-FFF2-40B4-BE49-F238E27FC236}">
                <a16:creationId xmlns:a16="http://schemas.microsoft.com/office/drawing/2014/main" id="{48982BC8-2A04-A052-511A-AFB34BBB58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50068" y="4328014"/>
            <a:ext cx="6419879" cy="2436054"/>
          </a:xfrm>
          <a:prstGeom prst="rect">
            <a:avLst/>
          </a:prstGeom>
        </p:spPr>
      </p:pic>
    </p:spTree>
    <p:extLst>
      <p:ext uri="{BB962C8B-B14F-4D97-AF65-F5344CB8AC3E}">
        <p14:creationId xmlns:p14="http://schemas.microsoft.com/office/powerpoint/2010/main" val="1691419937"/>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1DE1A4-91FE-F44B-C757-731DE1BAD4B1}"/>
              </a:ext>
            </a:extLst>
          </p:cNvPr>
          <p:cNvPicPr>
            <a:picLocks noChangeAspect="1"/>
          </p:cNvPicPr>
          <p:nvPr/>
        </p:nvPicPr>
        <p:blipFill>
          <a:blip r:embed="rId2"/>
          <a:stretch>
            <a:fillRect/>
          </a:stretch>
        </p:blipFill>
        <p:spPr>
          <a:xfrm>
            <a:off x="993057" y="603690"/>
            <a:ext cx="4493343" cy="4317041"/>
          </a:xfrm>
          <a:prstGeom prst="rect">
            <a:avLst/>
          </a:prstGeom>
        </p:spPr>
      </p:pic>
      <p:sp>
        <p:nvSpPr>
          <p:cNvPr id="3" name="TextBox 2">
            <a:extLst>
              <a:ext uri="{FF2B5EF4-FFF2-40B4-BE49-F238E27FC236}">
                <a16:creationId xmlns:a16="http://schemas.microsoft.com/office/drawing/2014/main" id="{BF15F0CE-790F-055D-A3F8-7E05C7347846}"/>
              </a:ext>
            </a:extLst>
          </p:cNvPr>
          <p:cNvSpPr txBox="1"/>
          <p:nvPr/>
        </p:nvSpPr>
        <p:spPr>
          <a:xfrm>
            <a:off x="1592825" y="5205873"/>
            <a:ext cx="3991897" cy="584775"/>
          </a:xfrm>
          <a:prstGeom prst="rect">
            <a:avLst/>
          </a:prstGeom>
          <a:noFill/>
        </p:spPr>
        <p:txBody>
          <a:bodyPr wrap="square" rtlCol="0">
            <a:spAutoFit/>
          </a:bodyPr>
          <a:lstStyle/>
          <a:p>
            <a:r>
              <a:rPr lang="en-SG" sz="3200" i="1" dirty="0">
                <a:solidFill>
                  <a:srgbClr val="000000"/>
                </a:solidFill>
                <a:effectLst/>
                <a:latin typeface="Cambria" panose="02040503050406030204" pitchFamily="18" charset="0"/>
                <a:ea typeface="Cambria" panose="02040503050406030204" pitchFamily="18" charset="0"/>
              </a:rPr>
              <a:t>Ô </a:t>
            </a:r>
            <a:r>
              <a:rPr lang="en-SG" sz="3200" i="1" dirty="0" err="1">
                <a:solidFill>
                  <a:srgbClr val="000000"/>
                </a:solidFill>
                <a:effectLst/>
                <a:latin typeface="Cambria" panose="02040503050406030204" pitchFamily="18" charset="0"/>
                <a:ea typeface="Cambria" panose="02040503050406030204" pitchFamily="18" charset="0"/>
              </a:rPr>
              <a:t>nhiễm</a:t>
            </a:r>
            <a:r>
              <a:rPr lang="en-SG" sz="3200" i="1" dirty="0">
                <a:solidFill>
                  <a:srgbClr val="000000"/>
                </a:solidFill>
                <a:effectLst/>
                <a:latin typeface="Cambria" panose="02040503050406030204" pitchFamily="18" charset="0"/>
                <a:ea typeface="Cambria" panose="02040503050406030204" pitchFamily="18" charset="0"/>
              </a:rPr>
              <a:t> </a:t>
            </a:r>
            <a:r>
              <a:rPr lang="en-SG" sz="3200" i="1" dirty="0" err="1">
                <a:solidFill>
                  <a:srgbClr val="000000"/>
                </a:solidFill>
                <a:effectLst/>
                <a:latin typeface="Cambria" panose="02040503050406030204" pitchFamily="18" charset="0"/>
                <a:ea typeface="Cambria" panose="02040503050406030204" pitchFamily="18" charset="0"/>
              </a:rPr>
              <a:t>nguồn</a:t>
            </a:r>
            <a:r>
              <a:rPr lang="en-SG" sz="3200" i="1" dirty="0">
                <a:solidFill>
                  <a:srgbClr val="000000"/>
                </a:solidFill>
                <a:effectLst/>
                <a:latin typeface="Cambria" panose="02040503050406030204" pitchFamily="18" charset="0"/>
                <a:ea typeface="Cambria" panose="02040503050406030204" pitchFamily="18" charset="0"/>
              </a:rPr>
              <a:t> </a:t>
            </a:r>
            <a:r>
              <a:rPr lang="en-SG" sz="3200" i="1" dirty="0" err="1">
                <a:solidFill>
                  <a:srgbClr val="000000"/>
                </a:solidFill>
                <a:effectLst/>
                <a:latin typeface="Cambria" panose="02040503050406030204" pitchFamily="18" charset="0"/>
                <a:ea typeface="Cambria" panose="02040503050406030204" pitchFamily="18" charset="0"/>
              </a:rPr>
              <a:t>nước</a:t>
            </a:r>
            <a:endParaRPr lang="en-US" sz="32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414374D-9BCF-988F-7731-F6CEBA0D8A35}"/>
              </a:ext>
            </a:extLst>
          </p:cNvPr>
          <p:cNvPicPr>
            <a:picLocks noChangeAspect="1"/>
          </p:cNvPicPr>
          <p:nvPr/>
        </p:nvPicPr>
        <p:blipFill>
          <a:blip r:embed="rId3"/>
          <a:stretch>
            <a:fillRect/>
          </a:stretch>
        </p:blipFill>
        <p:spPr>
          <a:xfrm>
            <a:off x="6603765" y="644863"/>
            <a:ext cx="4500518" cy="4241462"/>
          </a:xfrm>
          <a:prstGeom prst="rect">
            <a:avLst/>
          </a:prstGeom>
        </p:spPr>
      </p:pic>
      <p:sp>
        <p:nvSpPr>
          <p:cNvPr id="18" name="TextBox 17">
            <a:extLst>
              <a:ext uri="{FF2B5EF4-FFF2-40B4-BE49-F238E27FC236}">
                <a16:creationId xmlns:a16="http://schemas.microsoft.com/office/drawing/2014/main" id="{F7704061-BDD0-FC99-6DD5-A012169DF442}"/>
              </a:ext>
            </a:extLst>
          </p:cNvPr>
          <p:cNvSpPr txBox="1"/>
          <p:nvPr/>
        </p:nvSpPr>
        <p:spPr>
          <a:xfrm>
            <a:off x="7239307" y="5031351"/>
            <a:ext cx="3215148" cy="584775"/>
          </a:xfrm>
          <a:prstGeom prst="rect">
            <a:avLst/>
          </a:prstGeom>
          <a:noFill/>
        </p:spPr>
        <p:txBody>
          <a:bodyPr wrap="square" rtlCol="0">
            <a:spAutoFit/>
          </a:bodyPr>
          <a:lstStyle/>
          <a:p>
            <a:r>
              <a:rPr lang="en-SG" sz="3200" i="1" dirty="0" err="1">
                <a:solidFill>
                  <a:srgbClr val="000000"/>
                </a:solidFill>
                <a:latin typeface="Cambria" panose="02040503050406030204" pitchFamily="18" charset="0"/>
                <a:ea typeface="Cambria" panose="02040503050406030204" pitchFamily="18" charset="0"/>
              </a:rPr>
              <a:t>Đốt</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chất</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thải</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816511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Ô nhiễm môi trường biển: Thực trạng và vai trò của cộng đồng trong bảo vệ  môi trường biển">
            <a:extLst>
              <a:ext uri="{FF2B5EF4-FFF2-40B4-BE49-F238E27FC236}">
                <a16:creationId xmlns:a16="http://schemas.microsoft.com/office/drawing/2014/main" id="{FFF1D95C-FA57-3A80-A6AE-1E3FE85360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0441" y="973772"/>
            <a:ext cx="4558190" cy="3788728"/>
          </a:xfrm>
          <a:prstGeom prst="rect">
            <a:avLst/>
          </a:prstGeom>
          <a:noFill/>
          <a:ln>
            <a:noFill/>
          </a:ln>
        </p:spPr>
      </p:pic>
      <p:sp>
        <p:nvSpPr>
          <p:cNvPr id="3" name="TextBox 2">
            <a:extLst>
              <a:ext uri="{FF2B5EF4-FFF2-40B4-BE49-F238E27FC236}">
                <a16:creationId xmlns:a16="http://schemas.microsoft.com/office/drawing/2014/main" id="{1D0F89D1-4AA3-BBA4-0423-39144D457823}"/>
              </a:ext>
            </a:extLst>
          </p:cNvPr>
          <p:cNvSpPr txBox="1"/>
          <p:nvPr/>
        </p:nvSpPr>
        <p:spPr>
          <a:xfrm>
            <a:off x="1373750" y="5053473"/>
            <a:ext cx="3991897" cy="584775"/>
          </a:xfrm>
          <a:prstGeom prst="rect">
            <a:avLst/>
          </a:prstGeom>
          <a:noFill/>
        </p:spPr>
        <p:txBody>
          <a:bodyPr wrap="square" rtlCol="0">
            <a:spAutoFit/>
          </a:bodyPr>
          <a:lstStyle/>
          <a:p>
            <a:pPr algn="ctr"/>
            <a:r>
              <a:rPr lang="en-SG" sz="3200" i="1" dirty="0">
                <a:solidFill>
                  <a:srgbClr val="000000"/>
                </a:solidFill>
                <a:latin typeface="Cambria" panose="02040503050406030204" pitchFamily="18" charset="0"/>
                <a:ea typeface="Cambria" panose="02040503050406030204" pitchFamily="18" charset="0"/>
              </a:rPr>
              <a:t>Ô </a:t>
            </a:r>
            <a:r>
              <a:rPr lang="en-SG" sz="3200" i="1" dirty="0" err="1">
                <a:solidFill>
                  <a:srgbClr val="000000"/>
                </a:solidFill>
                <a:latin typeface="Cambria" panose="02040503050406030204" pitchFamily="18" charset="0"/>
                <a:ea typeface="Cambria" panose="02040503050406030204" pitchFamily="18" charset="0"/>
              </a:rPr>
              <a:t>nhiễm</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biển</a:t>
            </a:r>
            <a:endParaRPr lang="en-US" sz="3200" dirty="0">
              <a:latin typeface="Cambria" panose="02040503050406030204" pitchFamily="18" charset="0"/>
              <a:ea typeface="Cambria" panose="02040503050406030204" pitchFamily="18" charset="0"/>
            </a:endParaRPr>
          </a:p>
        </p:txBody>
      </p:sp>
      <p:pic>
        <p:nvPicPr>
          <p:cNvPr id="4" name="Picture 3" descr="Tài nguyên rừng: phân loại, thực trạng, nguyên nhân suy thoái | BOMTECH">
            <a:extLst>
              <a:ext uri="{FF2B5EF4-FFF2-40B4-BE49-F238E27FC236}">
                <a16:creationId xmlns:a16="http://schemas.microsoft.com/office/drawing/2014/main" id="{B0BD6E89-6E91-9718-3C5A-CC749F5B3D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195" y="649922"/>
            <a:ext cx="4940594" cy="4026853"/>
          </a:xfrm>
          <a:prstGeom prst="rect">
            <a:avLst/>
          </a:prstGeom>
          <a:noFill/>
          <a:ln>
            <a:noFill/>
          </a:ln>
        </p:spPr>
      </p:pic>
      <p:sp>
        <p:nvSpPr>
          <p:cNvPr id="5" name="TextBox 4">
            <a:extLst>
              <a:ext uri="{FF2B5EF4-FFF2-40B4-BE49-F238E27FC236}">
                <a16:creationId xmlns:a16="http://schemas.microsoft.com/office/drawing/2014/main" id="{79E52537-56B5-F0B0-7300-789A1AF4CA63}"/>
              </a:ext>
            </a:extLst>
          </p:cNvPr>
          <p:cNvSpPr txBox="1"/>
          <p:nvPr/>
        </p:nvSpPr>
        <p:spPr>
          <a:xfrm>
            <a:off x="6888725" y="4910598"/>
            <a:ext cx="3991897" cy="584775"/>
          </a:xfrm>
          <a:prstGeom prst="rect">
            <a:avLst/>
          </a:prstGeom>
          <a:noFill/>
        </p:spPr>
        <p:txBody>
          <a:bodyPr wrap="square" rtlCol="0">
            <a:spAutoFit/>
          </a:bodyPr>
          <a:lstStyle/>
          <a:p>
            <a:pPr algn="ctr"/>
            <a:r>
              <a:rPr lang="en-SG" sz="3200" i="1" dirty="0" err="1">
                <a:solidFill>
                  <a:srgbClr val="000000"/>
                </a:solidFill>
                <a:latin typeface="Cambria" panose="02040503050406030204" pitchFamily="18" charset="0"/>
                <a:ea typeface="Cambria" panose="02040503050406030204" pitchFamily="18" charset="0"/>
              </a:rPr>
              <a:t>Cháy</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rừng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9379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Đọc thông tin, quan sát hình 11 và dựa vào hiểu biết của bản thân, em hãy nêu một số biện pháp bảo vệ tài nguyên thiên nhiên và phòng, chống thiên tai.</a:t>
              </a:r>
              <a:endParaRPr lang="vi-VN" sz="2000" b="0" i="0" dirty="0">
                <a:solidFill>
                  <a:srgbClr val="000000"/>
                </a:solidFill>
                <a:effectLst/>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CB11DF59-CA6E-FB29-10E6-43B3D144C52E}"/>
              </a:ext>
            </a:extLst>
          </p:cNvPr>
          <p:cNvSpPr txBox="1"/>
          <p:nvPr/>
        </p:nvSpPr>
        <p:spPr>
          <a:xfrm>
            <a:off x="5038725" y="3905250"/>
            <a:ext cx="3467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BIỆN PHÁP</a:t>
            </a:r>
          </a:p>
        </p:txBody>
      </p:sp>
      <p:sp>
        <p:nvSpPr>
          <p:cNvPr id="7" name="Oval 6">
            <a:extLst>
              <a:ext uri="{FF2B5EF4-FFF2-40B4-BE49-F238E27FC236}">
                <a16:creationId xmlns:a16="http://schemas.microsoft.com/office/drawing/2014/main" id="{5129DA2C-E656-0E0B-AABD-509FA6153D00}"/>
              </a:ext>
            </a:extLst>
          </p:cNvPr>
          <p:cNvSpPr/>
          <p:nvPr/>
        </p:nvSpPr>
        <p:spPr>
          <a:xfrm>
            <a:off x="5181600" y="1571625"/>
            <a:ext cx="2495550" cy="139065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Khai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thác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hợp</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lí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sử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tiết</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kiệm</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hiệu</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quả</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endParaRPr lang="en-US"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38508B33-054C-2320-D47D-909919C5F2D4}"/>
              </a:ext>
            </a:extLst>
          </p:cNvPr>
          <p:cNvSpPr/>
          <p:nvPr/>
        </p:nvSpPr>
        <p:spPr>
          <a:xfrm>
            <a:off x="8143875" y="2343150"/>
            <a:ext cx="2286000" cy="1390650"/>
          </a:xfrm>
          <a:prstGeom prst="ellipse">
            <a:avLst/>
          </a:prstGeom>
          <a:solidFill>
            <a:srgbClr val="F8B0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Trồng rừng và bảo vệ rừng</a:t>
            </a:r>
            <a:endParaRPr lang="en-US" sz="2000"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CC5B7B68-A400-C6C0-10E6-5147D91311A2}"/>
              </a:ext>
            </a:extLst>
          </p:cNvPr>
          <p:cNvSpPr/>
          <p:nvPr/>
        </p:nvSpPr>
        <p:spPr>
          <a:xfrm>
            <a:off x="7981949" y="4152900"/>
            <a:ext cx="3209925" cy="139065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2060"/>
                </a:solidFill>
                <a:latin typeface="Cambria" panose="02040503050406030204" pitchFamily="18" charset="0"/>
                <a:ea typeface="Cambria" panose="02040503050406030204" pitchFamily="18" charset="0"/>
              </a:rPr>
              <a:t>Sử dụng các nguồn năng lượng tái tạo (năng lượng mặt trời, gió, ... )</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A6DDD049-13CF-CCB5-35A4-6C698843AD58}"/>
              </a:ext>
            </a:extLst>
          </p:cNvPr>
          <p:cNvSpPr/>
          <p:nvPr/>
        </p:nvSpPr>
        <p:spPr>
          <a:xfrm>
            <a:off x="5895974" y="5276850"/>
            <a:ext cx="2333625" cy="1390650"/>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Xây dựng các công trình thuỷ lợi</a:t>
            </a:r>
            <a:endParaRPr lang="en-US" sz="2000" dirty="0">
              <a:solidFill>
                <a:srgbClr val="002060"/>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22DF542E-5A35-75FB-1DA4-5531445ED473}"/>
              </a:ext>
            </a:extLst>
          </p:cNvPr>
          <p:cNvSpPr/>
          <p:nvPr/>
        </p:nvSpPr>
        <p:spPr>
          <a:xfrm>
            <a:off x="2552700" y="5124450"/>
            <a:ext cx="3095625" cy="139065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Giáo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dục</a:t>
            </a:r>
            <a:r>
              <a:rPr lang="en-US" dirty="0">
                <a:solidFill>
                  <a:srgbClr val="002060"/>
                </a:solidFill>
                <a:latin typeface="Cambria" panose="02040503050406030204" pitchFamily="18" charset="0"/>
                <a:ea typeface="Cambria" panose="02040503050406030204" pitchFamily="18" charset="0"/>
              </a:rPr>
              <a:t> ý </a:t>
            </a:r>
            <a:r>
              <a:rPr lang="en-US" dirty="0" err="1">
                <a:solidFill>
                  <a:srgbClr val="002060"/>
                </a:solidFill>
                <a:latin typeface="Cambria" panose="02040503050406030204" pitchFamily="18" charset="0"/>
                <a:ea typeface="Cambria" panose="02040503050406030204" pitchFamily="18" charset="0"/>
              </a:rPr>
              <a:t>thức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bảo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vệ</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phòng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chống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tai</a:t>
            </a:r>
          </a:p>
        </p:txBody>
      </p:sp>
      <p:sp>
        <p:nvSpPr>
          <p:cNvPr id="16" name="Oval 15">
            <a:extLst>
              <a:ext uri="{FF2B5EF4-FFF2-40B4-BE49-F238E27FC236}">
                <a16:creationId xmlns:a16="http://schemas.microsoft.com/office/drawing/2014/main" id="{E93584B6-E2CD-72FA-E138-702B62DDAF19}"/>
              </a:ext>
            </a:extLst>
          </p:cNvPr>
          <p:cNvSpPr/>
          <p:nvPr/>
        </p:nvSpPr>
        <p:spPr>
          <a:xfrm>
            <a:off x="1104900" y="3724275"/>
            <a:ext cx="2400300" cy="139065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Rèn luyện các kĩ năng phòng, chống thiên tai</a:t>
            </a:r>
            <a:endParaRPr lang="en-US" sz="2000" dirty="0">
              <a:solidFill>
                <a:srgbClr val="00206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B30D89D5-9EF1-E53C-FB73-E1E6B8B83EAE}"/>
              </a:ext>
            </a:extLst>
          </p:cNvPr>
          <p:cNvSpPr/>
          <p:nvPr/>
        </p:nvSpPr>
        <p:spPr>
          <a:xfrm>
            <a:off x="2200275" y="1847850"/>
            <a:ext cx="2400300" cy="139065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Dự báo và cảnh báo sớm thiên tai</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348820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3"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sp>
        <p:nvSpPr>
          <p:cNvPr id="9" name="TextBox 15">
            <a:extLst>
              <a:ext uri="{FF2B5EF4-FFF2-40B4-BE49-F238E27FC236}">
                <a16:creationId xmlns:a16="http://schemas.microsoft.com/office/drawing/2014/main" id="{B9A3667B-FA75-40D4-8F6C-66E06B248E2A}"/>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7</a:t>
            </a:r>
          </a:p>
        </p:txBody>
      </p:sp>
      <p:pic>
        <p:nvPicPr>
          <p:cNvPr id="8" name="Picture 7" descr="A picture containing toy, doll&#10;&#10;Description automatically generated">
            <a:extLst>
              <a:ext uri="{FF2B5EF4-FFF2-40B4-BE49-F238E27FC236}">
                <a16:creationId xmlns:a16="http://schemas.microsoft.com/office/drawing/2014/main" id="{1CB4446A-0E9E-4C5E-A070-893F84FDD8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62747" y="3234090"/>
            <a:ext cx="3568966" cy="3805385"/>
          </a:xfrm>
          <a:prstGeom prst="rect">
            <a:avLst/>
          </a:prstGeom>
        </p:spPr>
      </p:pic>
      <p:pic>
        <p:nvPicPr>
          <p:cNvPr id="7" name="Picture 6" descr="A logo with a black background&#10;&#10;Description automatically generated">
            <a:extLst>
              <a:ext uri="{FF2B5EF4-FFF2-40B4-BE49-F238E27FC236}">
                <a16:creationId xmlns:a16="http://schemas.microsoft.com/office/drawing/2014/main" id="{E74106AE-1EC8-667C-AB6C-1905665B7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1506682"/>
            <a:ext cx="7015332" cy="5420938"/>
          </a:xfrm>
          <a:prstGeom prst="rect">
            <a:avLst/>
          </a:prstGeom>
        </p:spPr>
      </p:pic>
    </p:spTree>
    <p:extLst>
      <p:ext uri="{BB962C8B-B14F-4D97-AF65-F5344CB8AC3E}">
        <p14:creationId xmlns:p14="http://schemas.microsoft.com/office/powerpoint/2010/main" val="1577916950"/>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507</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等线</vt:lpstr>
      <vt:lpstr>Arial</vt:lpstr>
      <vt:lpstr>Brush Script MT</vt:lpstr>
      <vt:lpstr>Calibri</vt:lpstr>
      <vt:lpstr>Calibri Light</vt:lpstr>
      <vt:lpstr>Cambria</vt:lpstr>
      <vt:lpstr>Chango</vt:lpstr>
      <vt:lpstr>SVN-Hole Hearted</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thanhtrangsmallsun@gmail.com</cp:lastModifiedBy>
  <cp:revision>47</cp:revision>
  <dcterms:created xsi:type="dcterms:W3CDTF">2024-06-25T08:18:34Z</dcterms:created>
  <dcterms:modified xsi:type="dcterms:W3CDTF">2025-09-21T13:09:21Z</dcterms:modified>
</cp:coreProperties>
</file>