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1" r:id="rId7"/>
  </p:sldMasterIdLst>
  <p:notesMasterIdLst>
    <p:notesMasterId r:id="rId36"/>
  </p:notesMasterIdLst>
  <p:sldIdLst>
    <p:sldId id="260" r:id="rId8"/>
    <p:sldId id="337" r:id="rId9"/>
    <p:sldId id="393" r:id="rId10"/>
    <p:sldId id="394" r:id="rId11"/>
    <p:sldId id="397" r:id="rId12"/>
    <p:sldId id="398" r:id="rId13"/>
    <p:sldId id="396" r:id="rId14"/>
    <p:sldId id="435" r:id="rId15"/>
    <p:sldId id="436" r:id="rId16"/>
    <p:sldId id="437" r:id="rId17"/>
    <p:sldId id="395" r:id="rId18"/>
    <p:sldId id="460" r:id="rId19"/>
    <p:sldId id="461" r:id="rId20"/>
    <p:sldId id="462" r:id="rId21"/>
    <p:sldId id="463" r:id="rId22"/>
    <p:sldId id="399" r:id="rId23"/>
    <p:sldId id="400" r:id="rId24"/>
    <p:sldId id="464" r:id="rId25"/>
    <p:sldId id="465" r:id="rId26"/>
    <p:sldId id="466" r:id="rId27"/>
    <p:sldId id="401" r:id="rId28"/>
    <p:sldId id="454" r:id="rId29"/>
    <p:sldId id="292" r:id="rId30"/>
    <p:sldId id="443" r:id="rId31"/>
    <p:sldId id="447" r:id="rId32"/>
    <p:sldId id="459" r:id="rId33"/>
    <p:sldId id="456" r:id="rId34"/>
    <p:sldId id="45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varScale="1">
        <p:scale>
          <a:sx n="73" d="100"/>
          <a:sy n="73" d="100"/>
        </p:scale>
        <p:origin x="107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1</a:t>
            </a:fld>
            <a:endParaRPr lang="en-US"/>
          </a:p>
        </p:txBody>
      </p:sp>
    </p:spTree>
    <p:extLst>
      <p:ext uri="{BB962C8B-B14F-4D97-AF65-F5344CB8AC3E}">
        <p14:creationId xmlns:p14="http://schemas.microsoft.com/office/powerpoint/2010/main" val="121471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444444"/>
                </a:solidFill>
                <a:effectLst/>
                <a:latin typeface="Arial" panose="020B0604020202020204" pitchFamily="34" charset="0"/>
              </a:rPr>
              <a:t>GV: </a:t>
            </a:r>
            <a:r>
              <a:rPr lang="en-US" b="0" i="0" dirty="0" err="1">
                <a:solidFill>
                  <a:srgbClr val="444444"/>
                </a:solidFill>
                <a:effectLst/>
                <a:latin typeface="Arial" panose="020B0604020202020204" pitchFamily="34" charset="0"/>
              </a:rPr>
              <a:t>liên</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hệ</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thực</a:t>
            </a:r>
            <a:r>
              <a:rPr lang="en-US" b="0" i="0" dirty="0">
                <a:solidFill>
                  <a:srgbClr val="444444"/>
                </a:solidFill>
                <a:effectLst/>
                <a:latin typeface="Arial" panose="020B0604020202020204" pitchFamily="34" charset="0"/>
              </a:rPr>
              <a:t> </a:t>
            </a:r>
            <a:r>
              <a:rPr lang="en-US" b="0" i="0" dirty="0" err="1">
                <a:solidFill>
                  <a:srgbClr val="444444"/>
                </a:solidFill>
                <a:effectLst/>
                <a:latin typeface="Arial" panose="020B0604020202020204" pitchFamily="34" charset="0"/>
              </a:rPr>
              <a:t>tiễn</a:t>
            </a:r>
            <a:r>
              <a:rPr lang="en-US" b="0" i="0" dirty="0">
                <a:solidFill>
                  <a:srgbClr val="444444"/>
                </a:solidFill>
                <a:effectLst/>
                <a:latin typeface="Arial" panose="020B0604020202020204" pitchFamily="34" charset="0"/>
              </a:rPr>
              <a:t> GD BVMT</a:t>
            </a:r>
          </a:p>
          <a:p>
            <a:pPr algn="just"/>
            <a:r>
              <a:rPr lang="vi-VN" b="0" i="0" dirty="0">
                <a:solidFill>
                  <a:srgbClr val="444444"/>
                </a:solidFill>
                <a:effectLst/>
                <a:latin typeface="Arial" panose="020B0604020202020204" pitchFamily="34" charset="0"/>
              </a:rPr>
              <a:t>- 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5" name="Footer Placeholder 4">
            <a:extLst>
              <a:ext uri="{FF2B5EF4-FFF2-40B4-BE49-F238E27FC236}">
                <a16:creationId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5" name="Footer Placeholder 4">
            <a:extLst>
              <a:ext uri="{FF2B5EF4-FFF2-40B4-BE49-F238E27FC236}">
                <a16:creationId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5" name="Footer Placeholder 4">
            <a:extLst>
              <a:ext uri="{FF2B5EF4-FFF2-40B4-BE49-F238E27FC236}">
                <a16:creationId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5" name="Footer Placeholder 4">
            <a:extLst>
              <a:ext uri="{FF2B5EF4-FFF2-40B4-BE49-F238E27FC236}">
                <a16:creationId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5" name="Footer Placeholder 4">
            <a:extLst>
              <a:ext uri="{FF2B5EF4-FFF2-40B4-BE49-F238E27FC236}">
                <a16:creationId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6" name="Footer Placeholder 5">
            <a:extLst>
              <a:ext uri="{FF2B5EF4-FFF2-40B4-BE49-F238E27FC236}">
                <a16:creationId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8" name="Footer Placeholder 7">
            <a:extLst>
              <a:ext uri="{FF2B5EF4-FFF2-40B4-BE49-F238E27FC236}">
                <a16:creationId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4" name="Footer Placeholder 3">
            <a:extLst>
              <a:ext uri="{FF2B5EF4-FFF2-40B4-BE49-F238E27FC236}">
                <a16:creationId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21/9/2025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49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04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9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21/9/2025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5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20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947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3" name="Footer Placeholder 2">
            <a:extLst>
              <a:ext uri="{FF2B5EF4-FFF2-40B4-BE49-F238E27FC236}">
                <a16:creationId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29124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504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796993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318093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21/9/2025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6" name="Footer Placeholder 5">
            <a:extLst>
              <a:ext uri="{FF2B5EF4-FFF2-40B4-BE49-F238E27FC236}">
                <a16:creationId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21/9/2025</a:t>
            </a:fld>
            <a:endParaRPr lang="en-US"/>
          </a:p>
        </p:txBody>
      </p:sp>
      <p:sp>
        <p:nvSpPr>
          <p:cNvPr id="6" name="Footer Placeholder 5">
            <a:extLst>
              <a:ext uri="{FF2B5EF4-FFF2-40B4-BE49-F238E27FC236}">
                <a16:creationId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2.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ags" Target="../tags/tag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ags" Target="../tags/tag10.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21/9/2025</a:t>
            </a:fld>
            <a:endParaRPr lang="en-US"/>
          </a:p>
        </p:txBody>
      </p:sp>
      <p:sp>
        <p:nvSpPr>
          <p:cNvPr id="5" name="Footer Placeholder 4">
            <a:extLst>
              <a:ext uri="{FF2B5EF4-FFF2-40B4-BE49-F238E27FC236}">
                <a16:creationId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894D71BB-8A99-33C6-494C-1FB5977FF2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1869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5.xml"/><Relationship Id="rId1" Type="http://schemas.openxmlformats.org/officeDocument/2006/relationships/tags" Target="../tags/tag18.xml"/><Relationship Id="rId5" Type="http://schemas.openxmlformats.org/officeDocument/2006/relationships/image" Target="../media/image37.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24.png"/><Relationship Id="rId2" Type="http://schemas.openxmlformats.org/officeDocument/2006/relationships/image" Target="../media/image44.png"/><Relationship Id="rId1" Type="http://schemas.openxmlformats.org/officeDocument/2006/relationships/slideLayout" Target="../slideLayouts/slideLayout6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5" Type="http://schemas.openxmlformats.org/officeDocument/2006/relationships/image" Target="../media/image2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5.xml"/><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5.xml"/><Relationship Id="rId1" Type="http://schemas.openxmlformats.org/officeDocument/2006/relationships/tags" Target="../tags/tag19.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f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20.xml"/><Relationship Id="rId5" Type="http://schemas.openxmlformats.org/officeDocument/2006/relationships/image" Target="../media/image67.jpg"/><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5" Type="http://schemas.openxmlformats.org/officeDocument/2006/relationships/image" Target="../media/image69.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5" Type="http://schemas.openxmlformats.org/officeDocument/2006/relationships/image" Target="../media/image7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sv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63.xml"/><Relationship Id="rId6" Type="http://schemas.openxmlformats.org/officeDocument/2006/relationships/image" Target="../media/image30.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8.xml"/><Relationship Id="rId1" Type="http://schemas.openxmlformats.org/officeDocument/2006/relationships/tags" Target="../tags/tag16.xml"/><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8.xml"/><Relationship Id="rId1" Type="http://schemas.openxmlformats.org/officeDocument/2006/relationships/tags" Target="../tags/tag17.xml"/><Relationship Id="rId5" Type="http://schemas.openxmlformats.org/officeDocument/2006/relationships/image" Target="../media/image35.jp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9414689" y="4315130"/>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4"/>
          <a:stretch>
            <a:fillRect/>
          </a:stretch>
        </p:blipFill>
        <p:spPr>
          <a:xfrm rot="20663103">
            <a:off x="209902" y="669654"/>
            <a:ext cx="5126816" cy="1102265"/>
          </a:xfrm>
          <a:prstGeom prst="rect">
            <a:avLst/>
          </a:prstGeom>
        </p:spPr>
      </p:pic>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5"/>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6"/>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7"/>
          <a:stretch>
            <a:fillRect/>
          </a:stretch>
        </p:blipFill>
        <p:spPr>
          <a:xfrm>
            <a:off x="2706813" y="154506"/>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4.16667E-7 -7.40741E-7 L -0.39089 0.26713 " pathEditMode="relative" rAng="0" ptsTypes="AA">
                                      <p:cBhvr>
                                        <p:cTn id="6" dur="6250" fill="hold"/>
                                        <p:tgtEl>
                                          <p:spTgt spid="13"/>
                                        </p:tgtEl>
                                        <p:attrNameLst>
                                          <p:attrName>ppt_x</p:attrName>
                                          <p:attrName>ppt_y</p:attrName>
                                        </p:attrNameLst>
                                      </p:cBhvr>
                                      <p:rCtr x="-19544" y="13356"/>
                                    </p:animMotion>
                                  </p:childTnLst>
                                </p:cTn>
                              </p:par>
                              <p:par>
                                <p:cTn id="7" presetID="42" presetClass="path" presetSubtype="0" fill="hold" grpId="0" nodeType="withEffect">
                                  <p:stCondLst>
                                    <p:cond delay="0"/>
                                  </p:stCondLst>
                                  <p:childTnLst>
                                    <p:animMotion origin="layout" path="M 6.25E-7 -1.85185E-6 L 0.71602 -0.05602 " pathEditMode="relative" rAng="0" ptsTypes="AA">
                                      <p:cBhvr>
                                        <p:cTn id="8" dur="8000" fill="hold"/>
                                        <p:tgtEl>
                                          <p:spTgt spid="169"/>
                                        </p:tgtEl>
                                        <p:attrNameLst>
                                          <p:attrName>ppt_x</p:attrName>
                                          <p:attrName>ppt_y</p:attrName>
                                        </p:attrNameLst>
                                      </p:cBhvr>
                                      <p:rCtr x="35794" y="-2801"/>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5"/>
                                        </p:tgtEl>
                                        <p:attrNameLst>
                                          <p:attrName>style.visibility</p:attrName>
                                        </p:attrNameLst>
                                      </p:cBhvr>
                                      <p:to>
                                        <p:strVal val="visible"/>
                                      </p:to>
                                    </p:set>
                                    <p:animEffect transition="in" filter="wipe(left)">
                                      <p:cBhvr>
                                        <p:cTn id="13" dur="500"/>
                                        <p:tgtEl>
                                          <p:spTgt spid="155"/>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Đỉnh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Fansipan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18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500"/>
                            </p:stCondLst>
                            <p:childTnLst>
                              <p:par>
                                <p:cTn id="26" presetID="4" presetClass="exit" presetSubtype="32" fill="hold" nodeType="afterEffect">
                                  <p:stCondLst>
                                    <p:cond delay="0"/>
                                  </p:stCondLst>
                                  <p:childTnLst>
                                    <p:animEffect transition="out" filter="box(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áy thủy điện Hòa Bình – Wikipedia tiếng Việt">
            <a:extLst>
              <a:ext uri="{FF2B5EF4-FFF2-40B4-BE49-F238E27FC236}">
                <a16:creationId xmlns:a16="http://schemas.microsoft.com/office/drawing/2014/main" id="{A02AD370-BCAF-29BF-5337-2EE1CE9D86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12192000" cy="7075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7958758-78A9-3C27-6B64-7BA9A9C2F828}"/>
              </a:ext>
            </a:extLst>
          </p:cNvPr>
          <p:cNvSpPr/>
          <p:nvPr/>
        </p:nvSpPr>
        <p:spPr>
          <a:xfrm>
            <a:off x="4691742" y="6193971"/>
            <a:ext cx="4071257"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Đập</a:t>
            </a:r>
            <a:r>
              <a:rPr lang="en-US" sz="2800" b="1" dirty="0">
                <a:solidFill>
                  <a:srgbClr val="FF0000"/>
                </a:solidFill>
              </a:rPr>
              <a:t> </a:t>
            </a:r>
            <a:r>
              <a:rPr lang="en-US" sz="2800" b="1" dirty="0" err="1">
                <a:solidFill>
                  <a:srgbClr val="FF0000"/>
                </a:solidFill>
              </a:rPr>
              <a:t>thuỷ</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Hoà</a:t>
            </a:r>
            <a:r>
              <a:rPr lang="en-US" sz="2800" b="1" dirty="0">
                <a:solidFill>
                  <a:srgbClr val="FF0000"/>
                </a:solidFill>
              </a:rPr>
              <a:t> Bình</a:t>
            </a:r>
          </a:p>
        </p:txBody>
      </p:sp>
    </p:spTree>
    <p:extLst>
      <p:ext uri="{BB962C8B-B14F-4D97-AF65-F5344CB8AC3E}">
        <p14:creationId xmlns:p14="http://schemas.microsoft.com/office/powerpoint/2010/main" val="22379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ũ lụt nghiêm trọng ở Nga, ít nhất 14 người thiệt mạng">
            <a:extLst>
              <a:ext uri="{FF2B5EF4-FFF2-40B4-BE49-F238E27FC236}">
                <a16:creationId xmlns:a16="http://schemas.microsoft.com/office/drawing/2014/main" id="{3B852E65-73BE-ED8A-3124-928BCEBB6B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311744" cy="7077735"/>
          </a:xfrm>
          <a:prstGeom prst="rect">
            <a:avLst/>
          </a:prstGeom>
          <a:noFill/>
          <a:ln>
            <a:noFill/>
          </a:ln>
        </p:spPr>
      </p:pic>
      <p:sp>
        <p:nvSpPr>
          <p:cNvPr id="3" name="Rectangle: Rounded Corners 2">
            <a:extLst>
              <a:ext uri="{FF2B5EF4-FFF2-40B4-BE49-F238E27FC236}">
                <a16:creationId xmlns:a16="http://schemas.microsoft.com/office/drawing/2014/main" id="{F5DB26FD-4746-1894-731D-F9C74EE7160C}"/>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rPr>
              <a:t>Ngập lụt</a:t>
            </a:r>
            <a:endParaRPr lang="en-US" sz="2800" b="1" dirty="0">
              <a:solidFill>
                <a:srgbClr val="FF0000"/>
              </a:solidFill>
            </a:endParaRPr>
          </a:p>
        </p:txBody>
      </p:sp>
    </p:spTree>
    <p:extLst>
      <p:ext uri="{BB962C8B-B14F-4D97-AF65-F5344CB8AC3E}">
        <p14:creationId xmlns:p14="http://schemas.microsoft.com/office/powerpoint/2010/main" val="358565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ạn hán và cách phòng chống">
            <a:extLst>
              <a:ext uri="{FF2B5EF4-FFF2-40B4-BE49-F238E27FC236}">
                <a16:creationId xmlns:a16="http://schemas.microsoft.com/office/drawing/2014/main" id="{49C072F2-2735-9121-F328-11CCEC6BB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1519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26B2C1E-553C-0296-2944-06A21BEC672A}"/>
              </a:ext>
            </a:extLst>
          </p:cNvPr>
          <p:cNvSpPr/>
          <p:nvPr/>
        </p:nvSpPr>
        <p:spPr>
          <a:xfrm>
            <a:off x="5562599" y="6085113"/>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Hạn</a:t>
            </a:r>
            <a:r>
              <a:rPr lang="en-US" sz="2800" b="1" dirty="0">
                <a:solidFill>
                  <a:srgbClr val="FF0000"/>
                </a:solidFill>
              </a:rPr>
              <a:t> </a:t>
            </a:r>
            <a:r>
              <a:rPr lang="en-US" sz="2800" b="1" dirty="0" err="1">
                <a:solidFill>
                  <a:srgbClr val="FF0000"/>
                </a:solidFill>
              </a:rPr>
              <a:t>hán</a:t>
            </a:r>
            <a:endParaRPr lang="en-US" sz="2800" b="1" dirty="0">
              <a:solidFill>
                <a:srgbClr val="FF0000"/>
              </a:solidFill>
            </a:endParaRPr>
          </a:p>
        </p:txBody>
      </p:sp>
    </p:spTree>
    <p:extLst>
      <p:ext uri="{BB962C8B-B14F-4D97-AF65-F5344CB8AC3E}">
        <p14:creationId xmlns:p14="http://schemas.microsoft.com/office/powerpoint/2010/main" val="3357004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n tức, hình ảnh, video clip mới nhất về Bão trên biển Đông">
            <a:extLst>
              <a:ext uri="{FF2B5EF4-FFF2-40B4-BE49-F238E27FC236}">
                <a16:creationId xmlns:a16="http://schemas.microsoft.com/office/drawing/2014/main" id="{E818B449-B381-175D-BDAE-8DCF1E39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097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71B0CF5-D085-1FA1-D0D8-747643226CEF}"/>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Bão</a:t>
            </a:r>
            <a:endParaRPr lang="en-US" sz="2800" b="1" dirty="0">
              <a:solidFill>
                <a:srgbClr val="FF0000"/>
              </a:solidFill>
            </a:endParaRPr>
          </a:p>
        </p:txBody>
      </p:sp>
    </p:spTree>
    <p:extLst>
      <p:ext uri="{BB962C8B-B14F-4D97-AF65-F5344CB8AC3E}">
        <p14:creationId xmlns:p14="http://schemas.microsoft.com/office/powerpoint/2010/main" val="3284846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2">
              <a:extLst>
                <a:ext uri="{FF2B5EF4-FFF2-40B4-BE49-F238E27FC236}">
                  <a16:creationId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057681"/>
          </a:xfrm>
          <a:prstGeom prst="rect">
            <a:avLst/>
          </a:prstGeom>
        </p:spPr>
      </p:pic>
      <p:pic>
        <p:nvPicPr>
          <p:cNvPr id="17" name="Picture 16">
            <a:extLst>
              <a:ext uri="{FF2B5EF4-FFF2-40B4-BE49-F238E27FC236}">
                <a16:creationId xmlns:a16="http://schemas.microsoft.com/office/drawing/2014/main" id="{CCDC8E8C-7268-0FDF-DF82-1D8CE28E5C42}"/>
              </a:ext>
            </a:extLst>
          </p:cNvPr>
          <p:cNvPicPr>
            <a:picLocks noChangeAspect="1"/>
          </p:cNvPicPr>
          <p:nvPr/>
        </p:nvPicPr>
        <p:blipFill>
          <a:blip r:embed="rId7"/>
          <a:stretch>
            <a:fillRect/>
          </a:stretch>
        </p:blipFill>
        <p:spPr>
          <a:xfrm>
            <a:off x="823017" y="1915017"/>
            <a:ext cx="3264309" cy="4569639"/>
          </a:xfrm>
          <a:prstGeom prst="rect">
            <a:avLst/>
          </a:prstGeom>
        </p:spPr>
      </p:pic>
      <p:sp>
        <p:nvSpPr>
          <p:cNvPr id="18" name="TextBox 17">
            <a:extLst>
              <a:ext uri="{FF2B5EF4-FFF2-40B4-BE49-F238E27FC236}">
                <a16:creationId xmlns:a16="http://schemas.microsoft.com/office/drawing/2014/main" id="{F97885CE-8D2F-261C-6327-DBBF0AC429CB}"/>
              </a:ext>
            </a:extLst>
          </p:cNvPr>
          <p:cNvSpPr txBox="1"/>
          <p:nvPr/>
        </p:nvSpPr>
        <p:spPr>
          <a:xfrm>
            <a:off x="6481051" y="6001927"/>
            <a:ext cx="3609621" cy="461665"/>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nay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TP </a:t>
            </a:r>
            <a:r>
              <a:rPr lang="en-US" sz="2400" b="1" dirty="0" err="1">
                <a:solidFill>
                  <a:srgbClr val="FF0000"/>
                </a:solidFill>
                <a:latin typeface="Cambria" panose="02040503050406030204" pitchFamily="18" charset="0"/>
                <a:ea typeface="Cambria" panose="02040503050406030204" pitchFamily="18" charset="0"/>
              </a:rPr>
              <a:t>Hồ</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Chí</a:t>
            </a:r>
            <a:r>
              <a:rPr lang="en-US" sz="2400" b="1" dirty="0">
                <a:solidFill>
                  <a:srgbClr val="FF0000"/>
                </a:solidFill>
                <a:latin typeface="Cambria" panose="02040503050406030204" pitchFamily="18" charset="0"/>
                <a:ea typeface="Cambria" panose="02040503050406030204" pitchFamily="18" charset="0"/>
              </a:rPr>
              <a:t> Minh</a:t>
            </a:r>
          </a:p>
        </p:txBody>
      </p:sp>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5E9C5B4-4C21-2ACC-3DCF-04D0FB60B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id="{A339B50F-A4D6-F969-F2FB-C152B63BA0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r>
              <a:rPr lang="en-SG" sz="3200" b="1" i="1" dirty="0">
                <a:solidFill>
                  <a:srgbClr val="000000"/>
                </a:solidFill>
                <a:effectLst/>
                <a:latin typeface="Cambria" panose="02040503050406030204" pitchFamily="18" charset="0"/>
                <a:ea typeface="Cambria" panose="02040503050406030204" pitchFamily="18" charset="0"/>
              </a:rPr>
              <a:t>Than </a:t>
            </a:r>
            <a:r>
              <a:rPr lang="en-SG" sz="3200" b="1" i="1" dirty="0" err="1">
                <a:solidFill>
                  <a:srgbClr val="000000"/>
                </a:solidFill>
                <a:effectLst/>
                <a:latin typeface="Cambria" panose="02040503050406030204" pitchFamily="18" charset="0"/>
                <a:ea typeface="Cambria" panose="02040503050406030204" pitchFamily="18" charset="0"/>
              </a:rPr>
              <a:t>đá</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Quảng</a:t>
            </a:r>
            <a:r>
              <a:rPr lang="en-SG" sz="3200" b="1" i="1" dirty="0">
                <a:solidFill>
                  <a:srgbClr val="000000"/>
                </a:solidFill>
                <a:effectLst/>
                <a:latin typeface="Cambria" panose="02040503050406030204" pitchFamily="18" charset="0"/>
                <a:ea typeface="Cambria" panose="02040503050406030204" pitchFamily="18" charset="0"/>
              </a:rPr>
              <a:t> Ninh)</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Dầu</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mỏ</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Biển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Đông</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r>
              <a:rPr lang="en-SG" sz="3200" b="1" i="1" dirty="0" err="1">
                <a:solidFill>
                  <a:srgbClr val="000000"/>
                </a:solidFill>
                <a:latin typeface="Cambria" panose="02040503050406030204" pitchFamily="18" charset="0"/>
                <a:ea typeface="Cambria" panose="02040503050406030204" pitchFamily="18" charset="0"/>
              </a:rPr>
              <a:t>Apatit</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Lào</a:t>
            </a:r>
            <a:r>
              <a:rPr lang="en-SG" sz="3200" b="1" i="1" dirty="0">
                <a:solidFill>
                  <a:srgbClr val="000000"/>
                </a:solidFill>
                <a:latin typeface="Cambria" panose="02040503050406030204" pitchFamily="18" charset="0"/>
                <a:ea typeface="Cambria" panose="02040503050406030204" pitchFamily="18" charset="0"/>
              </a:rPr>
              <a:t> Cai)</a:t>
            </a:r>
            <a:endParaRPr lang="en-US" sz="3200" b="1" dirty="0">
              <a:latin typeface="Cambria" panose="02040503050406030204" pitchFamily="18" charset="0"/>
              <a:ea typeface="Cambria" panose="02040503050406030204" pitchFamily="18" charset="0"/>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algn="ctr"/>
            <a:r>
              <a:rPr lang="en-SG" sz="3200" b="1" i="1" dirty="0">
                <a:solidFill>
                  <a:srgbClr val="000000"/>
                </a:solidFill>
                <a:latin typeface="Cambria" panose="02040503050406030204" pitchFamily="18" charset="0"/>
                <a:ea typeface="Cambria" panose="02040503050406030204" pitchFamily="18" charset="0"/>
              </a:rPr>
              <a:t>Titan (</a:t>
            </a:r>
            <a:r>
              <a:rPr lang="en-SG" sz="3200" b="1" i="1" dirty="0" err="1">
                <a:solidFill>
                  <a:srgbClr val="000000"/>
                </a:solidFill>
                <a:latin typeface="Cambria" panose="02040503050406030204" pitchFamily="18" charset="0"/>
                <a:ea typeface="Cambria" panose="02040503050406030204" pitchFamily="18" charset="0"/>
              </a:rPr>
              <a:t>Thái</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a:solidFill>
                  <a:srgbClr val="FF0000"/>
                </a:solidFill>
                <a:latin typeface="Cambria" panose="02040503050406030204" pitchFamily="18" charset="0"/>
                <a:ea typeface="Cambria" panose="02040503050406030204" pitchFamily="18" charset="0"/>
              </a:rPr>
              <a:t>TP </a:t>
            </a:r>
            <a:r>
              <a:rPr lang="en-SG" sz="3200" b="1" i="1" dirty="0" err="1">
                <a:solidFill>
                  <a:srgbClr val="FF0000"/>
                </a:solidFill>
                <a:latin typeface="Cambria" panose="02040503050406030204" pitchFamily="18" charset="0"/>
                <a:ea typeface="Cambria" panose="02040503050406030204" pitchFamily="18" charset="0"/>
              </a:rPr>
              <a:t>Hồ</a:t>
            </a:r>
            <a:r>
              <a:rPr lang="en-SG" sz="3200" b="1" i="1" dirty="0">
                <a:solidFill>
                  <a:srgbClr val="FF0000"/>
                </a:solidFill>
                <a:latin typeface="Cambria" panose="02040503050406030204" pitchFamily="18" charset="0"/>
                <a:ea typeface="Cambria" panose="02040503050406030204" pitchFamily="18" charset="0"/>
              </a:rPr>
              <a:t> </a:t>
            </a:r>
            <a:r>
              <a:rPr lang="en-SG" sz="3200" b="1" i="1" dirty="0" err="1">
                <a:solidFill>
                  <a:srgbClr val="FF0000"/>
                </a:solidFill>
                <a:latin typeface="Cambria" panose="02040503050406030204" pitchFamily="18" charset="0"/>
                <a:ea typeface="Cambria" panose="02040503050406030204" pitchFamily="18" charset="0"/>
              </a:rPr>
              <a:t>Chí</a:t>
            </a:r>
            <a:r>
              <a:rPr lang="en-SG" sz="3200" b="1" i="1" dirty="0">
                <a:solidFill>
                  <a:srgbClr val="FF0000"/>
                </a:solidFill>
                <a:latin typeface="Cambria" panose="02040503050406030204" pitchFamily="18" charset="0"/>
                <a:ea typeface="Cambria" panose="02040503050406030204" pitchFamily="18" charset="0"/>
              </a:rPr>
              <a:t> Minh</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
        <p:nvSpPr>
          <p:cNvPr id="9" name="Oval 8"/>
          <p:cNvSpPr/>
          <p:nvPr/>
        </p:nvSpPr>
        <p:spPr>
          <a:xfrm>
            <a:off x="4929348" y="-350000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544287"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Quặng</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sắt</a:t>
            </a:r>
            <a:r>
              <a:rPr lang="en-SG" sz="3200" b="1" i="1" dirty="0">
                <a:solidFill>
                  <a:srgbClr val="000000"/>
                </a:solidFill>
                <a:latin typeface="Cambria" panose="02040503050406030204" pitchFamily="18" charset="0"/>
                <a:ea typeface="Cambria" panose="02040503050406030204" pitchFamily="18" charset="0"/>
              </a:rPr>
              <a:t> (Thái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Bô-xít (Tây Nguyên)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99"/>
            <a:ext cx="12268200" cy="6896099"/>
          </a:xfrm>
          <a:prstGeom prst="rect">
            <a:avLst/>
          </a:prstGeom>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3" presetClass="exit" presetSubtype="10" fill="hold" nodeType="with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880DD5B9-F63D-C671-7A38-71187186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55" y="2107580"/>
            <a:ext cx="7378872" cy="2450016"/>
          </a:xfrm>
          <a:prstGeom prst="rect">
            <a:avLst/>
          </a:prstGeom>
        </p:spPr>
      </p:pic>
      <p:sp>
        <p:nvSpPr>
          <p:cNvPr id="9" name="Oval 8"/>
          <p:cNvSpPr/>
          <p:nvPr/>
        </p:nvSpPr>
        <p:spPr>
          <a:xfrm>
            <a:off x="4658219" y="-384198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5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2858F82B-4DDD-670F-EED6-F216B4132BF6}"/>
              </a:ext>
            </a:extLst>
          </p:cNvPr>
          <p:cNvPicPr>
            <a:picLocks noChangeAspect="1"/>
          </p:cNvPicPr>
          <p:nvPr/>
        </p:nvPicPr>
        <p:blipFill>
          <a:blip r:embed="rId5"/>
          <a:stretch>
            <a:fillRect/>
          </a:stretch>
        </p:blipFill>
        <p:spPr>
          <a:xfrm>
            <a:off x="1959428" y="1314304"/>
            <a:ext cx="9329165" cy="4606209"/>
          </a:xfrm>
          <a:prstGeom prst="rect">
            <a:avLst/>
          </a:prstGeom>
        </p:spPr>
      </p:pic>
      <p:sp>
        <p:nvSpPr>
          <p:cNvPr id="9" name="Oval 8"/>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id="{525194D8-0F01-27BD-38A3-F3E989C9F0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id="{3D918202-DCC6-A47D-D5E6-F5EE6FFFB6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2485660" y="1684206"/>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Vòng cung núi đá vôi Bắc Sơn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2232103" y="6234309"/>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Hoàng Liên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55" presetClass="exit" presetSubtype="0" fill="hold" nodeType="afterEffect">
                                  <p:stCondLst>
                                    <p:cond delay="0"/>
                                  </p:stCondLst>
                                  <p:childTnLst>
                                    <p:anim calcmode="lin" valueType="num">
                                      <p:cBhvr>
                                        <p:cTn id="15" dur="2000"/>
                                        <p:tgtEl>
                                          <p:spTgt spid="6"/>
                                        </p:tgtEl>
                                        <p:attrNameLst>
                                          <p:attrName>ppt_w</p:attrName>
                                        </p:attrNameLst>
                                      </p:cBhvr>
                                      <p:tavLst>
                                        <p:tav tm="0">
                                          <p:val>
                                            <p:strVal val="ppt_w"/>
                                          </p:val>
                                        </p:tav>
                                        <p:tav tm="100000">
                                          <p:val>
                                            <p:strVal val="ppt_w*0.70"/>
                                          </p:val>
                                        </p:tav>
                                      </p:tavLst>
                                    </p:anim>
                                    <p:anim calcmode="lin" valueType="num">
                                      <p:cBhvr>
                                        <p:cTn id="16" dur="2000"/>
                                        <p:tgtEl>
                                          <p:spTgt spid="6"/>
                                        </p:tgtEl>
                                        <p:attrNameLst>
                                          <p:attrName>ppt_h</p:attrName>
                                        </p:attrNameLst>
                                      </p:cBhvr>
                                      <p:tavLst>
                                        <p:tav tm="0">
                                          <p:val>
                                            <p:strVal val="ppt_h"/>
                                          </p:val>
                                        </p:tav>
                                        <p:tav tm="100000">
                                          <p:val>
                                            <p:strVal val="ppt_h"/>
                                          </p:val>
                                        </p:tav>
                                      </p:tavLst>
                                    </p:anim>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0.9|2.8|1.6|3.7|3.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1013</Words>
  <Application>Microsoft Office PowerPoint</Application>
  <PresentationFormat>Widescreen</PresentationFormat>
  <Paragraphs>74</Paragraphs>
  <Slides>28</Slides>
  <Notes>7</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28</vt:i4>
      </vt:variant>
    </vt:vector>
  </HeadingPairs>
  <TitlesOfParts>
    <vt:vector size="48" baseType="lpstr">
      <vt:lpstr>等线</vt:lpstr>
      <vt:lpstr>#9Slide02 Noi dung dai</vt:lpstr>
      <vt:lpstr>#9Slide02 Tieu de dai</vt:lpstr>
      <vt:lpstr>.VnTime</vt:lpstr>
      <vt:lpstr>Arial</vt:lpstr>
      <vt:lpstr>Arial</vt:lpstr>
      <vt:lpstr>Calibri</vt:lpstr>
      <vt:lpstr>Calibri Light</vt:lpstr>
      <vt:lpstr>Cambria</vt:lpstr>
      <vt:lpstr>Libre Franklin</vt:lpstr>
      <vt:lpstr>Symbol</vt:lpstr>
      <vt:lpstr>Tahoma</vt:lpstr>
      <vt:lpstr>Times New Roman</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58</cp:revision>
  <dcterms:created xsi:type="dcterms:W3CDTF">2024-04-19T02:45:59Z</dcterms:created>
  <dcterms:modified xsi:type="dcterms:W3CDTF">2025-09-21T12:24:08Z</dcterms:modified>
</cp:coreProperties>
</file>