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6"/>
  </p:notesMasterIdLst>
  <p:sldIdLst>
    <p:sldId id="281" r:id="rId11"/>
    <p:sldId id="259" r:id="rId12"/>
    <p:sldId id="323" r:id="rId13"/>
    <p:sldId id="322" r:id="rId14"/>
    <p:sldId id="294" r:id="rId15"/>
    <p:sldId id="274" r:id="rId16"/>
    <p:sldId id="326" r:id="rId17"/>
    <p:sldId id="327" r:id="rId18"/>
    <p:sldId id="318" r:id="rId19"/>
    <p:sldId id="319" r:id="rId20"/>
    <p:sldId id="320" r:id="rId21"/>
    <p:sldId id="528" r:id="rId22"/>
    <p:sldId id="530" r:id="rId23"/>
    <p:sldId id="321" r:id="rId24"/>
    <p:sldId id="324" r:id="rId25"/>
    <p:sldId id="4417" r:id="rId26"/>
    <p:sldId id="531" r:id="rId27"/>
    <p:sldId id="4418" r:id="rId28"/>
    <p:sldId id="325" r:id="rId29"/>
    <p:sldId id="4419" r:id="rId30"/>
    <p:sldId id="532" r:id="rId31"/>
    <p:sldId id="533" r:id="rId32"/>
    <p:sldId id="534" r:id="rId33"/>
    <p:sldId id="468" r:id="rId34"/>
    <p:sldId id="469" r:id="rId35"/>
    <p:sldId id="535" r:id="rId36"/>
    <p:sldId id="4414" r:id="rId37"/>
    <p:sldId id="346" r:id="rId38"/>
    <p:sldId id="536" r:id="rId39"/>
    <p:sldId id="537" r:id="rId40"/>
    <p:sldId id="538" r:id="rId41"/>
    <p:sldId id="4412" r:id="rId42"/>
    <p:sldId id="389" r:id="rId43"/>
    <p:sldId id="264" r:id="rId44"/>
    <p:sldId id="32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80921" autoAdjust="0"/>
  </p:normalViewPr>
  <p:slideViewPr>
    <p:cSldViewPr snapToGrid="0">
      <p:cViewPr varScale="1">
        <p:scale>
          <a:sx n="82" d="100"/>
          <a:sy n="82" d="100"/>
        </p:scale>
        <p:origin x="557"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1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78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525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cần nhấn giọng các từ ngữ 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5267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Bấm vào câu hỏi thì xuất hiện câu trả lời.</a:t>
            </a:r>
            <a:endParaRPr/>
          </a:p>
        </p:txBody>
      </p:sp>
    </p:spTree>
    <p:extLst>
      <p:ext uri="{BB962C8B-B14F-4D97-AF65-F5344CB8AC3E}">
        <p14:creationId xmlns:p14="http://schemas.microsoft.com/office/powerpoint/2010/main" val="41061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F9C67-068D-47B0-9C12-A18D36D577C5}"/>
              </a:ext>
            </a:extLst>
          </p:cNvPr>
          <p:cNvSpPr>
            <a:spLocks noGrp="1"/>
          </p:cNvSpPr>
          <p:nvPr>
            <p:ph type="dt" sz="half" idx="10"/>
          </p:nvPr>
        </p:nvSpPr>
        <p:spPr/>
        <p:txBody>
          <a:bodyPr/>
          <a:lstStyle/>
          <a:p>
            <a:fld id="{D119E34F-6D4D-44FA-9068-21642AD9CE05}" type="datetimeFigureOut">
              <a:rPr lang="en-US" smtClean="0"/>
              <a:t>21/9/2025</a:t>
            </a:fld>
            <a:endParaRPr lang="en-US"/>
          </a:p>
        </p:txBody>
      </p:sp>
      <p:sp>
        <p:nvSpPr>
          <p:cNvPr id="3" name="Footer Placeholder 2">
            <a:extLst>
              <a:ext uri="{FF2B5EF4-FFF2-40B4-BE49-F238E27FC236}">
                <a16:creationId xmlns:a16="http://schemas.microsoft.com/office/drawing/2014/main" id="{D7D2E57B-B123-41A0-9380-5916FD73C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D7857-FAF5-4D6D-909A-72279ED2AA5F}"/>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7059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21/9/2025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21/9/2025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21/9/2025</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21/9/2025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1E60455-B76D-4A71-B3A5-5BEC9AB9F8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52F097C-DF36-43D1-8339-C615071AD9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21/9/2025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D4BE9C-A541-4F2C-A36D-6AB29FCAEC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34EC6F1C-2CF1-43BB-895F-41398C50F3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E0F3FC7-709D-432A-AB0F-AAA4837832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F8837F3-C718-44D5-AE48-28F2B817E6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AA7A3F7-46AB-41EC-B528-A212483925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21/9/2025</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451F4C-0D2A-4CEA-9C0E-963006BB39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5815E4-AF14-449B-8CC3-CB0751EDBE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E448799-5C12-4B4B-BBBA-6DE9182F0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jp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Layout" Target="../slideLayouts/slideLayout87.xml"/><Relationship Id="rId4" Type="http://schemas.openxmlformats.org/officeDocument/2006/relationships/image" Target="../media/image54.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Layout" Target="../slideLayouts/slideLayout8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59.pn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66.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87.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png"/><Relationship Id="rId4" Type="http://schemas.microsoft.com/office/2007/relationships/hdphoto" Target="../media/hdphoto2.wdp"/><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63.svg"/><Relationship Id="rId2" Type="http://schemas.openxmlformats.org/officeDocument/2006/relationships/image" Target="../media/image46.png"/><Relationship Id="rId1" Type="http://schemas.openxmlformats.org/officeDocument/2006/relationships/slideLayout" Target="../slideLayouts/slideLayout87.xml"/><Relationship Id="rId6" Type="http://schemas.openxmlformats.org/officeDocument/2006/relationships/image" Target="../media/image62.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9.xml"/><Relationship Id="rId1" Type="http://schemas.openxmlformats.org/officeDocument/2006/relationships/slideLayout" Target="../slideLayouts/slideLayout93.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99.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80.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xml"/><Relationship Id="rId1" Type="http://schemas.openxmlformats.org/officeDocument/2006/relationships/slideLayout" Target="../slideLayouts/slideLayout93.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83.jpeg"/><Relationship Id="rId1" Type="http://schemas.openxmlformats.org/officeDocument/2006/relationships/slideLayout" Target="../slideLayouts/slideLayout87.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7.xml"/><Relationship Id="rId5" Type="http://schemas.openxmlformats.org/officeDocument/2006/relationships/image" Target="../media/image100.sv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55.xml"/><Relationship Id="rId6" Type="http://schemas.openxmlformats.org/officeDocument/2006/relationships/image" Target="../media/image102.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2.jp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jp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200980" y="4677181"/>
            <a:ext cx="1627903" cy="2113122"/>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1494819" y="1229360"/>
            <a:ext cx="4804381" cy="4622800"/>
            <a:chOff x="3284270" y="1349331"/>
            <a:chExt cx="5977647" cy="3242146"/>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47277" cy="2795589"/>
              <a:chOff x="3675727" y="1795889"/>
              <a:chExt cx="5547277" cy="2795589"/>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47277" cy="2540719"/>
                <a:chOff x="1274163" y="-6088"/>
                <a:chExt cx="8285037" cy="2110197"/>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93791" y="358324"/>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8" y="2197436"/>
                <a:ext cx="5145898" cy="23940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201"/>
          <a:stretch/>
        </p:blipFill>
        <p:spPr bwMode="auto">
          <a:xfrm>
            <a:off x="6369762" y="1866081"/>
            <a:ext cx="4884290" cy="357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EBBA2B89-15B9-B040-FB24-D90D59DCA036}"/>
              </a:ext>
            </a:extLst>
          </p:cNvPr>
          <p:cNvSpPr txBox="1"/>
          <p:nvPr/>
        </p:nvSpPr>
        <p:spPr>
          <a:xfrm>
            <a:off x="615164" y="564346"/>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 y="85063"/>
            <a:ext cx="797968" cy="797968"/>
          </a:xfrm>
          <a:prstGeom prst="rect">
            <a:avLst/>
          </a:prstGeom>
        </p:spPr>
      </p:pic>
      <p:sp>
        <p:nvSpPr>
          <p:cNvPr id="7" name="TextBox 6">
            <a:extLst>
              <a:ext uri="{FF2B5EF4-FFF2-40B4-BE49-F238E27FC236}">
                <a16:creationId xmlns:a16="http://schemas.microsoft.com/office/drawing/2014/main" id="{081F4523-6716-30AA-E36D-8ED46BE40D2F}"/>
              </a:ext>
            </a:extLst>
          </p:cNvPr>
          <p:cNvSpPr txBox="1"/>
          <p:nvPr/>
        </p:nvSpPr>
        <p:spPr>
          <a:xfrm>
            <a:off x="787788" y="2377688"/>
            <a:ext cx="4863787" cy="391596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rên </a:t>
            </a:r>
            <a:r>
              <a:rPr kumimoji="0" lang="vi-VN"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đồng cỏ, các</a:t>
            </a:r>
            <a:r>
              <a:rPr kumimoji="0" lang="en-US"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00" y="2153279"/>
            <a:ext cx="1007003" cy="1007003"/>
          </a:xfrm>
          <a:prstGeom prst="rect">
            <a:avLst/>
          </a:prstGeom>
        </p:spPr>
      </p:pic>
      <p:pic>
        <p:nvPicPr>
          <p:cNvPr id="2" name="Picture 1">
            <a:extLst>
              <a:ext uri="{FF2B5EF4-FFF2-40B4-BE49-F238E27FC236}">
                <a16:creationId xmlns:a16="http://schemas.microsoft.com/office/drawing/2014/main" id="{0CA4A018-DF66-4741-9FE8-9513EACC0590}"/>
              </a:ext>
            </a:extLst>
          </p:cNvPr>
          <p:cNvPicPr>
            <a:picLocks noChangeAspect="1"/>
          </p:cNvPicPr>
          <p:nvPr/>
        </p:nvPicPr>
        <p:blipFill>
          <a:blip r:embed="rId6"/>
          <a:stretch>
            <a:fillRect/>
          </a:stretch>
        </p:blipFill>
        <p:spPr>
          <a:xfrm>
            <a:off x="6132145" y="2591328"/>
            <a:ext cx="5143500" cy="3429000"/>
          </a:xfrm>
          <a:prstGeom prst="rect">
            <a:avLst/>
          </a:prstGeom>
        </p:spPr>
      </p:pic>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67"/>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EBBA2B89-15B9-B040-FB24-D90D59DCA036}"/>
              </a:ext>
            </a:extLst>
          </p:cNvPr>
          <p:cNvSpPr txBox="1"/>
          <p:nvPr/>
        </p:nvSpPr>
        <p:spPr>
          <a:xfrm>
            <a:off x="615164" y="564346"/>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 y="85063"/>
            <a:ext cx="797968" cy="797968"/>
          </a:xfrm>
          <a:prstGeom prst="rect">
            <a:avLst/>
          </a:prstGeom>
        </p:spPr>
      </p:pic>
      <p:sp>
        <p:nvSpPr>
          <p:cNvPr id="6" name="TextBox 5">
            <a:extLst>
              <a:ext uri="{FF2B5EF4-FFF2-40B4-BE49-F238E27FC236}">
                <a16:creationId xmlns:a16="http://schemas.microsoft.com/office/drawing/2014/main" id="{032CA89D-19B7-7F15-7C95-08C50C9DA692}"/>
              </a:ext>
            </a:extLst>
          </p:cNvPr>
          <p:cNvSpPr txBox="1"/>
          <p:nvPr/>
        </p:nvSpPr>
        <p:spPr>
          <a:xfrm>
            <a:off x="787788" y="2122284"/>
            <a:ext cx="6389760" cy="391596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rPr>
              <a:t>Khi thấy cánh đồng có thể thành bãi rác, các bạn nhỏ rất lo buồn (chẳng nô đùa, hò hét như mọi ngày;</a:t>
            </a:r>
            <a:r>
              <a:rPr lang="en-US" sz="2800" dirty="0">
                <a:solidFill>
                  <a:srgbClr val="FF0000"/>
                </a:solidFill>
                <a:latin typeface="Calibri" panose="020F0502020204030204"/>
                <a:ea typeface="Roboto" panose="02000000000000000000" pitchFamily="2" charset="0"/>
              </a:rPr>
              <a:t> </a:t>
            </a:r>
            <a:r>
              <a:rPr kumimoji="0" lang="vi-VN"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rPr>
              <a:t>Mư Nhơ thở dài; Mư Hoa giấu những giọt nước mắt; Ja Ka, Ja Prok rầu rĩ...).</a:t>
            </a:r>
            <a:endParaRPr kumimoji="0" lang="en-US"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rPr>
              <a:t>Mư Hoa nghĩ ra ý tưởng và được các bạn tán thành: cải tạo đồng cỏ thành cánh đồng </a:t>
            </a:r>
            <a:r>
              <a:rPr kumimoji="0" lang="vi-VN" sz="2800" b="0"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rPr>
              <a:t>hoa.</a:t>
            </a:r>
            <a:endParaRPr kumimoji="0" lang="en-US" sz="2800" b="0"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endParaRP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88" y="2006140"/>
            <a:ext cx="1007003" cy="1007003"/>
          </a:xfrm>
          <a:prstGeom prst="rect">
            <a:avLst/>
          </a:prstGeom>
        </p:spPr>
      </p:pic>
      <p:pic>
        <p:nvPicPr>
          <p:cNvPr id="10" name="Picture 9">
            <a:extLst>
              <a:ext uri="{FF2B5EF4-FFF2-40B4-BE49-F238E27FC236}">
                <a16:creationId xmlns:a16="http://schemas.microsoft.com/office/drawing/2014/main" id="{CF01637B-383D-4329-9099-1801E681FAEB}"/>
              </a:ext>
            </a:extLst>
          </p:cNvPr>
          <p:cNvPicPr>
            <a:picLocks noChangeAspect="1"/>
          </p:cNvPicPr>
          <p:nvPr/>
        </p:nvPicPr>
        <p:blipFill>
          <a:blip r:embed="rId6"/>
          <a:stretch>
            <a:fillRect/>
          </a:stretch>
        </p:blipFill>
        <p:spPr>
          <a:xfrm>
            <a:off x="7361150" y="2637968"/>
            <a:ext cx="4326896" cy="2884597"/>
          </a:xfrm>
          <a:prstGeom prst="rect">
            <a:avLst/>
          </a:prstGeom>
        </p:spPr>
      </p:pic>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67"/>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 y="85063"/>
            <a:ext cx="797968" cy="797968"/>
          </a:xfrm>
          <a:prstGeom prst="rect">
            <a:avLst/>
          </a:prstGeom>
        </p:spPr>
      </p:pic>
      <p:sp>
        <p:nvSpPr>
          <p:cNvPr id="6" name="TextBox 5">
            <a:extLst>
              <a:ext uri="{FF2B5EF4-FFF2-40B4-BE49-F238E27FC236}">
                <a16:creationId xmlns:a16="http://schemas.microsoft.com/office/drawing/2014/main" id="{032CA89D-19B7-7F15-7C95-08C50C9DA692}"/>
              </a:ext>
            </a:extLst>
          </p:cNvPr>
          <p:cNvSpPr txBox="1"/>
          <p:nvPr/>
        </p:nvSpPr>
        <p:spPr>
          <a:xfrm>
            <a:off x="2994601" y="858057"/>
            <a:ext cx="6202798" cy="1191816"/>
          </a:xfrm>
          <a:prstGeom prst="roundRect">
            <a:avLst/>
          </a:prstGeom>
          <a:solidFill>
            <a:srgbClr val="FFFFCC"/>
          </a:solidFill>
          <a:ln w="38100">
            <a:solidFill>
              <a:srgbClr val="663300"/>
            </a:solidFill>
          </a:ln>
        </p:spPr>
        <p:txBody>
          <a:bodyPr wrap="square" rtlCol="0">
            <a:spAutoFit/>
          </a:bodyPr>
          <a:lstStyle/>
          <a:p>
            <a:pPr lvl="0" algn="just">
              <a:defRPr/>
            </a:pPr>
            <a:r>
              <a:rPr lang="vi-VN" sz="3200">
                <a:solidFill>
                  <a:srgbClr val="FF0000"/>
                </a:solidFill>
                <a:latin typeface="Calibri" panose="020F0502020204030204"/>
                <a:ea typeface="Roboto" panose="02000000000000000000" pitchFamily="2" charset="0"/>
              </a:rPr>
              <a:t>Ý 1: Các bạn nhỏ lo lắng khi thấy rác xuất hiện trên cánh đồng.</a:t>
            </a:r>
            <a:endPar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585" y="1042870"/>
            <a:ext cx="1007003" cy="1007003"/>
          </a:xfrm>
          <a:prstGeom prst="rect">
            <a:avLst/>
          </a:prstGeom>
        </p:spPr>
      </p:pic>
      <p:pic>
        <p:nvPicPr>
          <p:cNvPr id="5" name="Picture 4">
            <a:extLst>
              <a:ext uri="{FF2B5EF4-FFF2-40B4-BE49-F238E27FC236}">
                <a16:creationId xmlns:a16="http://schemas.microsoft.com/office/drawing/2014/main" id="{C55E8AD5-E394-4585-89D8-B92E5CB6E6CB}"/>
              </a:ext>
            </a:extLst>
          </p:cNvPr>
          <p:cNvPicPr>
            <a:picLocks noChangeAspect="1"/>
          </p:cNvPicPr>
          <p:nvPr/>
        </p:nvPicPr>
        <p:blipFill>
          <a:blip r:embed="rId6"/>
          <a:stretch>
            <a:fillRect/>
          </a:stretch>
        </p:blipFill>
        <p:spPr>
          <a:xfrm>
            <a:off x="3273527" y="2239730"/>
            <a:ext cx="5487015" cy="3658010"/>
          </a:xfrm>
          <a:prstGeom prst="rect">
            <a:avLst/>
          </a:prstGeom>
        </p:spPr>
      </p:pic>
    </p:spTree>
    <p:extLst>
      <p:ext uri="{BB962C8B-B14F-4D97-AF65-F5344CB8AC3E}">
        <p14:creationId xmlns:p14="http://schemas.microsoft.com/office/powerpoint/2010/main" val="1322367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1002929" y="2426269"/>
            <a:ext cx="3318201" cy="3372573"/>
            <a:chOff x="3031340" y="1830219"/>
            <a:chExt cx="4817260" cy="4180056"/>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31340" y="1830219"/>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3105223" y="5514975"/>
              <a:ext cx="4743377"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400" b="1" i="0" u="none" strike="noStrike" kern="1200" cap="none" spc="0" normalizeH="0" baseline="0" noProof="0" dirty="0">
                  <a:ln>
                    <a:noFill/>
                  </a:ln>
                  <a:solidFill>
                    <a:srgbClr val="FFFFFF"/>
                  </a:solidFill>
                  <a:effectLst/>
                  <a:uLnTx/>
                  <a:uFillTx/>
                  <a:latin typeface="Arial"/>
                  <a:ea typeface="+mn-ea"/>
                  <a:cs typeface="+mn-cs"/>
                </a:rPr>
                <a:t> </a:t>
              </a:r>
              <a:r>
                <a:rPr kumimoji="0" lang="en-US" sz="24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 y="85063"/>
            <a:ext cx="797968" cy="797968"/>
          </a:xfrm>
          <a:prstGeom prst="rect">
            <a:avLst/>
          </a:prstGeom>
        </p:spPr>
      </p:pic>
      <p:sp>
        <p:nvSpPr>
          <p:cNvPr id="6" name="TextBox 5">
            <a:extLst>
              <a:ext uri="{FF2B5EF4-FFF2-40B4-BE49-F238E27FC236}">
                <a16:creationId xmlns:a16="http://schemas.microsoft.com/office/drawing/2014/main" id="{032CA89D-19B7-7F15-7C95-08C50C9DA692}"/>
              </a:ext>
            </a:extLst>
          </p:cNvPr>
          <p:cNvSpPr txBox="1"/>
          <p:nvPr/>
        </p:nvSpPr>
        <p:spPr>
          <a:xfrm>
            <a:off x="2994601" y="847254"/>
            <a:ext cx="6202798" cy="1191816"/>
          </a:xfrm>
          <a:prstGeom prst="roundRect">
            <a:avLst/>
          </a:prstGeom>
          <a:solidFill>
            <a:srgbClr val="FFFFCC"/>
          </a:solidFill>
          <a:ln w="38100">
            <a:solidFill>
              <a:srgbClr val="663300"/>
            </a:solidFill>
          </a:ln>
        </p:spPr>
        <p:txBody>
          <a:bodyPr wrap="square" rtlCol="0">
            <a:spAutoFit/>
          </a:bodyPr>
          <a:lstStyle/>
          <a:p>
            <a:pPr lvl="0" algn="just">
              <a:defRPr/>
            </a:pPr>
            <a:r>
              <a:rPr lang="vi-VN" sz="3200">
                <a:solidFill>
                  <a:srgbClr val="FF0000"/>
                </a:solidFill>
                <a:latin typeface="Calibri" panose="020F0502020204030204"/>
                <a:ea typeface="Roboto" panose="02000000000000000000" pitchFamily="2" charset="0"/>
              </a:rPr>
              <a:t>Ý 2: Ý tưởng sáng tạo, trồng hoa để cánh đồng thêm đẹp.</a:t>
            </a:r>
            <a:endPar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7936" y="748424"/>
            <a:ext cx="1007003" cy="1007003"/>
          </a:xfrm>
          <a:prstGeom prst="rect">
            <a:avLst/>
          </a:prstGeom>
        </p:spPr>
      </p:pic>
      <p:pic>
        <p:nvPicPr>
          <p:cNvPr id="2" name="Picture 1">
            <a:extLst>
              <a:ext uri="{FF2B5EF4-FFF2-40B4-BE49-F238E27FC236}">
                <a16:creationId xmlns:a16="http://schemas.microsoft.com/office/drawing/2014/main" id="{6F83E18A-4875-4A14-A36A-9CF7D421AD90}"/>
              </a:ext>
            </a:extLst>
          </p:cNvPr>
          <p:cNvPicPr>
            <a:picLocks noChangeAspect="1"/>
          </p:cNvPicPr>
          <p:nvPr/>
        </p:nvPicPr>
        <p:blipFill>
          <a:blip r:embed="rId6"/>
          <a:stretch>
            <a:fillRect/>
          </a:stretch>
        </p:blipFill>
        <p:spPr>
          <a:xfrm>
            <a:off x="3251772" y="2309742"/>
            <a:ext cx="5688455" cy="3792303"/>
          </a:xfrm>
          <a:prstGeom prst="rect">
            <a:avLst/>
          </a:prstGeom>
        </p:spPr>
      </p:pic>
    </p:spTree>
    <p:extLst>
      <p:ext uri="{BB962C8B-B14F-4D97-AF65-F5344CB8AC3E}">
        <p14:creationId xmlns:p14="http://schemas.microsoft.com/office/powerpoint/2010/main" val="4214920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EBBA2B89-15B9-B040-FB24-D90D59DCA036}"/>
              </a:ext>
            </a:extLst>
          </p:cNvPr>
          <p:cNvSpPr txBox="1"/>
          <p:nvPr/>
        </p:nvSpPr>
        <p:spPr>
          <a:xfrm>
            <a:off x="615164" y="564346"/>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 y="85063"/>
            <a:ext cx="797968" cy="797968"/>
          </a:xfrm>
          <a:prstGeom prst="rect">
            <a:avLst/>
          </a:prstGeom>
        </p:spPr>
      </p:pic>
      <p:sp>
        <p:nvSpPr>
          <p:cNvPr id="6" name="TextBox 5">
            <a:extLst>
              <a:ext uri="{FF2B5EF4-FFF2-40B4-BE49-F238E27FC236}">
                <a16:creationId xmlns:a16="http://schemas.microsoft.com/office/drawing/2014/main" id="{BFF8CB2B-9DDD-4E5C-2893-919F9ED6669E}"/>
              </a:ext>
            </a:extLst>
          </p:cNvPr>
          <p:cNvSpPr txBox="1"/>
          <p:nvPr/>
        </p:nvSpPr>
        <p:spPr>
          <a:xfrm>
            <a:off x="615164" y="1888031"/>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 y="1589706"/>
            <a:ext cx="1007003" cy="1007003"/>
          </a:xfrm>
          <a:prstGeom prst="rect">
            <a:avLst/>
          </a:prstGeom>
        </p:spPr>
      </p:pic>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nextCondLst>
                <p:cond evt="onClick" delay="0">
                  <p:tgtEl>
                    <p:spTgt spid="67"/>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0" y="85063"/>
            <a:ext cx="797968" cy="797968"/>
          </a:xfrm>
          <a:prstGeom prst="rect">
            <a:avLst/>
          </a:prstGeom>
        </p:spPr>
      </p:pic>
      <p:sp>
        <p:nvSpPr>
          <p:cNvPr id="6" name="TextBox 5">
            <a:extLst>
              <a:ext uri="{FF2B5EF4-FFF2-40B4-BE49-F238E27FC236}">
                <a16:creationId xmlns:a16="http://schemas.microsoft.com/office/drawing/2014/main" id="{032CA89D-19B7-7F15-7C95-08C50C9DA692}"/>
              </a:ext>
            </a:extLst>
          </p:cNvPr>
          <p:cNvSpPr txBox="1"/>
          <p:nvPr/>
        </p:nvSpPr>
        <p:spPr>
          <a:xfrm>
            <a:off x="2204045" y="1040292"/>
            <a:ext cx="7783909" cy="1191816"/>
          </a:xfrm>
          <a:prstGeom prst="roundRect">
            <a:avLst/>
          </a:prstGeom>
          <a:solidFill>
            <a:srgbClr val="FFFFCC"/>
          </a:solidFill>
          <a:ln w="38100">
            <a:solidFill>
              <a:srgbClr val="663300"/>
            </a:solidFill>
          </a:ln>
        </p:spPr>
        <p:txBody>
          <a:bodyPr wrap="square" rtlCol="0">
            <a:spAutoFit/>
          </a:bodyPr>
          <a:lstStyle/>
          <a:p>
            <a:pPr lvl="0" algn="just">
              <a:defRPr/>
            </a:pPr>
            <a:r>
              <a:rPr lang="vi-VN" sz="3200">
                <a:solidFill>
                  <a:srgbClr val="FF0000"/>
                </a:solidFill>
                <a:latin typeface="Calibri" panose="020F0502020204030204"/>
                <a:ea typeface="Roboto" panose="02000000000000000000" pitchFamily="2" charset="0"/>
              </a:rPr>
              <a:t>Ý 3: Niềm vui của các bạn nhỏ khi cánh đồng trở nên rực rỡ, sạch đẹp và đầy sắc hoa.</a:t>
            </a:r>
            <a:endPar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468" y="748424"/>
            <a:ext cx="1007003" cy="1007003"/>
          </a:xfrm>
          <a:prstGeom prst="rect">
            <a:avLst/>
          </a:prstGeom>
        </p:spPr>
      </p:pic>
      <p:pic>
        <p:nvPicPr>
          <p:cNvPr id="9" name="Picture 8">
            <a:extLst>
              <a:ext uri="{FF2B5EF4-FFF2-40B4-BE49-F238E27FC236}">
                <a16:creationId xmlns:a16="http://schemas.microsoft.com/office/drawing/2014/main" id="{197EB217-53E9-48B3-B44C-1E6B4EEFCF2C}"/>
              </a:ext>
            </a:extLst>
          </p:cNvPr>
          <p:cNvPicPr>
            <a:picLocks noChangeAspect="1"/>
          </p:cNvPicPr>
          <p:nvPr/>
        </p:nvPicPr>
        <p:blipFill>
          <a:blip r:embed="rId6"/>
          <a:stretch>
            <a:fillRect/>
          </a:stretch>
        </p:blipFill>
        <p:spPr>
          <a:xfrm>
            <a:off x="3251772" y="2309742"/>
            <a:ext cx="5688455" cy="3792303"/>
          </a:xfrm>
          <a:prstGeom prst="rect">
            <a:avLst/>
          </a:prstGeom>
        </p:spPr>
      </p:pic>
    </p:spTree>
    <p:extLst>
      <p:ext uri="{BB962C8B-B14F-4D97-AF65-F5344CB8AC3E}">
        <p14:creationId xmlns:p14="http://schemas.microsoft.com/office/powerpoint/2010/main" val="147197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EBBA2B89-15B9-B040-FB24-D90D59DCA036}"/>
              </a:ext>
            </a:extLst>
          </p:cNvPr>
          <p:cNvSpPr txBox="1"/>
          <p:nvPr/>
        </p:nvSpPr>
        <p:spPr>
          <a:xfrm>
            <a:off x="625344" y="52822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941"/>
            <a:ext cx="797968" cy="797968"/>
          </a:xfrm>
          <a:prstGeom prst="rect">
            <a:avLst/>
          </a:prstGeom>
        </p:spPr>
      </p:pic>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9" name="TextBox 8">
            <a:extLst>
              <a:ext uri="{FF2B5EF4-FFF2-40B4-BE49-F238E27FC236}">
                <a16:creationId xmlns:a16="http://schemas.microsoft.com/office/drawing/2014/main" id="{0AA83261-D36F-BD18-9C32-B597424B1F7E}"/>
              </a:ext>
            </a:extLst>
          </p:cNvPr>
          <p:cNvSpPr txBox="1"/>
          <p:nvPr/>
        </p:nvSpPr>
        <p:spPr>
          <a:xfrm>
            <a:off x="838922" y="2900930"/>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075" y="2635404"/>
            <a:ext cx="1007003" cy="1007003"/>
          </a:xfrm>
          <a:prstGeom prst="rect">
            <a:avLst/>
          </a:prstGeom>
        </p:spPr>
      </p:pic>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nextCondLst>
                <p:cond evt="onClick" delay="0">
                  <p:tgtEl>
                    <p:spTgt spid="67"/>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5854" y="510304"/>
                  <a:pt x="248841" y="-60994"/>
                  <a:pt x="749065" y="0"/>
                </a:cubicBezTo>
                <a:cubicBezTo>
                  <a:pt x="3233977" y="140589"/>
                  <a:pt x="7640757" y="-777492"/>
                  <a:pt x="10027149" y="0"/>
                </a:cubicBezTo>
                <a:cubicBezTo>
                  <a:pt x="10563802" y="38594"/>
                  <a:pt x="10649341" y="267941"/>
                  <a:pt x="10776215" y="850225"/>
                </a:cubicBezTo>
                <a:cubicBezTo>
                  <a:pt x="10934936" y="1719813"/>
                  <a:pt x="10831607" y="2111508"/>
                  <a:pt x="10776215" y="2631308"/>
                </a:cubicBezTo>
                <a:cubicBezTo>
                  <a:pt x="10859953" y="3037048"/>
                  <a:pt x="10518213" y="3396187"/>
                  <a:pt x="10027149" y="3481534"/>
                </a:cubicBezTo>
                <a:cubicBezTo>
                  <a:pt x="8542011" y="3584434"/>
                  <a:pt x="2136314" y="3238114"/>
                  <a:pt x="749065" y="3481534"/>
                </a:cubicBezTo>
                <a:cubicBezTo>
                  <a:pt x="206363" y="3444203"/>
                  <a:pt x="-234869" y="3097511"/>
                  <a:pt x="0" y="2631308"/>
                </a:cubicBezTo>
                <a:cubicBezTo>
                  <a:pt x="1440" y="2112094"/>
                  <a:pt x="42263" y="1578507"/>
                  <a:pt x="0" y="850225"/>
                </a:cubicBezTo>
                <a:close/>
              </a:path>
              <a:path w="10776215" h="3481534" stroke="0" extrusionOk="0">
                <a:moveTo>
                  <a:pt x="0" y="850225"/>
                </a:moveTo>
                <a:cubicBezTo>
                  <a:pt x="-148988" y="283585"/>
                  <a:pt x="241697" y="30714"/>
                  <a:pt x="749065" y="0"/>
                </a:cubicBezTo>
                <a:cubicBezTo>
                  <a:pt x="4725333" y="-316387"/>
                  <a:pt x="5517428" y="194435"/>
                  <a:pt x="10027149" y="0"/>
                </a:cubicBezTo>
                <a:cubicBezTo>
                  <a:pt x="10428810" y="-131094"/>
                  <a:pt x="10646564" y="354702"/>
                  <a:pt x="10776215" y="850225"/>
                </a:cubicBezTo>
                <a:cubicBezTo>
                  <a:pt x="10656928" y="1303595"/>
                  <a:pt x="10917482" y="2267043"/>
                  <a:pt x="10776215" y="2631308"/>
                </a:cubicBezTo>
                <a:cubicBezTo>
                  <a:pt x="10826576" y="2976394"/>
                  <a:pt x="10454165" y="3424709"/>
                  <a:pt x="10027149" y="3481534"/>
                </a:cubicBezTo>
                <a:cubicBezTo>
                  <a:pt x="6758234" y="3418775"/>
                  <a:pt x="4487217" y="3511250"/>
                  <a:pt x="749065" y="3481534"/>
                </a:cubicBezTo>
                <a:cubicBezTo>
                  <a:pt x="374106" y="3547799"/>
                  <a:pt x="-67008" y="3231423"/>
                  <a:pt x="0" y="2631308"/>
                </a:cubicBezTo>
                <a:cubicBezTo>
                  <a:pt x="-57594" y="1813172"/>
                  <a:pt x="83093" y="1701934"/>
                  <a:pt x="0" y="850225"/>
                </a:cubicBezTo>
                <a:close/>
              </a:path>
              <a:path w="10776215" h="3481534" fill="none" stroke="0" extrusionOk="0">
                <a:moveTo>
                  <a:pt x="0" y="850225"/>
                </a:moveTo>
                <a:cubicBezTo>
                  <a:pt x="-44471" y="300010"/>
                  <a:pt x="282614" y="-17496"/>
                  <a:pt x="749065" y="0"/>
                </a:cubicBezTo>
                <a:cubicBezTo>
                  <a:pt x="4350634" y="-10457"/>
                  <a:pt x="7578800" y="90722"/>
                  <a:pt x="10027149" y="0"/>
                </a:cubicBezTo>
                <a:cubicBezTo>
                  <a:pt x="10442758" y="-30640"/>
                  <a:pt x="10614669" y="332821"/>
                  <a:pt x="10776215" y="850225"/>
                </a:cubicBezTo>
                <a:cubicBezTo>
                  <a:pt x="10850953" y="1728460"/>
                  <a:pt x="10857693" y="2006063"/>
                  <a:pt x="10776215" y="2631308"/>
                </a:cubicBezTo>
                <a:cubicBezTo>
                  <a:pt x="10727479" y="3091208"/>
                  <a:pt x="10443219" y="3449320"/>
                  <a:pt x="10027149" y="3481534"/>
                </a:cubicBezTo>
                <a:cubicBezTo>
                  <a:pt x="8876321" y="3681514"/>
                  <a:pt x="2105306" y="3455980"/>
                  <a:pt x="749065" y="3481534"/>
                </a:cubicBezTo>
                <a:cubicBezTo>
                  <a:pt x="266150" y="3493762"/>
                  <a:pt x="-92867" y="3192299"/>
                  <a:pt x="0" y="2631308"/>
                </a:cubicBezTo>
                <a:cubicBezTo>
                  <a:pt x="-6497" y="2366809"/>
                  <a:pt x="48407" y="1650947"/>
                  <a:pt x="0" y="850225"/>
                </a:cubicBezTo>
                <a:close/>
              </a:path>
              <a:path w="10776215" h="3481534" fill="none" stroke="0" extrusionOk="0">
                <a:moveTo>
                  <a:pt x="0" y="850225"/>
                </a:moveTo>
                <a:cubicBezTo>
                  <a:pt x="-42371" y="448493"/>
                  <a:pt x="223251" y="-22297"/>
                  <a:pt x="749065" y="0"/>
                </a:cubicBezTo>
                <a:cubicBezTo>
                  <a:pt x="3690012" y="188514"/>
                  <a:pt x="7951736" y="-461471"/>
                  <a:pt x="10027149" y="0"/>
                </a:cubicBezTo>
                <a:cubicBezTo>
                  <a:pt x="10471164" y="-6555"/>
                  <a:pt x="10652523" y="272036"/>
                  <a:pt x="10776215" y="850225"/>
                </a:cubicBezTo>
                <a:cubicBezTo>
                  <a:pt x="10916534" y="1730864"/>
                  <a:pt x="10854042" y="2013335"/>
                  <a:pt x="10776215" y="2631308"/>
                </a:cubicBezTo>
                <a:cubicBezTo>
                  <a:pt x="10856189" y="3027058"/>
                  <a:pt x="10458416" y="3436696"/>
                  <a:pt x="10027149" y="3481534"/>
                </a:cubicBezTo>
                <a:cubicBezTo>
                  <a:pt x="8593431" y="3721884"/>
                  <a:pt x="2149745" y="3323657"/>
                  <a:pt x="749065" y="3481534"/>
                </a:cubicBezTo>
                <a:cubicBezTo>
                  <a:pt x="153943" y="3471344"/>
                  <a:pt x="-209217" y="3147684"/>
                  <a:pt x="0" y="2631308"/>
                </a:cubicBezTo>
                <a:cubicBezTo>
                  <a:pt x="-14263" y="2230547"/>
                  <a:pt x="11143" y="1587449"/>
                  <a:pt x="0" y="850225"/>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5932" y="2782404"/>
            <a:ext cx="4656068" cy="4114800"/>
          </a:xfrm>
          <a:prstGeom prst="rect">
            <a:avLst/>
          </a:prstGeom>
        </p:spPr>
      </p:pic>
      <p:sp>
        <p:nvSpPr>
          <p:cNvPr id="8" name="Rectangle: Rounded Corners 7">
            <a:extLst>
              <a:ext uri="{FF2B5EF4-FFF2-40B4-BE49-F238E27FC236}">
                <a16:creationId xmlns:a16="http://schemas.microsoft.com/office/drawing/2014/main" id="{1E99F44B-E15B-414F-8480-2528A8A4D304}"/>
              </a:ext>
            </a:extLst>
          </p:cNvPr>
          <p:cNvSpPr/>
          <p:nvPr/>
        </p:nvSpPr>
        <p:spPr>
          <a:xfrm>
            <a:off x="340760" y="2826079"/>
            <a:ext cx="6843252" cy="3657600"/>
          </a:xfrm>
          <a:prstGeom prst="roundRect">
            <a:avLst/>
          </a:prstGeom>
          <a:solidFill>
            <a:schemeClr val="lt1">
              <a:alpha val="7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4" name="TextBox 3">
            <a:extLst>
              <a:ext uri="{FF2B5EF4-FFF2-40B4-BE49-F238E27FC236}">
                <a16:creationId xmlns:a16="http://schemas.microsoft.com/office/drawing/2014/main" id="{C5B35938-C1BC-4523-8446-5C2A9A2D60A5}"/>
              </a:ext>
            </a:extLst>
          </p:cNvPr>
          <p:cNvSpPr txBox="1"/>
          <p:nvPr/>
        </p:nvSpPr>
        <p:spPr>
          <a:xfrm>
            <a:off x="1205503" y="4090907"/>
            <a:ext cx="5474208" cy="1569660"/>
          </a:xfrm>
          <a:prstGeom prst="rect">
            <a:avLst/>
          </a:prstGeom>
          <a:noFill/>
        </p:spPr>
        <p:txBody>
          <a:bodyPr wrap="square" rtlCol="0">
            <a:spAutoFit/>
          </a:bodyPr>
          <a:lstStyle/>
          <a:p>
            <a:r>
              <a:rPr lang="en-US" sz="3200" b="1">
                <a:solidFill>
                  <a:srgbClr val="FF0000"/>
                </a:solidFill>
              </a:rPr>
              <a:t>Thay đổi giọng linh hoạt. </a:t>
            </a:r>
          </a:p>
          <a:p>
            <a:r>
              <a:rPr lang="en-US" sz="3200" b="1">
                <a:solidFill>
                  <a:srgbClr val="FF0000"/>
                </a:solidFill>
              </a:rPr>
              <a:t>Giọng đọc chậm rãi, tình cảm, thể hiện cảm xúc vui tươi.</a:t>
            </a:r>
          </a:p>
        </p:txBody>
      </p:sp>
      <p:sp>
        <p:nvSpPr>
          <p:cNvPr id="9" name="TextBox 8">
            <a:extLst>
              <a:ext uri="{FF2B5EF4-FFF2-40B4-BE49-F238E27FC236}">
                <a16:creationId xmlns:a16="http://schemas.microsoft.com/office/drawing/2014/main" id="{103E35D2-7FF1-46C7-87A6-24229624C100}"/>
              </a:ext>
            </a:extLst>
          </p:cNvPr>
          <p:cNvSpPr txBox="1"/>
          <p:nvPr/>
        </p:nvSpPr>
        <p:spPr>
          <a:xfrm>
            <a:off x="1433478" y="3372459"/>
            <a:ext cx="4532383" cy="584775"/>
          </a:xfrm>
          <a:prstGeom prst="rect">
            <a:avLst/>
          </a:prstGeom>
          <a:noFill/>
        </p:spPr>
        <p:txBody>
          <a:bodyPr wrap="square" rtlCol="0">
            <a:spAutoFit/>
          </a:bodyPr>
          <a:lstStyle/>
          <a:p>
            <a:r>
              <a:rPr lang="en-US" sz="3200" b="1"/>
              <a:t>Nêu giọng đọc của bài?</a:t>
            </a:r>
          </a:p>
        </p:txBody>
      </p:sp>
    </p:spTree>
    <p:extLst>
      <p:ext uri="{BB962C8B-B14F-4D97-AF65-F5344CB8AC3E}">
        <p14:creationId xmlns:p14="http://schemas.microsoft.com/office/powerpoint/2010/main" val="415988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Cứ thế này, đồng cỏ sẽ thành bãi rác mất thôi! – Mư Nhơ thở dài.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Bọn mình còn đâu chỗ mà vui chơi!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Ja Ka, Ja Prok thì rầu rĩ:</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Bỗng Mư Hoa hỏi:</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Các cậu có thấy bầu trời như một vườn hoa không?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Nhơ gật đầu:</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Hoa bật dậy:</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a:latin typeface="Cambria" panose="02040503050406030204" pitchFamily="18" charset="0"/>
                <a:ea typeface="Cambria" panose="02040503050406030204" pitchFamily="18" charset="0"/>
              </a:rPr>
              <a:t>   </a:t>
            </a:r>
            <a:endParaRPr lang="vi-VN"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Cứ thế này, đồng cỏ sẽ thành </a:t>
            </a:r>
            <a:r>
              <a:rPr lang="vi-VN" sz="2200" b="0" i="0" dirty="0">
                <a:solidFill>
                  <a:srgbClr val="FF0000"/>
                </a:solidFill>
                <a:effectLst/>
                <a:latin typeface="Cambria" panose="02040503050406030204" pitchFamily="18" charset="0"/>
                <a:ea typeface="Cambria" panose="02040503050406030204" pitchFamily="18" charset="0"/>
              </a:rPr>
              <a:t>bãi rác</a:t>
            </a:r>
            <a:r>
              <a:rPr lang="vi-VN" sz="2200" b="0" i="0" dirty="0">
                <a:solidFill>
                  <a:srgbClr val="000000"/>
                </a:solidFill>
                <a:effectLst/>
                <a:latin typeface="Cambria" panose="02040503050406030204" pitchFamily="18" charset="0"/>
                <a:ea typeface="Cambria" panose="02040503050406030204" pitchFamily="18" charset="0"/>
              </a:rPr>
              <a:t>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a:t>
            </a:r>
            <a:r>
              <a:rPr lang="vi-VN" sz="2200" b="0" i="0" dirty="0">
                <a:solidFill>
                  <a:srgbClr val="FF0000"/>
                </a:solidFill>
                <a:effectLst/>
                <a:latin typeface="Cambria" panose="02040503050406030204" pitchFamily="18" charset="0"/>
                <a:ea typeface="Cambria" panose="02040503050406030204" pitchFamily="18" charset="0"/>
              </a:rPr>
              <a:t>giấu</a:t>
            </a:r>
            <a:r>
              <a:rPr lang="vi-VN" sz="2200" b="0" i="0" dirty="0">
                <a:solidFill>
                  <a:srgbClr val="000000"/>
                </a:solidFill>
                <a:effectLst/>
                <a:latin typeface="Cambria" panose="02040503050406030204" pitchFamily="18" charset="0"/>
                <a:ea typeface="Cambria" panose="02040503050406030204" pitchFamily="18" charset="0"/>
              </a:rPr>
              <a:t>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a:t>
            </a:r>
            <a:r>
              <a:rPr lang="vi-VN" sz="2200" b="0" i="0" dirty="0">
                <a:solidFill>
                  <a:srgbClr val="FF0000"/>
                </a:solidFill>
                <a:effectLst/>
                <a:latin typeface="Cambria" panose="02040503050406030204" pitchFamily="18" charset="0"/>
                <a:ea typeface="Cambria" panose="02040503050406030204" pitchFamily="18" charset="0"/>
              </a:rPr>
              <a:t>vui chơi</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a:t>
            </a:r>
            <a:r>
              <a:rPr lang="vi-VN" sz="2200" b="0" i="0" dirty="0">
                <a:solidFill>
                  <a:srgbClr val="FF0000"/>
                </a:solidFill>
                <a:effectLst/>
                <a:latin typeface="Cambria" panose="02040503050406030204" pitchFamily="18" charset="0"/>
                <a:ea typeface="Cambria" panose="02040503050406030204" pitchFamily="18" charset="0"/>
              </a:rPr>
              <a:t>rầu rĩ</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a:t>
            </a:r>
            <a:r>
              <a:rPr lang="vi-VN" sz="2200" dirty="0">
                <a:solidFill>
                  <a:srgbClr val="FF0000"/>
                </a:solidFill>
                <a:latin typeface="Cambria" panose="02040503050406030204" pitchFamily="18" charset="0"/>
                <a:ea typeface="Cambria" panose="02040503050406030204" pitchFamily="18" charset="0"/>
              </a:rPr>
              <a:t>bầu trời như một vườn hoa</a:t>
            </a:r>
            <a:r>
              <a:rPr lang="vi-VN" sz="2200" dirty="0">
                <a:solidFill>
                  <a:srgbClr val="150309"/>
                </a:solidFill>
                <a:latin typeface="Cambria" panose="02040503050406030204" pitchFamily="18" charset="0"/>
                <a:ea typeface="Cambria" panose="02040503050406030204" pitchFamily="18" charset="0"/>
              </a:rPr>
              <a:t>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Cánh diều</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ngũ sắc</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đám mây</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cúc trắng</a:t>
            </a:r>
            <a:r>
              <a:rPr lang="vi-VN" sz="2200" dirty="0">
                <a:solidFill>
                  <a:srgbClr val="150309"/>
                </a:solidFill>
                <a:latin typeface="Cambria" panose="02040503050406030204" pitchFamily="18" charset="0"/>
                <a:ea typeface="Cambria" panose="02040503050406030204" pitchFamily="18" charset="0"/>
              </a:rPr>
              <a:t>,...</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a:t>
            </a:r>
            <a:r>
              <a:rPr lang="vi-VN" sz="2200" dirty="0">
                <a:solidFill>
                  <a:srgbClr val="FF0000"/>
                </a:solidFill>
                <a:latin typeface="Cambria" panose="02040503050406030204" pitchFamily="18" charset="0"/>
                <a:ea typeface="Cambria" panose="02040503050406030204" pitchFamily="18" charset="0"/>
              </a:rPr>
              <a:t>biến</a:t>
            </a:r>
            <a:r>
              <a:rPr lang="vi-VN" sz="2200" dirty="0">
                <a:solidFill>
                  <a:srgbClr val="150309"/>
                </a:solidFill>
                <a:latin typeface="Cambria" panose="02040503050406030204" pitchFamily="18" charset="0"/>
                <a:ea typeface="Cambria" panose="02040503050406030204" pitchFamily="18" charset="0"/>
              </a:rPr>
              <a:t> nơi đây thành </a:t>
            </a:r>
            <a:r>
              <a:rPr lang="vi-VN" sz="2200" dirty="0">
                <a:solidFill>
                  <a:srgbClr val="FF0000"/>
                </a:solidFill>
                <a:latin typeface="Cambria" panose="02040503050406030204" pitchFamily="18" charset="0"/>
                <a:ea typeface="Cambria" panose="02040503050406030204" pitchFamily="18" charset="0"/>
              </a:rPr>
              <a:t>cánh đồng hoa</a:t>
            </a:r>
            <a:r>
              <a:rPr lang="vi-VN" sz="2200" dirty="0">
                <a:solidFill>
                  <a:srgbClr val="150309"/>
                </a:solidFill>
                <a:latin typeface="Cambria" panose="02040503050406030204" pitchFamily="18" charset="0"/>
                <a:ea typeface="Cambria" panose="02040503050406030204" pitchFamily="18" charset="0"/>
              </a:rPr>
              <a:t>. Mọi người không nỡ lấy cánh đồng đẹp làm chỗ đổ rác đâu.</a:t>
            </a:r>
          </a:p>
          <a:p>
            <a:pPr algn="just"/>
            <a:r>
              <a:rPr lang="en-US" sz="2200">
                <a:solidFill>
                  <a:srgbClr val="150309"/>
                </a:solidFill>
                <a:latin typeface="Cambria" panose="02040503050406030204" pitchFamily="18" charset="0"/>
                <a:ea typeface="Cambria" panose="02040503050406030204" pitchFamily="18" charset="0"/>
              </a:rPr>
              <a:t>   </a:t>
            </a:r>
            <a:endParaRPr lang="vi-VN" sz="2200" dirty="0">
              <a:solidFill>
                <a:srgbClr val="150309"/>
              </a:solidFill>
              <a:latin typeface="Cambria" panose="02040503050406030204" pitchFamily="18" charset="0"/>
              <a:ea typeface="Cambria" panose="02040503050406030204" pitchFamily="18" charset="0"/>
            </a:endParaRPr>
          </a:p>
        </p:txBody>
      </p:sp>
      <p:sp>
        <p:nvSpPr>
          <p:cNvPr id="3" name="Speech Bubble: Rectangle 2">
            <a:extLst>
              <a:ext uri="{FF2B5EF4-FFF2-40B4-BE49-F238E27FC236}">
                <a16:creationId xmlns:a16="http://schemas.microsoft.com/office/drawing/2014/main" id="{8588EF69-556A-47CA-BD23-376C0D8A2DAF}"/>
              </a:ext>
            </a:extLst>
          </p:cNvPr>
          <p:cNvSpPr/>
          <p:nvPr/>
        </p:nvSpPr>
        <p:spPr>
          <a:xfrm>
            <a:off x="8882343" y="333063"/>
            <a:ext cx="3309658" cy="1646208"/>
          </a:xfrm>
          <a:prstGeom prst="wedgeRectCallout">
            <a:avLst>
              <a:gd name="adj1" fmla="val -65187"/>
              <a:gd name="adj2" fmla="val 52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A9150B-4DE3-4336-997C-0C6346CDA4E1}"/>
              </a:ext>
            </a:extLst>
          </p:cNvPr>
          <p:cNvSpPr txBox="1"/>
          <p:nvPr/>
        </p:nvSpPr>
        <p:spPr>
          <a:xfrm>
            <a:off x="8882343" y="491613"/>
            <a:ext cx="3309658" cy="1323439"/>
          </a:xfrm>
          <a:prstGeom prst="rect">
            <a:avLst/>
          </a:prstGeom>
          <a:noFill/>
        </p:spPr>
        <p:txBody>
          <a:bodyPr wrap="square" rtlCol="0">
            <a:spAutoFit/>
          </a:bodyPr>
          <a:lstStyle/>
          <a:p>
            <a:pPr lvl="0" algn="just">
              <a:defRPr/>
            </a:pPr>
            <a:r>
              <a:rPr lang="en-US" sz="2000" dirty="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đọc</a:t>
            </a:r>
            <a:r>
              <a:rPr lang="vi-VN" sz="2000" dirty="0">
                <a:solidFill>
                  <a:schemeClr val="bg1"/>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a:t>
            </a:r>
            <a:r>
              <a:rPr lang="vi-VN" sz="2000">
                <a:solidFill>
                  <a:schemeClr val="bg1"/>
                </a:solidFill>
                <a:latin typeface="Cambria" panose="02040503050406030204" pitchFamily="18" charset="0"/>
                <a:ea typeface="Cambria" panose="02040503050406030204" pitchFamily="18" charset="0"/>
              </a:rPr>
              <a:t>bãi rác</a:t>
            </a:r>
            <a:r>
              <a:rPr lang="en-US" sz="2000">
                <a:solidFill>
                  <a:schemeClr val="bg1"/>
                </a:solidFill>
                <a:latin typeface="Cambria" panose="02040503050406030204" pitchFamily="18" charset="0"/>
                <a:ea typeface="Cambria" panose="02040503050406030204" pitchFamily="18" charset="0"/>
              </a:rPr>
              <a:t>.</a:t>
            </a:r>
            <a:endParaRPr lang="en-US" sz="2000" dirty="0">
              <a:solidFill>
                <a:schemeClr val="bg1"/>
              </a:solidFill>
              <a:latin typeface="Cambria" panose="02040503050406030204" pitchFamily="18" charset="0"/>
              <a:ea typeface="Cambria" panose="02040503050406030204" pitchFamily="18" charset="0"/>
            </a:endParaRPr>
          </a:p>
        </p:txBody>
      </p:sp>
      <p:sp>
        <p:nvSpPr>
          <p:cNvPr id="10" name="Speech Bubble: Rectangle 9">
            <a:extLst>
              <a:ext uri="{FF2B5EF4-FFF2-40B4-BE49-F238E27FC236}">
                <a16:creationId xmlns:a16="http://schemas.microsoft.com/office/drawing/2014/main" id="{4BBD8EAB-BCEE-4E6D-8C90-86933E5E0304}"/>
              </a:ext>
            </a:extLst>
          </p:cNvPr>
          <p:cNvSpPr/>
          <p:nvPr/>
        </p:nvSpPr>
        <p:spPr>
          <a:xfrm>
            <a:off x="8882343" y="2584884"/>
            <a:ext cx="3309658" cy="1646208"/>
          </a:xfrm>
          <a:prstGeom prst="wedgeRectCallout">
            <a:avLst>
              <a:gd name="adj1" fmla="val -77427"/>
              <a:gd name="adj2" fmla="val 33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158E43-1A0C-4E3A-8963-E89BD35A7934}"/>
              </a:ext>
            </a:extLst>
          </p:cNvPr>
          <p:cNvSpPr txBox="1"/>
          <p:nvPr/>
        </p:nvSpPr>
        <p:spPr>
          <a:xfrm>
            <a:off x="9034743" y="2855442"/>
            <a:ext cx="3004857" cy="1015663"/>
          </a:xfrm>
          <a:prstGeom prst="rect">
            <a:avLst/>
          </a:prstGeom>
          <a:noFill/>
        </p:spPr>
        <p:txBody>
          <a:bodyPr wrap="square" rtlCol="0">
            <a:spAutoFit/>
          </a:bodyPr>
          <a:lstStyle/>
          <a:p>
            <a:pPr lvl="0" algn="just">
              <a:defRPr/>
            </a:pPr>
            <a:r>
              <a:rPr lang="en-US" sz="200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 nhanh, vui tươi thể hiện tâm </a:t>
            </a:r>
            <a:r>
              <a:rPr lang="en-US" sz="2000" dirty="0" err="1">
                <a:solidFill>
                  <a:schemeClr val="bg1"/>
                </a:solidFill>
                <a:latin typeface="Cambria" panose="02040503050406030204" pitchFamily="18" charset="0"/>
                <a:ea typeface="Cambria" panose="02040503050406030204" pitchFamily="18" charset="0"/>
              </a:rPr>
              <a:t>trạng</a:t>
            </a:r>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khi </a:t>
            </a:r>
            <a:r>
              <a:rPr lang="en-US" sz="2000" dirty="0" err="1">
                <a:solidFill>
                  <a:schemeClr val="bg1"/>
                </a:solidFill>
                <a:latin typeface="Cambria" panose="02040503050406030204" pitchFamily="18" charset="0"/>
                <a:ea typeface="Cambria" panose="02040503050406030204" pitchFamily="18" charset="0"/>
              </a:rPr>
              <a:t>các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bạn</a:t>
            </a:r>
            <a:r>
              <a:rPr lang="en-US" sz="2000" dirty="0">
                <a:solidFill>
                  <a:schemeClr val="bg1"/>
                </a:solidFill>
                <a:latin typeface="Cambria" panose="02040503050406030204" pitchFamily="18" charset="0"/>
                <a:ea typeface="Cambria" panose="02040503050406030204" pitchFamily="18" charset="0"/>
              </a:rPr>
              <a:t> nhỏ </a:t>
            </a:r>
            <a:r>
              <a:rPr lang="vi-VN" sz="2000" dirty="0">
                <a:solidFill>
                  <a:schemeClr val="bg1"/>
                </a:solidFill>
                <a:latin typeface="Cambria" panose="02040503050406030204" pitchFamily="18" charset="0"/>
                <a:ea typeface="Cambria" panose="02040503050406030204" pitchFamily="18" charset="0"/>
              </a:rPr>
              <a:t>nghĩ ra ý tưởn</a:t>
            </a:r>
            <a:r>
              <a:rPr lang="en-US" sz="2000" dirty="0">
                <a:solidFill>
                  <a:schemeClr val="bg1"/>
                </a:solidFill>
                <a:latin typeface="Cambria" panose="02040503050406030204" pitchFamily="18" charset="0"/>
                <a:ea typeface="Cambria" panose="02040503050406030204" pitchFamily="18" charset="0"/>
              </a:rPr>
              <a:t>g.</a:t>
            </a:r>
            <a:endParaRPr lang="vi-VN"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99853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5" name="TextBox 4">
            <a:extLst>
              <a:ext uri="{FF2B5EF4-FFF2-40B4-BE49-F238E27FC236}">
                <a16:creationId xmlns:a16="http://schemas.microsoft.com/office/drawing/2014/main" id="{787CB568-FBE9-40E0-8A09-AC813B4C3EB6}"/>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154277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err="1">
                <a:solidFill>
                  <a:srgbClr val="C23433"/>
                </a:solidFill>
                <a:latin typeface="Cambria" panose="02040503050406030204" pitchFamily="18" charset="0"/>
                <a:ea typeface="Cambria" panose="02040503050406030204" pitchFamily="18" charset="0"/>
              </a:rPr>
              <a:t>hỏi</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a:p>
            <a:r>
              <a:rPr lang="en-US" sz="4000">
                <a:solidFill>
                  <a:srgbClr val="C23433"/>
                </a:solidFill>
                <a:latin typeface="Cambria" panose="02040503050406030204" pitchFamily="18" charset="0"/>
                <a:ea typeface="Cambria" panose="02040503050406030204" pitchFamily="18" charset="0"/>
              </a:rPr>
              <a:t>- Tìm hiểu bài sau: Cách viết bài văn kể chuyện sáng tạo (tiếp).</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13432" y="343471"/>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94168" y="933450"/>
            <a:ext cx="4387827" cy="2018094"/>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611629" y="1149948"/>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832552" y="2904124"/>
            <a:ext cx="10747820" cy="2103639"/>
          </a:xfrm>
          <a:prstGeom prst="rect">
            <a:avLst/>
          </a:prstGeom>
        </p:spPr>
      </p:pic>
    </p:spTree>
    <p:extLst>
      <p:ext uri="{BB962C8B-B14F-4D97-AF65-F5344CB8AC3E}">
        <p14:creationId xmlns:p14="http://schemas.microsoft.com/office/powerpoint/2010/main" val="2142042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354865" y="1607842"/>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
        <p:nvSpPr>
          <p:cNvPr id="5" name="TextBox 4">
            <a:extLst>
              <a:ext uri="{FF2B5EF4-FFF2-40B4-BE49-F238E27FC236}">
                <a16:creationId xmlns:a16="http://schemas.microsoft.com/office/drawing/2014/main" id="{EBA2D867-73ED-4263-8AB2-E2E5A1DB3251}"/>
              </a:ext>
            </a:extLst>
          </p:cNvPr>
          <p:cNvSpPr txBox="1"/>
          <p:nvPr/>
        </p:nvSpPr>
        <p:spPr>
          <a:xfrm>
            <a:off x="1354865" y="1607842"/>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hởi</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 bạn</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 tay vào dọn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xới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đất,</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gieo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hạt,</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trồng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cây;</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ngày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ngày,</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nước,</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nhổ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cỏ,</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 </a:t>
            </a:r>
            <a:r>
              <a:rPr lang="vi-VN" sz="4000"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sâu.</a:t>
            </a:r>
            <a:r>
              <a:rPr lang="en-US" sz="4000" kern="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990</TotalTime>
  <Words>1819</Words>
  <Application>Microsoft Office PowerPoint</Application>
  <PresentationFormat>Widescreen</PresentationFormat>
  <Paragraphs>142</Paragraphs>
  <Slides>35</Slides>
  <Notes>26</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35</vt:i4>
      </vt:variant>
    </vt:vector>
  </HeadingPairs>
  <TitlesOfParts>
    <vt:vector size="61" baseType="lpstr">
      <vt:lpstr>等线</vt:lpstr>
      <vt:lpstr>#9Slide01 Tieu de ngan</vt:lpstr>
      <vt:lpstr>Arial</vt:lpstr>
      <vt:lpstr>Calibri</vt:lpstr>
      <vt:lpstr>Calibri Light</vt:lpstr>
      <vt:lpstr>Cambria</vt:lpstr>
      <vt:lpstr>Coming Soon</vt:lpstr>
      <vt:lpstr>Itim</vt:lpstr>
      <vt:lpstr>Livvic</vt:lpstr>
      <vt:lpstr>Manjari</vt:lpstr>
      <vt:lpstr>Montserrat Light</vt:lpstr>
      <vt:lpstr>Nunito Light</vt:lpstr>
      <vt:lpstr>Roboto Condensed Light</vt:lpstr>
      <vt:lpstr>Segoe UI Historic</vt:lpstr>
      <vt:lpstr>SVN-Poky's</vt:lpstr>
      <vt:lpstr>Trebuchet MS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thanhtrangsmallsun@gmail.com</cp:lastModifiedBy>
  <cp:revision>51</cp:revision>
  <dcterms:created xsi:type="dcterms:W3CDTF">2024-05-24T02:46:29Z</dcterms:created>
  <dcterms:modified xsi:type="dcterms:W3CDTF">2025-09-21T10:53:22Z</dcterms:modified>
  <cp:category>9Slide.vn</cp:category>
</cp:coreProperties>
</file>