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329" r:id="rId4"/>
    <p:sldId id="628" r:id="rId5"/>
    <p:sldId id="258" r:id="rId6"/>
    <p:sldId id="262" r:id="rId7"/>
    <p:sldId id="629" r:id="rId8"/>
    <p:sldId id="630" r:id="rId9"/>
    <p:sldId id="631" r:id="rId10"/>
    <p:sldId id="263" r:id="rId11"/>
    <p:sldId id="279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A6"/>
    <a:srgbClr val="FFD34E"/>
    <a:srgbClr val="FCC2FC"/>
    <a:srgbClr val="E6E6E6"/>
    <a:srgbClr val="FFDEB4"/>
    <a:srgbClr val="F24C3D"/>
    <a:srgbClr val="9ADCFF"/>
    <a:srgbClr val="B5F1CC"/>
    <a:srgbClr val="FF8081"/>
    <a:srgbClr val="FF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925" autoAdjust="0"/>
  </p:normalViewPr>
  <p:slideViewPr>
    <p:cSldViewPr snapToGrid="0">
      <p:cViewPr varScale="1">
        <p:scale>
          <a:sx n="74" d="100"/>
          <a:sy n="74" d="100"/>
        </p:scale>
        <p:origin x="78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39FE8-A1ED-457E-9148-298BCE6ACDCF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3472E-19C1-4972-A065-1484FD77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4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84A61-A612-1C8B-4147-D6A15BE52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5355F4-760B-FEA7-AB42-418F2A84F1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1B9207-DBBC-7BC9-2B01-251D36B6C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C0030-853C-515F-84EE-08B2EFB7AB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B8462-E637-4558-AF32-C237835B18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02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92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572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62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690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68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02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3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9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DCB36-4A23-84D3-8397-602377F2C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1397F-C78D-2DE6-23F0-E061C201F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E0E9D-5323-1C50-C086-1AA534EC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8FC96-4986-D791-B1E6-EEAD41FCF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E89C3-FA8F-38FF-898C-5E30B3CB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95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58C38-63D7-C7F6-5142-B12C7CA5E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29B6A-A516-4C16-2FE3-C59C2E20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6CCD2-1E23-E55A-B89A-7D7833BF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7E9A3-A1B3-0923-7C0E-34B97C3A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AA860-31BD-7AD2-ECFE-5981FB044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2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56796-133E-533A-9D65-E54501CC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CFCFF-1B3F-A525-7D37-BB63BEE88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C6A7F-DCFA-08D3-9487-5F19A17E0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0C9EF-191B-A9BB-99DE-587B8C9D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E5500-3373-A6D9-FB5C-B5FB9264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4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B739-A034-8DBD-820F-FE1EF9DA0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E1179-D9DD-8907-C4CF-3EBCCE97C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1AA44C-0046-24F0-9FB9-C5074A292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75B89-6AE7-CDF2-93D6-ED01624A9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311A2-EA3C-E4CF-C6F2-FC42614E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B7C3F-0351-9218-90FB-6B2691D3C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43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ECB34-16FA-EF2D-6352-2DC62D1E7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50B99-2222-28AE-096C-9B1137426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D9108-E471-DB95-59CD-C3DAE16A7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CE52B-7C58-204C-543B-1E6A90AF9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FAF451-2E56-FF22-390B-1FDE7EE5D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E63C9A-A52C-A68C-CB3C-683F74F9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8A00E6-AA63-4CA0-FFC6-A037B11EF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2131C3-6D06-5FB8-5005-DBC2726CD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9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3C3EB-9F2F-09E7-F5A7-FF40E4E96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57AB8-E879-A6CE-3607-3EFBFA8AC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D41AB-8DCF-046C-7FDC-0B60F0A01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ADE82-32F3-B7CE-451E-6D1F6AB9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18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A28A46-7546-516C-6B61-E1EB7E21D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27F71-3494-72D8-188F-8EF84D49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F40FF-A5ED-DD90-B1AE-F9A7F98C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38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AB21-68DD-C93D-EA01-05CEB472A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E6894-093B-588C-A6BC-B96112F10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77B54-8316-03D6-463B-8D881888F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D0258-4C57-2D5E-75D5-F40143E15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1A485-B0B8-6641-EE16-E1195119E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73E3C-08A0-E895-66AF-D7971E45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56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1F1B0-78C8-1FFB-14A4-07FFC2A57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56414-EE69-7FD3-E1EA-A73D6DDE1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86524-647E-7F2C-6794-F4C52CD5F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C95FF-0C7F-9B60-4AC9-FD2AFAE74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42918-7F2D-701D-4F96-1F9C0B0F0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0AEA5-AAF3-8D97-1AE2-AA549A69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04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95009-5B87-23BA-C33B-151EBD38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AC43E-98FA-1293-0154-82F9003F5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96D70-BA57-E8B6-9D68-A8CEDB2C6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60EE0-F815-346E-2260-F3385EEA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AD5DB-BFC0-4049-1365-0204D211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42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F41ACD-7433-371B-AEB0-7DEB5D51DF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A8EB68-7DE0-E670-DBF5-2646BF6AE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51D81-BEDC-B7E6-E5D0-A07A3468E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518DE-4B20-7C10-8F39-E7E321469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B760E-313B-212E-62BC-0DE22EDE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44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5971D-9883-04E2-0A6D-A5BC326AE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916C94-646E-AC76-910F-4655371CF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292AE-B8F5-A815-9A69-A02B2673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BE1E2-1673-3B6C-D81D-0CC14F4D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3C3E2-F8E8-B9F5-8FE1-C9D9F892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79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B709-0E3F-6F82-6B98-02C7EB29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D2B50-549C-0334-77B7-E1BC396AF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7D38C-08AD-2776-4474-0B4E4C1D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D9A52-24AA-C53E-33FD-93E81B91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6099E-4EB0-F5F9-F7B4-87BF36F1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42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13244-8044-D9FA-D729-E64494337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57B98-B4EA-0D21-0E99-65D782E89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3141E-C795-FB1C-675D-E06FE728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B1C81-EE66-18DF-9827-5FB3CCBF7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59EF6-8621-CD12-AB80-CB77E8DD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54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DD8FD-72AB-D86C-FB38-FA00E492E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213F4-5532-C37E-86C5-58863C3B7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8037D-32A8-13F3-BE1A-883CED26D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10AF0-1204-8DD9-6C5A-62AD685F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0FEC3-CD23-13FB-3EF7-364C4E1D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8DBFF-0450-B70A-9173-78803C93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84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7BB8-73B8-EAEE-A74B-6514D7BF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5CC00-01FD-A26B-C3CB-3FEA6A27B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94069-C1E0-AAF4-DE16-C85992953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E3D0B9-3D09-0549-AC7A-1BE52BD65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5FDC79-953F-84EC-D686-729308E5F2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12B644-EB02-ACF2-91C6-12EB8E41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435E8A-AC54-88CB-0124-8AD518840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9CE3A6-6226-2061-1CBE-8FD10110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4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1B1E-CC42-2270-7277-AA651091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AD232-9EED-6335-E801-16C52BBD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C0CD1-0604-F01F-9F14-D8774CF45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250EE-3B8B-EBDD-7AA3-C4E5B1FC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98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92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21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C3AF6-4EF2-9121-E6A5-C96FE2643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C68E2-A848-B9D6-BCE3-8BF180C4C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D5BAC-B1B2-D66A-7757-30C3BFD17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B0F5A-9C3A-00AA-A9D8-82A22864F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AC577-1910-612E-94B0-FC967D848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44381-93F0-7211-9885-49DEC102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21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A933C-8E38-CE94-1313-B1A899A65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2C7EE7-AFA1-1740-8918-BD9BEC65B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E1A01-7C39-A00A-A024-B97DC9839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02AA7-F1E6-E3DC-B302-60A7C136B5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28069-EC5E-572C-A5D3-5B34CD97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12A61-47D7-1B76-1A59-A43037820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5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EC413-DA10-E68E-9565-CCEFFC422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243295-7C26-01A9-F796-95B54CBF6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2E752-C031-09DB-BE43-3F575872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1608A-40ED-3EC9-C8A2-3D1D07572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4AFE2-B42B-852A-F841-F2264F0E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39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D40C31-54A9-158C-92A9-041952848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A3659-4543-DF45-24E1-CCA3A0FBE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ED4B5-5B45-D26F-5269-A90996D6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3B4E1-E351-FB55-0AF8-297A0C8C8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C19CB-54A4-1BF9-9173-6496496C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5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3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5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4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3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E84AA7E-F383-E521-8FA1-0C047A96A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5125" b="10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9180D20-503D-5466-47B2-FE613179E3D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414" y="101749"/>
            <a:ext cx="1480729" cy="148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8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1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7.png"/><Relationship Id="rId5" Type="http://schemas.openxmlformats.org/officeDocument/2006/relationships/image" Target="../media/image10.png"/><Relationship Id="rId10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1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21.png"/><Relationship Id="rId12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3.png"/><Relationship Id="rId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EFCA85B-2B00-98D4-9FDB-F27DB945DD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125" b="10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E3B77C-9C6C-087E-7F37-9B59504D8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24" y="0"/>
            <a:ext cx="1104595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52A0CA-03B7-A8E2-98A4-2F704907B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542" y="1603751"/>
            <a:ext cx="5895343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1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A88FAD3-AAC8-B977-5A4D-ADBA26BDE97B}"/>
              </a:ext>
            </a:extLst>
          </p:cNvPr>
          <p:cNvGrpSpPr/>
          <p:nvPr/>
        </p:nvGrpSpPr>
        <p:grpSpPr>
          <a:xfrm>
            <a:off x="-1606046" y="-1286065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pic>
        <p:nvPicPr>
          <p:cNvPr id="37" name="Picture 36" descr="Text, whiteboard&#10;&#10;Description automatically generated">
            <a:extLst>
              <a:ext uri="{FF2B5EF4-FFF2-40B4-BE49-F238E27FC236}">
                <a16:creationId xmlns:a16="http://schemas.microsoft.com/office/drawing/2014/main" id="{C3929BB6-6EEB-C34E-FD0C-6D5F4C783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19" y="671332"/>
            <a:ext cx="10203543" cy="6096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pic>
        <p:nvPicPr>
          <p:cNvPr id="39" name="Picture 3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637CF97-7B7D-D909-9A0A-3CE68DE362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59" y="4248263"/>
            <a:ext cx="2502693" cy="2488817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0D44B0ED-4D29-D4E7-CC04-78BFFCA300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970" y="4313348"/>
            <a:ext cx="1765930" cy="258751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48" b="98423" l="1081" r="99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619" y="-747330"/>
            <a:ext cx="5723833" cy="325734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95815" y="1219503"/>
            <a:ext cx="2566728" cy="923331"/>
            <a:chOff x="4653324" y="1521656"/>
            <a:chExt cx="2885356" cy="1037951"/>
          </a:xfrm>
        </p:grpSpPr>
        <p:sp>
          <p:nvSpPr>
            <p:cNvPr id="27" name="Rectangle 26"/>
            <p:cNvSpPr/>
            <p:nvPr/>
          </p:nvSpPr>
          <p:spPr>
            <a:xfrm>
              <a:off x="4675847" y="1521657"/>
              <a:ext cx="2840307" cy="10379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400" b="1">
                  <a:ln w="12065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ony" panose="02000000000000000000" pitchFamily="2" charset="0"/>
                </a:rPr>
                <a:t>Dặn dò</a:t>
              </a:r>
              <a:endParaRPr lang="en-US" sz="5400" b="1">
                <a:ln w="12065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53324" y="1521656"/>
              <a:ext cx="2885356" cy="10379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400">
                  <a:ln>
                    <a:solidFill>
                      <a:sysClr val="windowText" lastClr="000000"/>
                    </a:solidFill>
                  </a:ln>
                  <a:solidFill>
                    <a:srgbClr val="F6FA70"/>
                  </a:solidFill>
                  <a:latin typeface="iCiel Pony" panose="02000000000000000000" pitchFamily="2" charset="0"/>
                </a:rPr>
                <a:t>Dặn dò</a:t>
              </a:r>
              <a:endParaRPr lang="en-US" sz="5400">
                <a:ln>
                  <a:solidFill>
                    <a:sysClr val="windowText" lastClr="000000"/>
                  </a:solidFill>
                </a:ln>
                <a:solidFill>
                  <a:srgbClr val="F6FA7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09" y="1741269"/>
            <a:ext cx="910537" cy="91053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09" y="2806637"/>
            <a:ext cx="910537" cy="91053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09" y="3837386"/>
            <a:ext cx="910537" cy="91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060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A44821-E58A-99DA-490A-EEF377E38E39}"/>
              </a:ext>
            </a:extLst>
          </p:cNvPr>
          <p:cNvGrpSpPr/>
          <p:nvPr/>
        </p:nvGrpSpPr>
        <p:grpSpPr>
          <a:xfrm>
            <a:off x="12503852" y="1263780"/>
            <a:ext cx="9010042" cy="5690740"/>
            <a:chOff x="873669" y="1167260"/>
            <a:chExt cx="9010042" cy="5690740"/>
          </a:xfrm>
        </p:grpSpPr>
        <p:pic>
          <p:nvPicPr>
            <p:cNvPr id="5" name="Picture 4" descr="A picture containing yellow, orange&#10;&#10;Description automatically generated">
              <a:extLst>
                <a:ext uri="{FF2B5EF4-FFF2-40B4-BE49-F238E27FC236}">
                  <a16:creationId xmlns:a16="http://schemas.microsoft.com/office/drawing/2014/main" id="{A7F08667-08D7-3373-4CF2-E6EAFD959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69" y="1167260"/>
              <a:ext cx="8347673" cy="56907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F654E6-8DFC-CCEF-6590-1D4CEE7C96B9}"/>
                </a:ext>
              </a:extLst>
            </p:cNvPr>
            <p:cNvSpPr txBox="1"/>
            <p:nvPr/>
          </p:nvSpPr>
          <p:spPr>
            <a:xfrm>
              <a:off x="1669657" y="3931920"/>
              <a:ext cx="8214054" cy="388343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>
                  <a:gd name="adj" fmla="val 11166381"/>
                </a:avLst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biệt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,</a:t>
              </a:r>
            </a:p>
            <a:p>
              <a:pPr algn="ctr">
                <a:lnSpc>
                  <a:spcPct val="80000"/>
                </a:lnSpc>
              </a:pPr>
              <a:endPara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hẹn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gặp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lại</a:t>
              </a:r>
              <a:endPara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</p:grpSp>
      <p:pic>
        <p:nvPicPr>
          <p:cNvPr id="7" name="Picture 6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7F84BB14-D4C3-93AF-86FF-F34B54F38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444008F0-BA31-FF1C-706E-5923C5AA33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264" y="588695"/>
            <a:ext cx="4506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17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07 -0.00439 L -0.96692 -0.03449 " pathEditMode="relative" rAng="0" ptsTypes="AA">
                                      <p:cBhvr>
                                        <p:cTn id="10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93" y="-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yeah trẻ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55677-A57F-AB44-8395-85F59A077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13086E-E233-E85C-9C7A-391F184EF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A41627-A9A5-4D24-898F-4DC7470442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4" r="50647"/>
          <a:stretch/>
        </p:blipFill>
        <p:spPr>
          <a:xfrm>
            <a:off x="1750423" y="313509"/>
            <a:ext cx="10441577" cy="104676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AC062BE-A6CD-9826-6C0A-962C468078AC}"/>
              </a:ext>
            </a:extLst>
          </p:cNvPr>
          <p:cNvGrpSpPr/>
          <p:nvPr/>
        </p:nvGrpSpPr>
        <p:grpSpPr>
          <a:xfrm>
            <a:off x="4640581" y="1467027"/>
            <a:ext cx="6821714" cy="2613483"/>
            <a:chOff x="2032370" y="894240"/>
            <a:chExt cx="5244320" cy="5566493"/>
          </a:xfrm>
        </p:grpSpPr>
        <p:sp>
          <p:nvSpPr>
            <p:cNvPr id="6" name="Speech Bubble: Rectangle with Corners Rounded 38">
              <a:extLst>
                <a:ext uri="{FF2B5EF4-FFF2-40B4-BE49-F238E27FC236}">
                  <a16:creationId xmlns:a16="http://schemas.microsoft.com/office/drawing/2014/main" id="{311C5875-3ECB-1CD0-99F8-978B7A78964A}"/>
                </a:ext>
              </a:extLst>
            </p:cNvPr>
            <p:cNvSpPr/>
            <p:nvPr/>
          </p:nvSpPr>
          <p:spPr>
            <a:xfrm>
              <a:off x="2032370" y="894240"/>
              <a:ext cx="5244320" cy="5566493"/>
            </a:xfrm>
            <a:prstGeom prst="wedgeRoundRectCallout">
              <a:avLst>
                <a:gd name="adj1" fmla="val -57893"/>
                <a:gd name="adj2" fmla="val 4822"/>
                <a:gd name="adj3" fmla="val 16667"/>
              </a:avLst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E0B33E-808B-6E95-D644-EAF81663C678}"/>
                </a:ext>
              </a:extLst>
            </p:cNvPr>
            <p:cNvSpPr txBox="1"/>
            <p:nvPr/>
          </p:nvSpPr>
          <p:spPr>
            <a:xfrm>
              <a:off x="2191001" y="1058920"/>
              <a:ext cx="4927058" cy="2056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N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hắc lại cách viết đoạn văn nêu ý kiến phản đối một sự việc, hiện tượng.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Freeform 7">
            <a:extLst>
              <a:ext uri="{FF2B5EF4-FFF2-40B4-BE49-F238E27FC236}">
                <a16:creationId xmlns:a16="http://schemas.microsoft.com/office/drawing/2014/main" id="{D1082768-F82D-5F5F-18F2-E20BC3F205B8}"/>
              </a:ext>
            </a:extLst>
          </p:cNvPr>
          <p:cNvSpPr/>
          <p:nvPr/>
        </p:nvSpPr>
        <p:spPr>
          <a:xfrm flipH="1">
            <a:off x="391171" y="2004806"/>
            <a:ext cx="4202255" cy="4592628"/>
          </a:xfrm>
          <a:custGeom>
            <a:avLst/>
            <a:gdLst/>
            <a:ahLst/>
            <a:cxnLst/>
            <a:rect l="l" t="t" r="r" b="b"/>
            <a:pathLst>
              <a:path w="6303382" h="6888942">
                <a:moveTo>
                  <a:pt x="6303382" y="0"/>
                </a:moveTo>
                <a:lnTo>
                  <a:pt x="0" y="0"/>
                </a:lnTo>
                <a:lnTo>
                  <a:pt x="0" y="6888942"/>
                </a:lnTo>
                <a:lnTo>
                  <a:pt x="6303382" y="6888942"/>
                </a:lnTo>
                <a:lnTo>
                  <a:pt x="6303382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5179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 descr="Text, whiteboard&#10;&#10;Description automatically generated">
            <a:extLst>
              <a:ext uri="{FF2B5EF4-FFF2-40B4-BE49-F238E27FC236}">
                <a16:creationId xmlns:a16="http://schemas.microsoft.com/office/drawing/2014/main" id="{C3929BB6-6EEB-C34E-FD0C-6D5F4C783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0"/>
            <a:ext cx="10160000" cy="6768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055E9044-69AA-D207-66A2-FE8906A12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852" y="4729604"/>
            <a:ext cx="12503852" cy="22123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323D18-35F6-70B2-514F-8A0E49473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623" y="1513298"/>
            <a:ext cx="3383573" cy="768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08A92F-7037-2A74-9F68-67778833F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1885" y="2296544"/>
            <a:ext cx="9291109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56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" name="Picture 36" descr="Text, whiteboard&#10;&#10;Description automatically generated">
            <a:extLst>
              <a:ext uri="{FF2B5EF4-FFF2-40B4-BE49-F238E27FC236}">
                <a16:creationId xmlns:a16="http://schemas.microsoft.com/office/drawing/2014/main" id="{C3929BB6-6EEB-C34E-FD0C-6D5F4C783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307520"/>
            <a:ext cx="11785599" cy="655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" name="Title 1"/>
          <p:cNvSpPr txBox="1">
            <a:spLocks/>
          </p:cNvSpPr>
          <p:nvPr/>
        </p:nvSpPr>
        <p:spPr>
          <a:xfrm>
            <a:off x="579205" y="1211854"/>
            <a:ext cx="10515600" cy="52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+mn-lt"/>
              </a:rPr>
              <a:t>1. Nghe </a:t>
            </a:r>
            <a:r>
              <a:rPr lang="en-US" sz="3600" dirty="0" err="1">
                <a:solidFill>
                  <a:srgbClr val="002060"/>
                </a:solidFill>
                <a:latin typeface="+mn-lt"/>
              </a:rPr>
              <a:t>thầy</a:t>
            </a:r>
            <a:r>
              <a:rPr lang="en-US" sz="3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n-lt"/>
              </a:rPr>
              <a:t>cô</a:t>
            </a:r>
            <a:r>
              <a:rPr lang="en-US" sz="3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n-lt"/>
              </a:rPr>
              <a:t>nhận</a:t>
            </a:r>
            <a:r>
              <a:rPr lang="en-US" sz="3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n-lt"/>
              </a:rPr>
              <a:t>xét</a:t>
            </a:r>
            <a:r>
              <a:rPr lang="en-US" sz="3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n-lt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n-lt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+mn-lt"/>
              </a:rPr>
              <a:t>.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FA09834-928E-6FEE-DB0A-551295E8B864}"/>
              </a:ext>
            </a:extLst>
          </p:cNvPr>
          <p:cNvSpPr/>
          <p:nvPr/>
        </p:nvSpPr>
        <p:spPr>
          <a:xfrm>
            <a:off x="1348740" y="2937510"/>
            <a:ext cx="9806940" cy="20116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</a:rPr>
              <a:t>Bố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cục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đầy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đủ</a:t>
            </a:r>
            <a:r>
              <a:rPr lang="en-US" sz="4000" b="1" dirty="0">
                <a:solidFill>
                  <a:srgbClr val="002060"/>
                </a:solidFill>
              </a:rPr>
              <a:t>: </a:t>
            </a:r>
            <a:r>
              <a:rPr lang="en-US" sz="4000" dirty="0" err="1">
                <a:solidFill>
                  <a:srgbClr val="002060"/>
                </a:solidFill>
              </a:rPr>
              <a:t>đoạn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văn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đủ</a:t>
            </a:r>
            <a:r>
              <a:rPr lang="en-US" sz="4000" dirty="0">
                <a:solidFill>
                  <a:srgbClr val="002060"/>
                </a:solidFill>
              </a:rPr>
              <a:t> 3 </a:t>
            </a:r>
            <a:r>
              <a:rPr lang="en-US" sz="4000" dirty="0" err="1">
                <a:solidFill>
                  <a:srgbClr val="002060"/>
                </a:solidFill>
              </a:rPr>
              <a:t>phần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mở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đầu</a:t>
            </a:r>
            <a:r>
              <a:rPr lang="en-US" sz="4000" dirty="0">
                <a:solidFill>
                  <a:srgbClr val="002060"/>
                </a:solidFill>
              </a:rPr>
              <a:t>, </a:t>
            </a:r>
            <a:r>
              <a:rPr lang="en-US" sz="4000" dirty="0" err="1">
                <a:solidFill>
                  <a:srgbClr val="002060"/>
                </a:solidFill>
              </a:rPr>
              <a:t>triển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khai</a:t>
            </a:r>
            <a:r>
              <a:rPr lang="en-US" sz="4000" dirty="0">
                <a:solidFill>
                  <a:srgbClr val="002060"/>
                </a:solidFill>
              </a:rPr>
              <a:t>, </a:t>
            </a:r>
            <a:r>
              <a:rPr lang="en-US" sz="4000" dirty="0" err="1">
                <a:solidFill>
                  <a:srgbClr val="002060"/>
                </a:solidFill>
              </a:rPr>
              <a:t>kết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thúc</a:t>
            </a:r>
            <a:r>
              <a:rPr lang="en-US" sz="4000" dirty="0">
                <a:solidFill>
                  <a:srgbClr val="002060"/>
                </a:solidFill>
              </a:rPr>
              <a:t>; </a:t>
            </a:r>
            <a:r>
              <a:rPr lang="en-US" sz="4000" dirty="0" err="1">
                <a:solidFill>
                  <a:srgbClr val="002060"/>
                </a:solidFill>
              </a:rPr>
              <a:t>dẫn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chứng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thuyết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phục</a:t>
            </a:r>
            <a:r>
              <a:rPr lang="en-US" sz="4000" dirty="0">
                <a:solidFill>
                  <a:srgbClr val="002060"/>
                </a:solidFill>
              </a:rPr>
              <a:t>, ý </a:t>
            </a:r>
            <a:r>
              <a:rPr lang="en-US" sz="4000" dirty="0" err="1">
                <a:solidFill>
                  <a:srgbClr val="002060"/>
                </a:solidFill>
              </a:rPr>
              <a:t>kiến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phản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đối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trình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bày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rõ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ràng</a:t>
            </a:r>
            <a:r>
              <a:rPr lang="en-US" sz="4000" dirty="0">
                <a:solidFill>
                  <a:srgbClr val="002060"/>
                </a:solidFill>
              </a:rPr>
              <a:t>;…..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A17D623-B511-6E97-1572-63079EB8D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804" y="1929353"/>
            <a:ext cx="2615411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00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" name="Picture 36" descr="Text, whiteboard&#10;&#10;Description automatically generated">
            <a:extLst>
              <a:ext uri="{FF2B5EF4-FFF2-40B4-BE49-F238E27FC236}">
                <a16:creationId xmlns:a16="http://schemas.microsoft.com/office/drawing/2014/main" id="{C3929BB6-6EEB-C34E-FD0C-6D5F4C783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307520"/>
            <a:ext cx="11785599" cy="655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" name="Title 1"/>
          <p:cNvSpPr txBox="1">
            <a:spLocks/>
          </p:cNvSpPr>
          <p:nvPr/>
        </p:nvSpPr>
        <p:spPr>
          <a:xfrm>
            <a:off x="579205" y="1211854"/>
            <a:ext cx="10515600" cy="52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1. Nghe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thầy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xét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FA09834-928E-6FEE-DB0A-551295E8B864}"/>
              </a:ext>
            </a:extLst>
          </p:cNvPr>
          <p:cNvSpPr/>
          <p:nvPr/>
        </p:nvSpPr>
        <p:spPr>
          <a:xfrm>
            <a:off x="994410" y="2937510"/>
            <a:ext cx="10161270" cy="29489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dirty="0">
                <a:solidFill>
                  <a:srgbClr val="002060"/>
                </a:solidFill>
                <a:latin typeface="Calibri" panose="020F0502020204030204"/>
              </a:rPr>
              <a:t>M</a:t>
            </a:r>
            <a:r>
              <a:rPr lang="vi-VN" sz="4000" dirty="0">
                <a:solidFill>
                  <a:srgbClr val="002060"/>
                </a:solidFill>
                <a:latin typeface="Calibri" panose="020F0502020204030204"/>
              </a:rPr>
              <a:t>ột s</a:t>
            </a:r>
            <a:r>
              <a:rPr lang="en-US" sz="4000" dirty="0">
                <a:solidFill>
                  <a:srgbClr val="002060"/>
                </a:solidFill>
                <a:latin typeface="Calibri" panose="020F0502020204030204"/>
              </a:rPr>
              <a:t>ố</a:t>
            </a:r>
            <a:r>
              <a:rPr lang="vi-VN" sz="4000" dirty="0">
                <a:solidFill>
                  <a:srgbClr val="002060"/>
                </a:solidFill>
                <a:latin typeface="Calibri" panose="020F0502020204030204"/>
              </a:rPr>
              <a:t> lí do chưa có dẫn chứng minh hoạ nên còn chưa thực sự thuyết phục; dùng từ ngữ chưa chính xác; viết câu còn sai ngữ pháp (thiếu chủ ngữ, vị ngữ);….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F2ED7-3AC8-C0AE-88B2-F8760593A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379" y="1905734"/>
            <a:ext cx="361524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309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" name="Picture 36" descr="Text, whiteboard&#10;&#10;Description automatically generated">
            <a:extLst>
              <a:ext uri="{FF2B5EF4-FFF2-40B4-BE49-F238E27FC236}">
                <a16:creationId xmlns:a16="http://schemas.microsoft.com/office/drawing/2014/main" id="{C3929BB6-6EEB-C34E-FD0C-6D5F4C783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307520"/>
            <a:ext cx="11785599" cy="655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" name="Title 1"/>
          <p:cNvSpPr txBox="1">
            <a:spLocks/>
          </p:cNvSpPr>
          <p:nvPr/>
        </p:nvSpPr>
        <p:spPr>
          <a:xfrm>
            <a:off x="647785" y="1509034"/>
            <a:ext cx="10515600" cy="52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2.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Đọc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nhận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xét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thầy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cô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phát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lỗi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ABA38A6-0533-3261-FBC3-02A33E15B984}"/>
              </a:ext>
            </a:extLst>
          </p:cNvPr>
          <p:cNvSpPr/>
          <p:nvPr/>
        </p:nvSpPr>
        <p:spPr>
          <a:xfrm>
            <a:off x="1348740" y="2503170"/>
            <a:ext cx="9806940" cy="34518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G: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Đoạn văn có đủ 3 phần mở đầu, triển khai và kết thúc không?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Ý kiến phản đối có được trình bày rõ ràng không?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Các lí do phản đối có xác đáng không, có dẫn chứng thuyết phục không?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Có mắc lỗi dùng từ, viết câu không?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38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" name="Picture 36" descr="Text, whiteboard&#10;&#10;Description automatically generated">
            <a:extLst>
              <a:ext uri="{FF2B5EF4-FFF2-40B4-BE49-F238E27FC236}">
                <a16:creationId xmlns:a16="http://schemas.microsoft.com/office/drawing/2014/main" id="{C3929BB6-6EEB-C34E-FD0C-6D5F4C783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307520"/>
            <a:ext cx="11785599" cy="655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" name="Title 1"/>
          <p:cNvSpPr txBox="1">
            <a:spLocks/>
          </p:cNvSpPr>
          <p:nvPr/>
        </p:nvSpPr>
        <p:spPr>
          <a:xfrm>
            <a:off x="647785" y="1509034"/>
            <a:ext cx="10515600" cy="52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3.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nghe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điều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9D33A4-61B6-70A0-58DD-934332E39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871" y="2720341"/>
            <a:ext cx="10031519" cy="138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83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A88FAD3-AAC8-B977-5A4D-ADBA26BDE97B}"/>
              </a:ext>
            </a:extLst>
          </p:cNvPr>
          <p:cNvGrpSpPr/>
          <p:nvPr/>
        </p:nvGrpSpPr>
        <p:grpSpPr>
          <a:xfrm>
            <a:off x="-1606046" y="-1286065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1A48B9F-200D-114A-E1AC-F64D80D98E47}"/>
              </a:ext>
            </a:extLst>
          </p:cNvPr>
          <p:cNvGrpSpPr/>
          <p:nvPr/>
        </p:nvGrpSpPr>
        <p:grpSpPr>
          <a:xfrm>
            <a:off x="1840230" y="134425"/>
            <a:ext cx="9201150" cy="5960986"/>
            <a:chOff x="4579754" y="1427709"/>
            <a:chExt cx="3288799" cy="3200586"/>
          </a:xfrm>
        </p:grpSpPr>
        <p:pic>
          <p:nvPicPr>
            <p:cNvPr id="48" name="Picture 47" descr="Text, whiteboard&#10;&#10;Description automatically generated">
              <a:extLst>
                <a:ext uri="{FF2B5EF4-FFF2-40B4-BE49-F238E27FC236}">
                  <a16:creationId xmlns:a16="http://schemas.microsoft.com/office/drawing/2014/main" id="{64F032DF-FC28-476A-5DF6-40F7608D6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321585"/>
              <a:ext cx="3288799" cy="23067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1" name="Picture 50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82653AAE-3637-BA42-CCC0-27B8E1DEC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8339" y="1427709"/>
              <a:ext cx="1218058" cy="1203311"/>
            </a:xfrm>
            <a:prstGeom prst="rect">
              <a:avLst/>
            </a:prstGeom>
          </p:spPr>
        </p:pic>
      </p:grp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pic>
        <p:nvPicPr>
          <p:cNvPr id="59" name="Picture 5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71B3DEF-894D-A707-E445-FE34D79408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677" y="203264"/>
            <a:ext cx="2096376" cy="20847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31864E-91FB-67CE-3E21-D5B16A477E69}"/>
              </a:ext>
            </a:extLst>
          </p:cNvPr>
          <p:cNvSpPr txBox="1"/>
          <p:nvPr/>
        </p:nvSpPr>
        <p:spPr>
          <a:xfrm>
            <a:off x="2948940" y="3051810"/>
            <a:ext cx="7258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a. </a:t>
            </a:r>
            <a:r>
              <a:rPr lang="en-US" sz="4400" dirty="0" err="1">
                <a:solidFill>
                  <a:srgbClr val="002060"/>
                </a:solidFill>
              </a:rPr>
              <a:t>Sửa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lỗi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trong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bài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viết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của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em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theo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nhận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xét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của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thầy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cô</a:t>
            </a:r>
            <a:r>
              <a:rPr lang="en-US" sz="44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1024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A88FAD3-AAC8-B977-5A4D-ADBA26BDE97B}"/>
              </a:ext>
            </a:extLst>
          </p:cNvPr>
          <p:cNvGrpSpPr/>
          <p:nvPr/>
        </p:nvGrpSpPr>
        <p:grpSpPr>
          <a:xfrm>
            <a:off x="-1606046" y="-1286065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pic>
        <p:nvPicPr>
          <p:cNvPr id="37" name="Picture 36" descr="Text, whiteboard&#10;&#10;Description automatically generated">
            <a:extLst>
              <a:ext uri="{FF2B5EF4-FFF2-40B4-BE49-F238E27FC236}">
                <a16:creationId xmlns:a16="http://schemas.microsoft.com/office/drawing/2014/main" id="{C3929BB6-6EEB-C34E-FD0C-6D5F4C783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1" y="217714"/>
            <a:ext cx="11081455" cy="655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Rectangle: Rounded Corners 34">
            <a:extLst>
              <a:ext uri="{FF2B5EF4-FFF2-40B4-BE49-F238E27FC236}">
                <a16:creationId xmlns:a16="http://schemas.microsoft.com/office/drawing/2014/main" id="{3CF7F5D6-F7FF-BC54-983D-EDF92D1873C6}"/>
              </a:ext>
            </a:extLst>
          </p:cNvPr>
          <p:cNvSpPr/>
          <p:nvPr/>
        </p:nvSpPr>
        <p:spPr>
          <a:xfrm>
            <a:off x="937633" y="1008269"/>
            <a:ext cx="10229850" cy="1440631"/>
          </a:xfrm>
          <a:custGeom>
            <a:avLst/>
            <a:gdLst>
              <a:gd name="connsiteX0" fmla="*/ 0 w 10229850"/>
              <a:gd name="connsiteY0" fmla="*/ 351816 h 1440631"/>
              <a:gd name="connsiteX1" fmla="*/ 351816 w 10229850"/>
              <a:gd name="connsiteY1" fmla="*/ 0 h 1440631"/>
              <a:gd name="connsiteX2" fmla="*/ 9878034 w 10229850"/>
              <a:gd name="connsiteY2" fmla="*/ 0 h 1440631"/>
              <a:gd name="connsiteX3" fmla="*/ 10229850 w 10229850"/>
              <a:gd name="connsiteY3" fmla="*/ 351816 h 1440631"/>
              <a:gd name="connsiteX4" fmla="*/ 10229850 w 10229850"/>
              <a:gd name="connsiteY4" fmla="*/ 1088815 h 1440631"/>
              <a:gd name="connsiteX5" fmla="*/ 9878034 w 10229850"/>
              <a:gd name="connsiteY5" fmla="*/ 1440631 h 1440631"/>
              <a:gd name="connsiteX6" fmla="*/ 351816 w 10229850"/>
              <a:gd name="connsiteY6" fmla="*/ 1440631 h 1440631"/>
              <a:gd name="connsiteX7" fmla="*/ 0 w 10229850"/>
              <a:gd name="connsiteY7" fmla="*/ 1088815 h 1440631"/>
              <a:gd name="connsiteX8" fmla="*/ 0 w 10229850"/>
              <a:gd name="connsiteY8" fmla="*/ 351816 h 144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9850" h="1440631" fill="none" extrusionOk="0">
                <a:moveTo>
                  <a:pt x="0" y="351816"/>
                </a:moveTo>
                <a:cubicBezTo>
                  <a:pt x="-684" y="159910"/>
                  <a:pt x="138539" y="-12751"/>
                  <a:pt x="351816" y="0"/>
                </a:cubicBezTo>
                <a:cubicBezTo>
                  <a:pt x="4169532" y="-35273"/>
                  <a:pt x="8802990" y="-144294"/>
                  <a:pt x="9878034" y="0"/>
                </a:cubicBezTo>
                <a:cubicBezTo>
                  <a:pt x="10084670" y="3754"/>
                  <a:pt x="10200810" y="133028"/>
                  <a:pt x="10229850" y="351816"/>
                </a:cubicBezTo>
                <a:cubicBezTo>
                  <a:pt x="10283886" y="552715"/>
                  <a:pt x="10241898" y="749125"/>
                  <a:pt x="10229850" y="1088815"/>
                </a:cubicBezTo>
                <a:cubicBezTo>
                  <a:pt x="10240019" y="1275428"/>
                  <a:pt x="10094133" y="1417002"/>
                  <a:pt x="9878034" y="1440631"/>
                </a:cubicBezTo>
                <a:cubicBezTo>
                  <a:pt x="7252258" y="1518156"/>
                  <a:pt x="4612698" y="1396928"/>
                  <a:pt x="351816" y="1440631"/>
                </a:cubicBezTo>
                <a:cubicBezTo>
                  <a:pt x="154572" y="1439816"/>
                  <a:pt x="-35727" y="1282630"/>
                  <a:pt x="0" y="1088815"/>
                </a:cubicBezTo>
                <a:cubicBezTo>
                  <a:pt x="50702" y="860682"/>
                  <a:pt x="-35184" y="714024"/>
                  <a:pt x="0" y="351816"/>
                </a:cubicBezTo>
                <a:close/>
              </a:path>
              <a:path w="10229850" h="1440631" stroke="0" extrusionOk="0">
                <a:moveTo>
                  <a:pt x="0" y="351816"/>
                </a:moveTo>
                <a:cubicBezTo>
                  <a:pt x="-1356" y="152827"/>
                  <a:pt x="150397" y="5763"/>
                  <a:pt x="351816" y="0"/>
                </a:cubicBezTo>
                <a:cubicBezTo>
                  <a:pt x="4431470" y="-95379"/>
                  <a:pt x="5594425" y="58096"/>
                  <a:pt x="9878034" y="0"/>
                </a:cubicBezTo>
                <a:cubicBezTo>
                  <a:pt x="10053409" y="-13325"/>
                  <a:pt x="10218493" y="149351"/>
                  <a:pt x="10229850" y="351816"/>
                </a:cubicBezTo>
                <a:cubicBezTo>
                  <a:pt x="10246940" y="690827"/>
                  <a:pt x="10285605" y="983063"/>
                  <a:pt x="10229850" y="1088815"/>
                </a:cubicBezTo>
                <a:cubicBezTo>
                  <a:pt x="10234120" y="1278042"/>
                  <a:pt x="10065950" y="1434269"/>
                  <a:pt x="9878034" y="1440631"/>
                </a:cubicBezTo>
                <a:cubicBezTo>
                  <a:pt x="6110279" y="1380725"/>
                  <a:pt x="2398503" y="1523145"/>
                  <a:pt x="351816" y="1440631"/>
                </a:cubicBezTo>
                <a:cubicBezTo>
                  <a:pt x="137244" y="1445642"/>
                  <a:pt x="-15904" y="1299260"/>
                  <a:pt x="0" y="1088815"/>
                </a:cubicBezTo>
                <a:cubicBezTo>
                  <a:pt x="64046" y="1009230"/>
                  <a:pt x="-28712" y="655097"/>
                  <a:pt x="0" y="351816"/>
                </a:cubicBezTo>
                <a:close/>
              </a:path>
            </a:pathLst>
          </a:custGeom>
          <a:solidFill>
            <a:srgbClr val="F6FFA6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Viết lại những câu văn mà em muốn chỉnh sửa cho hay hơn.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2" name="Picture 61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131" l="0" r="98938">
                        <a14:foregroundMark x1="46317" y1="26667" x2="46317" y2="26667"/>
                        <a14:foregroundMark x1="68909" y1="26263" x2="68909" y2="26263"/>
                        <a14:foregroundMark x1="43697" y1="25414" x2="43697" y2="25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94" y="2613947"/>
            <a:ext cx="1431700" cy="25092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72" b="98383" l="1595" r="89749">
                        <a14:foregroundMark x1="41230" y1="39531" x2="33941" y2="55053"/>
                        <a14:foregroundMark x1="31891" y1="76718" x2="21412" y2="86176"/>
                        <a14:foregroundMark x1="65756" y1="81164" x2="54290" y2="87833"/>
                        <a14:foregroundMark x1="51177" y1="88965" x2="69932" y2="85893"/>
                        <a14:foregroundMark x1="51177" y1="90340" x2="72058" y2="86176"/>
                        <a14:foregroundMark x1="62642" y1="77567" x2="61579" y2="83953"/>
                        <a14:foregroundMark x1="64237" y1="78416" x2="69476" y2="82579"/>
                        <a14:foregroundMark x1="57403" y1="80073" x2="48064" y2="87308"/>
                        <a14:foregroundMark x1="29233" y1="85085" x2="15718" y2="86742"/>
                        <a14:foregroundMark x1="9415" y1="86904" x2="32422" y2="87672"/>
                        <a14:foregroundMark x1="18451" y1="89127" x2="33106" y2="88036"/>
                        <a14:foregroundMark x1="32726" y1="77648" x2="33106" y2="85085"/>
                        <a14:foregroundMark x1="37282" y1="77284" x2="33789" y2="83387"/>
                        <a14:foregroundMark x1="27866" y1="77284" x2="24070" y2="83953"/>
                        <a14:foregroundMark x1="27487" y1="77284" x2="24753" y2="84519"/>
                        <a14:foregroundMark x1="63705" y1="79345" x2="56416" y2="86540"/>
                        <a14:foregroundMark x1="68565" y1="88036" x2="58162" y2="90259"/>
                        <a14:foregroundMark x1="45938" y1="88601" x2="45938" y2="88601"/>
                        <a14:foregroundMark x1="47380" y1="86742" x2="47380" y2="86742"/>
                        <a14:foregroundMark x1="48368" y1="89693" x2="48368" y2="89693"/>
                        <a14:foregroundMark x1="43204" y1="87833" x2="43204" y2="87833"/>
                        <a14:foregroundMark x1="16021" y1="88763" x2="16021" y2="88763"/>
                        <a14:foregroundMark x1="34852" y1="87672" x2="34852" y2="87672"/>
                        <a14:foregroundMark x1="12225" y1="85247" x2="12225" y2="85247"/>
                        <a14:foregroundMark x1="12908" y1="84883" x2="10099" y2="86540"/>
                        <a14:foregroundMark x1="43204" y1="21382" x2="43204" y2="21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0277" y="2760608"/>
            <a:ext cx="1593525" cy="29938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91" b="97052" l="6444" r="89907">
                        <a14:foregroundMark x1="31677" y1="78110" x2="32065" y2="84451"/>
                        <a14:foregroundMark x1="50000" y1="79806" x2="51630" y2="85097"/>
                        <a14:foregroundMark x1="50776" y1="80210" x2="50776" y2="80210"/>
                        <a14:foregroundMark x1="51242" y1="85097" x2="55668" y2="85945"/>
                        <a14:foregroundMark x1="26009" y1="86753" x2="26009" y2="86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60" y="2376305"/>
            <a:ext cx="1438845" cy="27671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18" b="96000" l="0" r="89981">
                        <a14:foregroundMark x1="16249" y1="81818" x2="28388" y2="88202"/>
                        <a14:foregroundMark x1="24663" y1="82667" x2="24663" y2="82667"/>
                        <a14:foregroundMark x1="28003" y1="81616" x2="28003" y2="81616"/>
                        <a14:foregroundMark x1="26654" y1="82909" x2="26654" y2="82909"/>
                        <a14:foregroundMark x1="49583" y1="81414" x2="49583" y2="81414"/>
                        <a14:foregroundMark x1="50867" y1="80121" x2="50867" y2="80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8611" y="2828606"/>
            <a:ext cx="1724219" cy="27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15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515</TotalTime>
  <Words>263</Words>
  <Application>Microsoft Office PowerPoint</Application>
  <PresentationFormat>Widescreen</PresentationFormat>
  <Paragraphs>28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iCiel Pony</vt:lpstr>
      <vt:lpstr>SVN-Poky's</vt:lpstr>
      <vt:lpstr>Office Theme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thanhtrangsmallsun@gmail.com</cp:lastModifiedBy>
  <cp:revision>46</cp:revision>
  <dcterms:created xsi:type="dcterms:W3CDTF">2023-07-26T08:39:31Z</dcterms:created>
  <dcterms:modified xsi:type="dcterms:W3CDTF">2025-05-18T17:05:54Z</dcterms:modified>
  <cp:category>9Slide.vn</cp:category>
</cp:coreProperties>
</file>