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80" r:id="rId5"/>
  </p:sldMasterIdLst>
  <p:notesMasterIdLst>
    <p:notesMasterId r:id="rId20"/>
  </p:notesMasterIdLst>
  <p:sldIdLst>
    <p:sldId id="347" r:id="rId6"/>
    <p:sldId id="256" r:id="rId7"/>
    <p:sldId id="349" r:id="rId8"/>
    <p:sldId id="352" r:id="rId9"/>
    <p:sldId id="261" r:id="rId10"/>
    <p:sldId id="340" r:id="rId11"/>
    <p:sldId id="360" r:id="rId12"/>
    <p:sldId id="361" r:id="rId13"/>
    <p:sldId id="362" r:id="rId14"/>
    <p:sldId id="355" r:id="rId15"/>
    <p:sldId id="363" r:id="rId16"/>
    <p:sldId id="364" r:id="rId17"/>
    <p:sldId id="278"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E3A3"/>
    <a:srgbClr val="B4FF9F"/>
    <a:srgbClr val="FFF89A"/>
    <a:srgbClr val="3CFE81"/>
    <a:srgbClr val="01AF40"/>
    <a:srgbClr val="EEA400"/>
    <a:srgbClr val="FF6965"/>
    <a:srgbClr val="FEAF00"/>
    <a:srgbClr val="CAAF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4280" autoAdjust="0"/>
  </p:normalViewPr>
  <p:slideViewPr>
    <p:cSldViewPr snapToGrid="0">
      <p:cViewPr varScale="1">
        <p:scale>
          <a:sx n="82" d="100"/>
          <a:sy n="82" d="100"/>
        </p:scale>
        <p:origin x="917"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26074A-93A9-4CD0-8ABC-A7231CB8451A}" type="datetimeFigureOut">
              <a:rPr lang="en-US" smtClean="0"/>
              <a:t>19/5/2025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CF18D-0CAF-4EEC-BDA6-2A2A4B9F31B9}" type="slidenum">
              <a:rPr lang="en-US" smtClean="0"/>
              <a:t>‹#›</a:t>
            </a:fld>
            <a:endParaRPr lang="en-US"/>
          </a:p>
        </p:txBody>
      </p:sp>
    </p:spTree>
    <p:extLst>
      <p:ext uri="{BB962C8B-B14F-4D97-AF65-F5344CB8AC3E}">
        <p14:creationId xmlns:p14="http://schemas.microsoft.com/office/powerpoint/2010/main" val="1852333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283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702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95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slideMaster" Target="../slideMasters/slideMaster2.xml"/><Relationship Id="rId4" Type="http://schemas.openxmlformats.org/officeDocument/2006/relationships/tags" Target="../tags/tag4.xml"/><Relationship Id="rId9"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7.xml"/><Relationship Id="rId7" Type="http://schemas.openxmlformats.org/officeDocument/2006/relationships/image" Target="../media/image4.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slideMaster" Target="../slideMasters/slideMaster3.xml"/><Relationship Id="rId4" Type="http://schemas.openxmlformats.org/officeDocument/2006/relationships/tags" Target="../tags/tag8.xml"/><Relationship Id="rId9"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19/5/2025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8387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19/5/2025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287407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19/5/2025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1063651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392EA66-62A8-7163-CA59-79938FF643F1}"/>
              </a:ext>
            </a:extLst>
          </p:cNvPr>
          <p:cNvSpPr/>
          <p:nvPr userDrawn="1"/>
        </p:nvSpPr>
        <p:spPr>
          <a:xfrm>
            <a:off x="533400" y="424543"/>
            <a:ext cx="11277600" cy="6019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178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A52AB8-B084-B04B-AF63-98C145BBBFC6}"/>
              </a:ext>
            </a:extLst>
          </p:cNvPr>
          <p:cNvSpPr>
            <a:spLocks noGrp="1"/>
          </p:cNvSpPr>
          <p:nvPr>
            <p:ph type="dt" sz="half" idx="10"/>
          </p:nvPr>
        </p:nvSpPr>
        <p:spPr>
          <a:xfrm>
            <a:off x="838200" y="6356350"/>
            <a:ext cx="2743200" cy="365125"/>
          </a:xfrm>
          <a:prstGeom prst="rect">
            <a:avLst/>
          </a:prstGeom>
        </p:spPr>
        <p:txBody>
          <a:bodyPr/>
          <a:lstStyle/>
          <a:p>
            <a:fld id="{384CDF99-A580-9446-B930-5335801D5181}" type="datetimeFigureOut">
              <a:rPr lang="en-VN" smtClean="0"/>
              <a:t>05/19/2025</a:t>
            </a:fld>
            <a:endParaRPr lang="en-VN"/>
          </a:p>
        </p:txBody>
      </p:sp>
      <p:sp>
        <p:nvSpPr>
          <p:cNvPr id="3" name="Footer Placeholder 2">
            <a:extLst>
              <a:ext uri="{FF2B5EF4-FFF2-40B4-BE49-F238E27FC236}">
                <a16:creationId xmlns:a16="http://schemas.microsoft.com/office/drawing/2014/main" id="{79F88F2D-BD88-6A4A-8313-208442534564}"/>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4" name="Slide Number Placeholder 3">
            <a:extLst>
              <a:ext uri="{FF2B5EF4-FFF2-40B4-BE49-F238E27FC236}">
                <a16:creationId xmlns:a16="http://schemas.microsoft.com/office/drawing/2014/main" id="{A6946CE5-F39C-3540-B25A-8C89657894AA}"/>
              </a:ext>
            </a:extLst>
          </p:cNvPr>
          <p:cNvSpPr>
            <a:spLocks noGrp="1"/>
          </p:cNvSpPr>
          <p:nvPr>
            <p:ph type="sldNum" sz="quarter" idx="12"/>
          </p:nvPr>
        </p:nvSpPr>
        <p:spPr>
          <a:xfrm>
            <a:off x="8610600" y="6356350"/>
            <a:ext cx="2743200" cy="365125"/>
          </a:xfrm>
          <a:prstGeom prst="rect">
            <a:avLst/>
          </a:prstGeom>
        </p:spPr>
        <p:txBody>
          <a:bodyPr/>
          <a:lstStyle/>
          <a:p>
            <a:fld id="{A77F47C7-728F-5E45-8338-3C88ECC9308C}" type="slidenum">
              <a:rPr lang="en-VN" smtClean="0"/>
              <a:t>‹#›</a:t>
            </a:fld>
            <a:endParaRPr lang="en-VN"/>
          </a:p>
        </p:txBody>
      </p:sp>
    </p:spTree>
    <p:extLst>
      <p:ext uri="{BB962C8B-B14F-4D97-AF65-F5344CB8AC3E}">
        <p14:creationId xmlns:p14="http://schemas.microsoft.com/office/powerpoint/2010/main" val="12124438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grpSp>
        <p:nvGrpSpPr>
          <p:cNvPr id="6" name="组合 12"/>
          <p:cNvGrpSpPr/>
          <p:nvPr userDrawn="1"/>
        </p:nvGrpSpPr>
        <p:grpSpPr>
          <a:xfrm>
            <a:off x="-106045" y="0"/>
            <a:ext cx="12390120" cy="6857365"/>
            <a:chOff x="-167" y="0"/>
            <a:chExt cx="19512" cy="10799"/>
          </a:xfrm>
        </p:grpSpPr>
        <p:pic>
          <p:nvPicPr>
            <p:cNvPr id="7"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8"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9"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18" name="Rounded Rectangle 17"/>
          <p:cNvSpPr/>
          <p:nvPr userDrawn="1"/>
        </p:nvSpPr>
        <p:spPr>
          <a:xfrm>
            <a:off x="496712" y="736847"/>
            <a:ext cx="11096977" cy="5460753"/>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855303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392EA66-62A8-7163-CA59-79938FF643F1}"/>
              </a:ext>
            </a:extLst>
          </p:cNvPr>
          <p:cNvSpPr/>
          <p:nvPr userDrawn="1"/>
        </p:nvSpPr>
        <p:spPr>
          <a:xfrm>
            <a:off x="533400" y="424543"/>
            <a:ext cx="11277600" cy="6019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647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A52AB8-B084-B04B-AF63-98C145BBBFC6}"/>
              </a:ext>
            </a:extLst>
          </p:cNvPr>
          <p:cNvSpPr>
            <a:spLocks noGrp="1"/>
          </p:cNvSpPr>
          <p:nvPr>
            <p:ph type="dt" sz="half" idx="10"/>
          </p:nvPr>
        </p:nvSpPr>
        <p:spPr>
          <a:xfrm>
            <a:off x="838200" y="6356350"/>
            <a:ext cx="2743200" cy="365125"/>
          </a:xfrm>
          <a:prstGeom prst="rect">
            <a:avLst/>
          </a:prstGeom>
        </p:spPr>
        <p:txBody>
          <a:bodyPr/>
          <a:lstStyle/>
          <a:p>
            <a:fld id="{384CDF99-A580-9446-B930-5335801D5181}" type="datetimeFigureOut">
              <a:rPr lang="en-VN" smtClean="0"/>
              <a:t>05/19/2025</a:t>
            </a:fld>
            <a:endParaRPr lang="en-VN"/>
          </a:p>
        </p:txBody>
      </p:sp>
      <p:sp>
        <p:nvSpPr>
          <p:cNvPr id="3" name="Footer Placeholder 2">
            <a:extLst>
              <a:ext uri="{FF2B5EF4-FFF2-40B4-BE49-F238E27FC236}">
                <a16:creationId xmlns:a16="http://schemas.microsoft.com/office/drawing/2014/main" id="{79F88F2D-BD88-6A4A-8313-208442534564}"/>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4" name="Slide Number Placeholder 3">
            <a:extLst>
              <a:ext uri="{FF2B5EF4-FFF2-40B4-BE49-F238E27FC236}">
                <a16:creationId xmlns:a16="http://schemas.microsoft.com/office/drawing/2014/main" id="{A6946CE5-F39C-3540-B25A-8C89657894AA}"/>
              </a:ext>
            </a:extLst>
          </p:cNvPr>
          <p:cNvSpPr>
            <a:spLocks noGrp="1"/>
          </p:cNvSpPr>
          <p:nvPr>
            <p:ph type="sldNum" sz="quarter" idx="12"/>
          </p:nvPr>
        </p:nvSpPr>
        <p:spPr>
          <a:xfrm>
            <a:off x="8610600" y="6356350"/>
            <a:ext cx="2743200" cy="365125"/>
          </a:xfrm>
          <a:prstGeom prst="rect">
            <a:avLst/>
          </a:prstGeom>
        </p:spPr>
        <p:txBody>
          <a:bodyPr/>
          <a:lstStyle/>
          <a:p>
            <a:fld id="{A77F47C7-728F-5E45-8338-3C88ECC9308C}" type="slidenum">
              <a:rPr lang="en-VN" smtClean="0"/>
              <a:t>‹#›</a:t>
            </a:fld>
            <a:endParaRPr lang="en-VN"/>
          </a:p>
        </p:txBody>
      </p:sp>
    </p:spTree>
    <p:extLst>
      <p:ext uri="{BB962C8B-B14F-4D97-AF65-F5344CB8AC3E}">
        <p14:creationId xmlns:p14="http://schemas.microsoft.com/office/powerpoint/2010/main" val="1246277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grpSp>
        <p:nvGrpSpPr>
          <p:cNvPr id="6" name="组合 12"/>
          <p:cNvGrpSpPr/>
          <p:nvPr userDrawn="1"/>
        </p:nvGrpSpPr>
        <p:grpSpPr>
          <a:xfrm>
            <a:off x="-106045" y="0"/>
            <a:ext cx="12390120" cy="6857365"/>
            <a:chOff x="-167" y="0"/>
            <a:chExt cx="19512" cy="10799"/>
          </a:xfrm>
        </p:grpSpPr>
        <p:pic>
          <p:nvPicPr>
            <p:cNvPr id="7"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8"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9"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18" name="Rounded Rectangle 17"/>
          <p:cNvSpPr/>
          <p:nvPr userDrawn="1"/>
        </p:nvSpPr>
        <p:spPr>
          <a:xfrm>
            <a:off x="496712" y="736847"/>
            <a:ext cx="11096977" cy="5460753"/>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78445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334513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3257677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19/5/2025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3877966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294761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3817043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3092902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4100821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1769911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83065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301282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4148811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04904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176328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19/5/2025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27508009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1741025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713022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400293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2502048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9263538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44096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558749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447307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4092384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19/5/2025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199580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19/5/2025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1201409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19/5/2025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3409696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19/5/2025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192208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19/5/2025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2647447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19/5/2025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3060490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19/5/2025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2465088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CE6225C7-4305-3AA6-DBE7-3492699CFC2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2166" y="-97580"/>
            <a:ext cx="1477062" cy="1477062"/>
          </a:xfrm>
          <a:prstGeom prst="rect">
            <a:avLst/>
          </a:prstGeom>
        </p:spPr>
      </p:pic>
    </p:spTree>
    <p:extLst>
      <p:ext uri="{BB962C8B-B14F-4D97-AF65-F5344CB8AC3E}">
        <p14:creationId xmlns:p14="http://schemas.microsoft.com/office/powerpoint/2010/main" val="3081217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A30FDCAB-BC5C-713E-1569-16F607047B9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circle with white text and a black background&#10;&#10;AI-generated content may be incorrect.">
            <a:extLst>
              <a:ext uri="{FF2B5EF4-FFF2-40B4-BE49-F238E27FC236}">
                <a16:creationId xmlns:a16="http://schemas.microsoft.com/office/drawing/2014/main" id="{265DCD8B-CBFD-16C0-E535-5938709E1D1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92166" y="-97580"/>
            <a:ext cx="1477062" cy="1477062"/>
          </a:xfrm>
          <a:prstGeom prst="rect">
            <a:avLst/>
          </a:prstGeom>
        </p:spPr>
      </p:pic>
    </p:spTree>
    <p:extLst>
      <p:ext uri="{BB962C8B-B14F-4D97-AF65-F5344CB8AC3E}">
        <p14:creationId xmlns:p14="http://schemas.microsoft.com/office/powerpoint/2010/main" val="3988861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2071FFFB-BC78-4F7D-B34B-2333172303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48038382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56261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2C77F0F5-79AE-4317-B1A3-7C637956B51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35150889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9.png"/><Relationship Id="rId3" Type="http://schemas.openxmlformats.org/officeDocument/2006/relationships/image" Target="../media/image18.jpeg"/><Relationship Id="rId7" Type="http://schemas.openxmlformats.org/officeDocument/2006/relationships/image" Target="../media/image26.png"/><Relationship Id="rId12"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22.png"/><Relationship Id="rId11" Type="http://schemas.openxmlformats.org/officeDocument/2006/relationships/image" Target="../media/image28.png"/><Relationship Id="rId5" Type="http://schemas.openxmlformats.org/officeDocument/2006/relationships/image" Target="../media/image20.png"/><Relationship Id="rId10"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7.png"/><Relationship Id="rId1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17.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audio" Target="../media/audio1.wav"/><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E30B5-1D59-0F44-BA1B-418664B239E3}"/>
              </a:ext>
            </a:extLst>
          </p:cNvPr>
          <p:cNvPicPr>
            <a:picLocks noChangeAspect="1"/>
          </p:cNvPicPr>
          <p:nvPr/>
        </p:nvPicPr>
        <p:blipFill>
          <a:blip r:embed="rId3"/>
          <a:stretch>
            <a:fillRect/>
          </a:stretch>
        </p:blipFill>
        <p:spPr>
          <a:xfrm>
            <a:off x="2836779" y="0"/>
            <a:ext cx="1724160" cy="2160000"/>
          </a:xfrm>
          <a:prstGeom prst="rect">
            <a:avLst/>
          </a:prstGeom>
        </p:spPr>
      </p:pic>
      <p:pic>
        <p:nvPicPr>
          <p:cNvPr id="3" name="Picture 2">
            <a:extLst>
              <a:ext uri="{FF2B5EF4-FFF2-40B4-BE49-F238E27FC236}">
                <a16:creationId xmlns:a16="http://schemas.microsoft.com/office/drawing/2014/main" id="{F3677F07-F1BA-2C4A-9A3C-297073963B9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0FC15046-5494-C540-9139-EFB15E12AFCE}"/>
              </a:ext>
            </a:extLst>
          </p:cNvPr>
          <p:cNvPicPr>
            <a:picLocks noChangeAspect="1"/>
          </p:cNvPicPr>
          <p:nvPr/>
        </p:nvPicPr>
        <p:blipFill>
          <a:blip r:embed="rId5"/>
          <a:stretch>
            <a:fillRect/>
          </a:stretch>
        </p:blipFill>
        <p:spPr>
          <a:xfrm>
            <a:off x="81472" y="1692762"/>
            <a:ext cx="12192000" cy="3891576"/>
          </a:xfrm>
          <a:prstGeom prst="rect">
            <a:avLst/>
          </a:prstGeom>
        </p:spPr>
      </p:pic>
    </p:spTree>
    <p:extLst>
      <p:ext uri="{BB962C8B-B14F-4D97-AF65-F5344CB8AC3E}">
        <p14:creationId xmlns:p14="http://schemas.microsoft.com/office/powerpoint/2010/main" val="1346770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a:extLst>
            <a:ext uri="{FF2B5EF4-FFF2-40B4-BE49-F238E27FC236}">
              <a16:creationId xmlns:a16="http://schemas.microsoft.com/office/drawing/2014/main" id="{27EFE553-3EDD-C0A4-14D1-63090F67433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8B837DC-258E-D5C8-4558-F226533720AB}"/>
              </a:ext>
            </a:extLst>
          </p:cNvPr>
          <p:cNvPicPr>
            <a:picLocks noChangeAspect="1"/>
          </p:cNvPicPr>
          <p:nvPr/>
        </p:nvPicPr>
        <p:blipFill>
          <a:blip r:embed="rId3"/>
          <a:stretch>
            <a:fillRect/>
          </a:stretch>
        </p:blipFill>
        <p:spPr>
          <a:xfrm>
            <a:off x="2836779" y="0"/>
            <a:ext cx="1724160" cy="2160000"/>
          </a:xfrm>
          <a:prstGeom prst="rect">
            <a:avLst/>
          </a:prstGeom>
        </p:spPr>
      </p:pic>
      <p:pic>
        <p:nvPicPr>
          <p:cNvPr id="3" name="Picture 2">
            <a:extLst>
              <a:ext uri="{FF2B5EF4-FFF2-40B4-BE49-F238E27FC236}">
                <a16:creationId xmlns:a16="http://schemas.microsoft.com/office/drawing/2014/main" id="{967AF0EF-5A3E-E169-0D16-E2107A4ED287}"/>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8" name="Picture 7">
            <a:extLst>
              <a:ext uri="{FF2B5EF4-FFF2-40B4-BE49-F238E27FC236}">
                <a16:creationId xmlns:a16="http://schemas.microsoft.com/office/drawing/2014/main" id="{7E5C0AF3-76D7-AFC5-7239-F064CFE27399}"/>
              </a:ext>
            </a:extLst>
          </p:cNvPr>
          <p:cNvPicPr>
            <a:picLocks noChangeAspect="1"/>
          </p:cNvPicPr>
          <p:nvPr/>
        </p:nvPicPr>
        <p:blipFill>
          <a:blip r:embed="rId5"/>
          <a:stretch>
            <a:fillRect/>
          </a:stretch>
        </p:blipFill>
        <p:spPr>
          <a:xfrm>
            <a:off x="682283" y="2281795"/>
            <a:ext cx="10827434" cy="2658086"/>
          </a:xfrm>
          <a:prstGeom prst="rect">
            <a:avLst/>
          </a:prstGeom>
        </p:spPr>
      </p:pic>
    </p:spTree>
    <p:extLst>
      <p:ext uri="{BB962C8B-B14F-4D97-AF65-F5344CB8AC3E}">
        <p14:creationId xmlns:p14="http://schemas.microsoft.com/office/powerpoint/2010/main" val="1033580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par>
                                <p:cTn id="11" presetID="14" presetClass="entr" presetSubtype="10" fill="hold" nodeType="withEffect">
                                  <p:stCondLst>
                                    <p:cond delay="150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37" name="Picture 36"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831" y="217714"/>
            <a:ext cx="11081455" cy="6550480"/>
          </a:xfrm>
          <a:prstGeom prst="rect">
            <a:avLst/>
          </a:prstGeom>
          <a:ln>
            <a:noFill/>
          </a:ln>
          <a:effectLst>
            <a:outerShdw blurRad="292100" dist="139700" dir="2700000" algn="tl" rotWithShape="0">
              <a:srgbClr val="333333">
                <a:alpha val="65000"/>
              </a:srgbClr>
            </a:outerShdw>
          </a:effectLst>
        </p:spPr>
      </p:pic>
      <p:sp>
        <p:nvSpPr>
          <p:cNvPr id="42" name="Rectangle: Rounded Corners 34">
            <a:extLst>
              <a:ext uri="{FF2B5EF4-FFF2-40B4-BE49-F238E27FC236}">
                <a16:creationId xmlns:a16="http://schemas.microsoft.com/office/drawing/2014/main" id="{3CF7F5D6-F7FF-BC54-983D-EDF92D1873C6}"/>
              </a:ext>
            </a:extLst>
          </p:cNvPr>
          <p:cNvSpPr/>
          <p:nvPr/>
        </p:nvSpPr>
        <p:spPr>
          <a:xfrm>
            <a:off x="937633" y="1008269"/>
            <a:ext cx="10229850" cy="1440631"/>
          </a:xfrm>
          <a:custGeom>
            <a:avLst/>
            <a:gdLst>
              <a:gd name="connsiteX0" fmla="*/ 0 w 10229850"/>
              <a:gd name="connsiteY0" fmla="*/ 351816 h 1440631"/>
              <a:gd name="connsiteX1" fmla="*/ 351816 w 10229850"/>
              <a:gd name="connsiteY1" fmla="*/ 0 h 1440631"/>
              <a:gd name="connsiteX2" fmla="*/ 9878034 w 10229850"/>
              <a:gd name="connsiteY2" fmla="*/ 0 h 1440631"/>
              <a:gd name="connsiteX3" fmla="*/ 10229850 w 10229850"/>
              <a:gd name="connsiteY3" fmla="*/ 351816 h 1440631"/>
              <a:gd name="connsiteX4" fmla="*/ 10229850 w 10229850"/>
              <a:gd name="connsiteY4" fmla="*/ 1088815 h 1440631"/>
              <a:gd name="connsiteX5" fmla="*/ 9878034 w 10229850"/>
              <a:gd name="connsiteY5" fmla="*/ 1440631 h 1440631"/>
              <a:gd name="connsiteX6" fmla="*/ 351816 w 10229850"/>
              <a:gd name="connsiteY6" fmla="*/ 1440631 h 1440631"/>
              <a:gd name="connsiteX7" fmla="*/ 0 w 10229850"/>
              <a:gd name="connsiteY7" fmla="*/ 1088815 h 1440631"/>
              <a:gd name="connsiteX8" fmla="*/ 0 w 10229850"/>
              <a:gd name="connsiteY8" fmla="*/ 351816 h 144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9850" h="1440631" fill="none" extrusionOk="0">
                <a:moveTo>
                  <a:pt x="0" y="351816"/>
                </a:moveTo>
                <a:cubicBezTo>
                  <a:pt x="-684" y="159910"/>
                  <a:pt x="138539" y="-12751"/>
                  <a:pt x="351816" y="0"/>
                </a:cubicBezTo>
                <a:cubicBezTo>
                  <a:pt x="4169532" y="-35273"/>
                  <a:pt x="8802990" y="-144294"/>
                  <a:pt x="9878034" y="0"/>
                </a:cubicBezTo>
                <a:cubicBezTo>
                  <a:pt x="10084670" y="3754"/>
                  <a:pt x="10200810" y="133028"/>
                  <a:pt x="10229850" y="351816"/>
                </a:cubicBezTo>
                <a:cubicBezTo>
                  <a:pt x="10283886" y="552715"/>
                  <a:pt x="10241898" y="749125"/>
                  <a:pt x="10229850" y="1088815"/>
                </a:cubicBezTo>
                <a:cubicBezTo>
                  <a:pt x="10240019" y="1275428"/>
                  <a:pt x="10094133" y="1417002"/>
                  <a:pt x="9878034" y="1440631"/>
                </a:cubicBezTo>
                <a:cubicBezTo>
                  <a:pt x="7252258" y="1518156"/>
                  <a:pt x="4612698" y="1396928"/>
                  <a:pt x="351816" y="1440631"/>
                </a:cubicBezTo>
                <a:cubicBezTo>
                  <a:pt x="154572" y="1439816"/>
                  <a:pt x="-35727" y="1282630"/>
                  <a:pt x="0" y="1088815"/>
                </a:cubicBezTo>
                <a:cubicBezTo>
                  <a:pt x="50702" y="860682"/>
                  <a:pt x="-35184" y="714024"/>
                  <a:pt x="0" y="351816"/>
                </a:cubicBezTo>
                <a:close/>
              </a:path>
              <a:path w="10229850" h="1440631" stroke="0" extrusionOk="0">
                <a:moveTo>
                  <a:pt x="0" y="351816"/>
                </a:moveTo>
                <a:cubicBezTo>
                  <a:pt x="-1356" y="152827"/>
                  <a:pt x="150397" y="5763"/>
                  <a:pt x="351816" y="0"/>
                </a:cubicBezTo>
                <a:cubicBezTo>
                  <a:pt x="4431470" y="-95379"/>
                  <a:pt x="5594425" y="58096"/>
                  <a:pt x="9878034" y="0"/>
                </a:cubicBezTo>
                <a:cubicBezTo>
                  <a:pt x="10053409" y="-13325"/>
                  <a:pt x="10218493" y="149351"/>
                  <a:pt x="10229850" y="351816"/>
                </a:cubicBezTo>
                <a:cubicBezTo>
                  <a:pt x="10246940" y="690827"/>
                  <a:pt x="10285605" y="983063"/>
                  <a:pt x="10229850" y="1088815"/>
                </a:cubicBezTo>
                <a:cubicBezTo>
                  <a:pt x="10234120" y="1278042"/>
                  <a:pt x="10065950" y="1434269"/>
                  <a:pt x="9878034" y="1440631"/>
                </a:cubicBezTo>
                <a:cubicBezTo>
                  <a:pt x="6110279" y="1380725"/>
                  <a:pt x="2398503" y="1523145"/>
                  <a:pt x="351816" y="1440631"/>
                </a:cubicBezTo>
                <a:cubicBezTo>
                  <a:pt x="137244" y="1445642"/>
                  <a:pt x="-15904" y="1299260"/>
                  <a:pt x="0" y="1088815"/>
                </a:cubicBezTo>
                <a:cubicBezTo>
                  <a:pt x="64046" y="1009230"/>
                  <a:pt x="-28712" y="655097"/>
                  <a:pt x="0" y="351816"/>
                </a:cubicBezTo>
                <a:close/>
              </a:path>
            </a:pathLst>
          </a:custGeom>
          <a:solidFill>
            <a:srgbClr val="F6FFA6"/>
          </a:solidFill>
          <a:ln w="28575">
            <a:solidFill>
              <a:schemeClr val="tx1"/>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mbria" panose="02040503050406030204" pitchFamily="18" charset="0"/>
                <a:ea typeface="Cambria" panose="02040503050406030204" pitchFamily="18" charset="0"/>
              </a:rPr>
              <a:t>1. </a:t>
            </a:r>
            <a:r>
              <a:rPr lang="vi-VN" sz="3600" b="1" dirty="0">
                <a:solidFill>
                  <a:prstClr val="black"/>
                </a:solidFill>
                <a:latin typeface="Cambria" panose="02040503050406030204" pitchFamily="18" charset="0"/>
                <a:ea typeface="Cambria" panose="02040503050406030204" pitchFamily="18" charset="0"/>
              </a:rPr>
              <a:t>Trao đổi với người thân ý kiến phản đối của em về hiện tượng chen lấn khi xếp hàng.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2" name="Picture 61"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25" name="Picture 24"/>
          <p:cNvPicPr>
            <a:picLocks noChangeAspect="1"/>
          </p:cNvPicPr>
          <p:nvPr/>
        </p:nvPicPr>
        <p:blipFill>
          <a:blip r:embed="rId7" cstate="print">
            <a:extLst>
              <a:ext uri="{BEBA8EAE-BF5A-486C-A8C5-ECC9F3942E4B}">
                <a14:imgProps xmlns:a14="http://schemas.microsoft.com/office/drawing/2010/main">
                  <a14:imgLayer r:embed="rId8">
                    <a14:imgEffect>
                      <a14:backgroundRemoval t="0" b="97131" l="0" r="98938">
                        <a14:foregroundMark x1="46317" y1="26667" x2="46317" y2="26667"/>
                        <a14:foregroundMark x1="68909" y1="26263" x2="68909" y2="26263"/>
                        <a14:foregroundMark x1="43697" y1="25414" x2="43697" y2="25414"/>
                      </a14:backgroundRemoval>
                    </a14:imgEffect>
                  </a14:imgLayer>
                </a14:imgProps>
              </a:ext>
              <a:ext uri="{28A0092B-C50C-407E-A947-70E740481C1C}">
                <a14:useLocalDpi xmlns:a14="http://schemas.microsoft.com/office/drawing/2010/main" val="0"/>
              </a:ext>
            </a:extLst>
          </a:blip>
          <a:stretch>
            <a:fillRect/>
          </a:stretch>
        </p:blipFill>
        <p:spPr>
          <a:xfrm>
            <a:off x="4235594" y="2613947"/>
            <a:ext cx="1431700" cy="2509295"/>
          </a:xfrm>
          <a:prstGeom prst="rect">
            <a:avLst/>
          </a:prstGeom>
        </p:spPr>
      </p:pic>
      <p:pic>
        <p:nvPicPr>
          <p:cNvPr id="27" name="Picture 26"/>
          <p:cNvPicPr>
            <a:picLocks noChangeAspect="1"/>
          </p:cNvPicPr>
          <p:nvPr/>
        </p:nvPicPr>
        <p:blipFill>
          <a:blip r:embed="rId9" cstate="print">
            <a:extLst>
              <a:ext uri="{BEBA8EAE-BF5A-486C-A8C5-ECC9F3942E4B}">
                <a14:imgProps xmlns:a14="http://schemas.microsoft.com/office/drawing/2010/main">
                  <a14:imgLayer r:embed="rId10">
                    <a14:imgEffect>
                      <a14:backgroundRemoval t="3072" b="98383" l="1595" r="89749">
                        <a14:foregroundMark x1="41230" y1="39531" x2="33941" y2="55053"/>
                        <a14:foregroundMark x1="31891" y1="76718" x2="21412" y2="86176"/>
                        <a14:foregroundMark x1="65756" y1="81164" x2="54290" y2="87833"/>
                        <a14:foregroundMark x1="51177" y1="88965" x2="69932" y2="85893"/>
                        <a14:foregroundMark x1="51177" y1="90340" x2="72058" y2="86176"/>
                        <a14:foregroundMark x1="62642" y1="77567" x2="61579" y2="83953"/>
                        <a14:foregroundMark x1="64237" y1="78416" x2="69476" y2="82579"/>
                        <a14:foregroundMark x1="57403" y1="80073" x2="48064" y2="87308"/>
                        <a14:foregroundMark x1="29233" y1="85085" x2="15718" y2="86742"/>
                        <a14:foregroundMark x1="9415" y1="86904" x2="32422" y2="87672"/>
                        <a14:foregroundMark x1="18451" y1="89127" x2="33106" y2="88036"/>
                        <a14:foregroundMark x1="32726" y1="77648" x2="33106" y2="85085"/>
                        <a14:foregroundMark x1="37282" y1="77284" x2="33789" y2="83387"/>
                        <a14:foregroundMark x1="27866" y1="77284" x2="24070" y2="83953"/>
                        <a14:foregroundMark x1="27487" y1="77284" x2="24753" y2="84519"/>
                        <a14:foregroundMark x1="63705" y1="79345" x2="56416" y2="86540"/>
                        <a14:foregroundMark x1="68565" y1="88036" x2="58162" y2="90259"/>
                        <a14:foregroundMark x1="45938" y1="88601" x2="45938" y2="88601"/>
                        <a14:foregroundMark x1="47380" y1="86742" x2="47380" y2="86742"/>
                        <a14:foregroundMark x1="48368" y1="89693" x2="48368" y2="89693"/>
                        <a14:foregroundMark x1="43204" y1="87833" x2="43204" y2="87833"/>
                        <a14:foregroundMark x1="16021" y1="88763" x2="16021" y2="88763"/>
                        <a14:foregroundMark x1="34852" y1="87672" x2="34852" y2="87672"/>
                        <a14:foregroundMark x1="12225" y1="85247" x2="12225" y2="85247"/>
                        <a14:foregroundMark x1="12908" y1="84883" x2="10099" y2="86540"/>
                        <a14:foregroundMark x1="43204" y1="21382" x2="43204" y2="21382"/>
                      </a14:backgroundRemoval>
                    </a14:imgEffect>
                  </a14:imgLayer>
                </a14:imgProps>
              </a:ext>
              <a:ext uri="{28A0092B-C50C-407E-A947-70E740481C1C}">
                <a14:useLocalDpi xmlns:a14="http://schemas.microsoft.com/office/drawing/2010/main" val="0"/>
              </a:ext>
            </a:extLst>
          </a:blip>
          <a:stretch>
            <a:fillRect/>
          </a:stretch>
        </p:blipFill>
        <p:spPr>
          <a:xfrm flipH="1">
            <a:off x="3300277" y="2760608"/>
            <a:ext cx="1593525" cy="2993801"/>
          </a:xfrm>
          <a:prstGeom prst="rect">
            <a:avLst/>
          </a:prstGeom>
        </p:spPr>
      </p:pic>
      <p:pic>
        <p:nvPicPr>
          <p:cNvPr id="29" name="Picture 28"/>
          <p:cNvPicPr>
            <a:picLocks noChangeAspect="1"/>
          </p:cNvPicPr>
          <p:nvPr/>
        </p:nvPicPr>
        <p:blipFill>
          <a:blip r:embed="rId11" cstate="print">
            <a:extLst>
              <a:ext uri="{BEBA8EAE-BF5A-486C-A8C5-ECC9F3942E4B}">
                <a14:imgProps xmlns:a14="http://schemas.microsoft.com/office/drawing/2010/main">
                  <a14:imgLayer r:embed="rId12">
                    <a14:imgEffect>
                      <a14:backgroundRemoval t="5291" b="97052" l="6444" r="89907">
                        <a14:foregroundMark x1="31677" y1="78110" x2="32065" y2="84451"/>
                        <a14:foregroundMark x1="50000" y1="79806" x2="51630" y2="85097"/>
                        <a14:foregroundMark x1="50776" y1="80210" x2="50776" y2="80210"/>
                        <a14:foregroundMark x1="51242" y1="85097" x2="55668" y2="85945"/>
                        <a14:foregroundMark x1="26009" y1="86753" x2="26009" y2="86753"/>
                      </a14:backgroundRemoval>
                    </a14:imgEffect>
                  </a14:imgLayer>
                </a14:imgProps>
              </a:ext>
              <a:ext uri="{28A0092B-C50C-407E-A947-70E740481C1C}">
                <a14:useLocalDpi xmlns:a14="http://schemas.microsoft.com/office/drawing/2010/main" val="0"/>
              </a:ext>
            </a:extLst>
          </a:blip>
          <a:stretch>
            <a:fillRect/>
          </a:stretch>
        </p:blipFill>
        <p:spPr>
          <a:xfrm>
            <a:off x="5470660" y="2376305"/>
            <a:ext cx="1438845" cy="2767104"/>
          </a:xfrm>
          <a:prstGeom prst="rect">
            <a:avLst/>
          </a:prstGeom>
        </p:spPr>
      </p:pic>
      <p:pic>
        <p:nvPicPr>
          <p:cNvPr id="26" name="Picture 25"/>
          <p:cNvPicPr>
            <a:picLocks noChangeAspect="1"/>
          </p:cNvPicPr>
          <p:nvPr/>
        </p:nvPicPr>
        <p:blipFill>
          <a:blip r:embed="rId13" cstate="print">
            <a:extLst>
              <a:ext uri="{BEBA8EAE-BF5A-486C-A8C5-ECC9F3942E4B}">
                <a14:imgProps xmlns:a14="http://schemas.microsoft.com/office/drawing/2010/main">
                  <a14:imgLayer r:embed="rId14">
                    <a14:imgEffect>
                      <a14:backgroundRemoval t="1818" b="96000" l="0" r="89981">
                        <a14:foregroundMark x1="16249" y1="81818" x2="28388" y2="88202"/>
                        <a14:foregroundMark x1="24663" y1="82667" x2="24663" y2="82667"/>
                        <a14:foregroundMark x1="28003" y1="81616" x2="28003" y2="81616"/>
                        <a14:foregroundMark x1="26654" y1="82909" x2="26654" y2="82909"/>
                        <a14:foregroundMark x1="49583" y1="81414" x2="49583" y2="81414"/>
                        <a14:foregroundMark x1="50867" y1="80121" x2="50867" y2="80121"/>
                      </a14:backgroundRemoval>
                    </a14:imgEffect>
                  </a14:imgLayer>
                </a14:imgProps>
              </a:ext>
              <a:ext uri="{28A0092B-C50C-407E-A947-70E740481C1C}">
                <a14:useLocalDpi xmlns:a14="http://schemas.microsoft.com/office/drawing/2010/main" val="0"/>
              </a:ext>
            </a:extLst>
          </a:blip>
          <a:stretch>
            <a:fillRect/>
          </a:stretch>
        </p:blipFill>
        <p:spPr>
          <a:xfrm flipH="1">
            <a:off x="6118611" y="2828606"/>
            <a:ext cx="1724219" cy="2740088"/>
          </a:xfrm>
          <a:prstGeom prst="rect">
            <a:avLst/>
          </a:prstGeom>
        </p:spPr>
      </p:pic>
    </p:spTree>
    <p:extLst>
      <p:ext uri="{BB962C8B-B14F-4D97-AF65-F5344CB8AC3E}">
        <p14:creationId xmlns:p14="http://schemas.microsoft.com/office/powerpoint/2010/main" val="1890215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out)">
                                      <p:cBhvr>
                                        <p:cTn id="7" dur="500"/>
                                        <p:tgtEl>
                                          <p:spTgt spid="42"/>
                                        </p:tgtEl>
                                      </p:cBhvr>
                                    </p:animEffect>
                                  </p:childTnLst>
                                </p:cTn>
                              </p:par>
                              <p:par>
                                <p:cTn id="8" presetID="2" presetClass="entr" presetSubtype="4"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 calcmode="lin" valueType="num">
                                      <p:cBhvr additive="base">
                                        <p:cTn id="10" dur="500" fill="hold"/>
                                        <p:tgtEl>
                                          <p:spTgt spid="62"/>
                                        </p:tgtEl>
                                        <p:attrNameLst>
                                          <p:attrName>ppt_x</p:attrName>
                                        </p:attrNameLst>
                                      </p:cBhvr>
                                      <p:tavLst>
                                        <p:tav tm="0">
                                          <p:val>
                                            <p:strVal val="#ppt_x"/>
                                          </p:val>
                                        </p:tav>
                                        <p:tav tm="100000">
                                          <p:val>
                                            <p:strVal val="#ppt_x"/>
                                          </p:val>
                                        </p:tav>
                                      </p:tavLst>
                                    </p:anim>
                                    <p:anim calcmode="lin" valueType="num">
                                      <p:cBhvr additive="base">
                                        <p:cTn id="11" dur="500" fill="hold"/>
                                        <p:tgtEl>
                                          <p:spTgt spid="62"/>
                                        </p:tgtEl>
                                        <p:attrNameLst>
                                          <p:attrName>ppt_y</p:attrName>
                                        </p:attrNameLst>
                                      </p:cBhvr>
                                      <p:tavLst>
                                        <p:tav tm="0">
                                          <p:val>
                                            <p:strVal val="1+#ppt_h/2"/>
                                          </p:val>
                                        </p:tav>
                                        <p:tav tm="100000">
                                          <p:val>
                                            <p:strVal val="#ppt_y"/>
                                          </p:val>
                                        </p:tav>
                                      </p:tavLst>
                                    </p:anim>
                                  </p:childTnLst>
                                </p:cTn>
                              </p:par>
                              <p:par>
                                <p:cTn id="12" presetID="37"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anim calcmode="lin" valueType="num">
                                      <p:cBhvr>
                                        <p:cTn id="15" dur="500" fill="hold"/>
                                        <p:tgtEl>
                                          <p:spTgt spid="25"/>
                                        </p:tgtEl>
                                        <p:attrNameLst>
                                          <p:attrName>ppt_x</p:attrName>
                                        </p:attrNameLst>
                                      </p:cBhvr>
                                      <p:tavLst>
                                        <p:tav tm="0">
                                          <p:val>
                                            <p:strVal val="#ppt_x"/>
                                          </p:val>
                                        </p:tav>
                                        <p:tav tm="100000">
                                          <p:val>
                                            <p:strVal val="#ppt_x"/>
                                          </p:val>
                                        </p:tav>
                                      </p:tavLst>
                                    </p:anim>
                                    <p:anim calcmode="lin" valueType="num">
                                      <p:cBhvr>
                                        <p:cTn id="16" dur="450" decel="100000" fill="hold"/>
                                        <p:tgtEl>
                                          <p:spTgt spid="25"/>
                                        </p:tgtEl>
                                        <p:attrNameLst>
                                          <p:attrName>ppt_y</p:attrName>
                                        </p:attrNameLst>
                                      </p:cBhvr>
                                      <p:tavLst>
                                        <p:tav tm="0">
                                          <p:val>
                                            <p:strVal val="#ppt_y+1"/>
                                          </p:val>
                                        </p:tav>
                                        <p:tav tm="100000">
                                          <p:val>
                                            <p:strVal val="#ppt_y-.03"/>
                                          </p:val>
                                        </p:tav>
                                      </p:tavLst>
                                    </p:anim>
                                    <p:anim calcmode="lin" valueType="num">
                                      <p:cBhvr>
                                        <p:cTn id="17" dur="1" accel="100000" fill="hold">
                                          <p:stCondLst>
                                            <p:cond delay="499"/>
                                          </p:stCondLst>
                                        </p:cTn>
                                        <p:tgtEl>
                                          <p:spTgt spid="25"/>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anim calcmode="lin" valueType="num">
                                      <p:cBhvr>
                                        <p:cTn id="21" dur="500" fill="hold"/>
                                        <p:tgtEl>
                                          <p:spTgt spid="26"/>
                                        </p:tgtEl>
                                        <p:attrNameLst>
                                          <p:attrName>ppt_x</p:attrName>
                                        </p:attrNameLst>
                                      </p:cBhvr>
                                      <p:tavLst>
                                        <p:tav tm="0">
                                          <p:val>
                                            <p:strVal val="#ppt_x"/>
                                          </p:val>
                                        </p:tav>
                                        <p:tav tm="100000">
                                          <p:val>
                                            <p:strVal val="#ppt_x"/>
                                          </p:val>
                                        </p:tav>
                                      </p:tavLst>
                                    </p:anim>
                                    <p:anim calcmode="lin" valueType="num">
                                      <p:cBhvr>
                                        <p:cTn id="22" dur="450" decel="100000" fill="hold"/>
                                        <p:tgtEl>
                                          <p:spTgt spid="26"/>
                                        </p:tgtEl>
                                        <p:attrNameLst>
                                          <p:attrName>ppt_y</p:attrName>
                                        </p:attrNameLst>
                                      </p:cBhvr>
                                      <p:tavLst>
                                        <p:tav tm="0">
                                          <p:val>
                                            <p:strVal val="#ppt_y+1"/>
                                          </p:val>
                                        </p:tav>
                                        <p:tav tm="100000">
                                          <p:val>
                                            <p:strVal val="#ppt_y-.03"/>
                                          </p:val>
                                        </p:tav>
                                      </p:tavLst>
                                    </p:anim>
                                    <p:anim calcmode="lin" valueType="num">
                                      <p:cBhvr>
                                        <p:cTn id="23" dur="1" accel="100000" fill="hold">
                                          <p:stCondLst>
                                            <p:cond delay="499"/>
                                          </p:stCondLst>
                                        </p:cTn>
                                        <p:tgtEl>
                                          <p:spTgt spid="26"/>
                                        </p:tgtEl>
                                        <p:attrNameLst>
                                          <p:attrName>ppt_y</p:attrName>
                                        </p:attrNameLst>
                                      </p:cBhvr>
                                      <p:tavLst>
                                        <p:tav tm="0">
                                          <p:val>
                                            <p:strVal val="#ppt_y-.03"/>
                                          </p:val>
                                        </p:tav>
                                        <p:tav tm="100000">
                                          <p:val>
                                            <p:strVal val="#ppt_y"/>
                                          </p:val>
                                        </p:tav>
                                      </p:tavLst>
                                    </p:anim>
                                  </p:childTnLst>
                                </p:cTn>
                              </p:par>
                              <p:par>
                                <p:cTn id="24" presetID="37"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anim calcmode="lin" valueType="num">
                                      <p:cBhvr>
                                        <p:cTn id="27" dur="500" fill="hold"/>
                                        <p:tgtEl>
                                          <p:spTgt spid="29"/>
                                        </p:tgtEl>
                                        <p:attrNameLst>
                                          <p:attrName>ppt_x</p:attrName>
                                        </p:attrNameLst>
                                      </p:cBhvr>
                                      <p:tavLst>
                                        <p:tav tm="0">
                                          <p:val>
                                            <p:strVal val="#ppt_x"/>
                                          </p:val>
                                        </p:tav>
                                        <p:tav tm="100000">
                                          <p:val>
                                            <p:strVal val="#ppt_x"/>
                                          </p:val>
                                        </p:tav>
                                      </p:tavLst>
                                    </p:anim>
                                    <p:anim calcmode="lin" valueType="num">
                                      <p:cBhvr>
                                        <p:cTn id="28" dur="450" decel="100000" fill="hold"/>
                                        <p:tgtEl>
                                          <p:spTgt spid="29"/>
                                        </p:tgtEl>
                                        <p:attrNameLst>
                                          <p:attrName>ppt_y</p:attrName>
                                        </p:attrNameLst>
                                      </p:cBhvr>
                                      <p:tavLst>
                                        <p:tav tm="0">
                                          <p:val>
                                            <p:strVal val="#ppt_y+1"/>
                                          </p:val>
                                        </p:tav>
                                        <p:tav tm="100000">
                                          <p:val>
                                            <p:strVal val="#ppt_y-.03"/>
                                          </p:val>
                                        </p:tav>
                                      </p:tavLst>
                                    </p:anim>
                                    <p:anim calcmode="lin" valueType="num">
                                      <p:cBhvr>
                                        <p:cTn id="29" dur="1" accel="100000" fill="hold">
                                          <p:stCondLst>
                                            <p:cond delay="499"/>
                                          </p:stCondLst>
                                        </p:cTn>
                                        <p:tgtEl>
                                          <p:spTgt spid="29"/>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anim calcmode="lin" valueType="num">
                                      <p:cBhvr>
                                        <p:cTn id="33" dur="500" fill="hold"/>
                                        <p:tgtEl>
                                          <p:spTgt spid="27"/>
                                        </p:tgtEl>
                                        <p:attrNameLst>
                                          <p:attrName>ppt_x</p:attrName>
                                        </p:attrNameLst>
                                      </p:cBhvr>
                                      <p:tavLst>
                                        <p:tav tm="0">
                                          <p:val>
                                            <p:strVal val="#ppt_x"/>
                                          </p:val>
                                        </p:tav>
                                        <p:tav tm="100000">
                                          <p:val>
                                            <p:strVal val="#ppt_x"/>
                                          </p:val>
                                        </p:tav>
                                      </p:tavLst>
                                    </p:anim>
                                    <p:anim calcmode="lin" valueType="num">
                                      <p:cBhvr>
                                        <p:cTn id="34" dur="450" decel="100000" fill="hold"/>
                                        <p:tgtEl>
                                          <p:spTgt spid="27"/>
                                        </p:tgtEl>
                                        <p:attrNameLst>
                                          <p:attrName>ppt_y</p:attrName>
                                        </p:attrNameLst>
                                      </p:cBhvr>
                                      <p:tavLst>
                                        <p:tav tm="0">
                                          <p:val>
                                            <p:strVal val="#ppt_y+1"/>
                                          </p:val>
                                        </p:tav>
                                        <p:tav tm="100000">
                                          <p:val>
                                            <p:strVal val="#ppt_y-.03"/>
                                          </p:val>
                                        </p:tav>
                                      </p:tavLst>
                                    </p:anim>
                                    <p:anim calcmode="lin" valueType="num">
                                      <p:cBhvr>
                                        <p:cTn id="35" dur="1" accel="100000" fill="hold">
                                          <p:stCondLst>
                                            <p:cond delay="499"/>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1541721" y="134425"/>
            <a:ext cx="9027042" cy="5960986"/>
            <a:chOff x="4579754" y="1427709"/>
            <a:chExt cx="3288799" cy="3200586"/>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754" y="2321585"/>
              <a:ext cx="3288799" cy="2306710"/>
            </a:xfrm>
            <a:prstGeom prst="rect">
              <a:avLst/>
            </a:prstGeom>
            <a:ln>
              <a:noFill/>
            </a:ln>
            <a:effectLst>
              <a:outerShdw blurRad="292100" dist="139700" dir="2700000" algn="tl" rotWithShape="0">
                <a:srgbClr val="333333">
                  <a:alpha val="65000"/>
                </a:srgbClr>
              </a:outerShdw>
            </a:effectLst>
          </p:spPr>
        </p:pic>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8339" y="1427709"/>
              <a:ext cx="1218058" cy="1203311"/>
            </a:xfrm>
            <a:prstGeom prst="rect">
              <a:avLst/>
            </a:prstGeom>
          </p:spPr>
        </p:pic>
        <p:sp>
          <p:nvSpPr>
            <p:cNvPr id="27" name="TextBox 26">
              <a:extLst>
                <a:ext uri="{FF2B5EF4-FFF2-40B4-BE49-F238E27FC236}">
                  <a16:creationId xmlns:a16="http://schemas.microsoft.com/office/drawing/2014/main" id="{45FCB972-838F-2001-1A77-22EA470EF21E}"/>
                </a:ext>
              </a:extLst>
            </p:cNvPr>
            <p:cNvSpPr txBox="1"/>
            <p:nvPr/>
          </p:nvSpPr>
          <p:spPr>
            <a:xfrm>
              <a:off x="4835876" y="2870413"/>
              <a:ext cx="2839453" cy="8427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bản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thông</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tin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vấn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rác</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thải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4125" y="166980"/>
            <a:ext cx="2096376" cy="2084753"/>
          </a:xfrm>
          <a:prstGeom prst="rect">
            <a:avLst/>
          </a:prstGeom>
        </p:spPr>
      </p:pic>
    </p:spTree>
    <p:extLst>
      <p:ext uri="{BB962C8B-B14F-4D97-AF65-F5344CB8AC3E}">
        <p14:creationId xmlns:p14="http://schemas.microsoft.com/office/powerpoint/2010/main" val="2329375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138" cy="685800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24" y="171121"/>
            <a:ext cx="8485047" cy="6858000"/>
          </a:xfrm>
          <a:prstGeom prst="rect">
            <a:avLst/>
          </a:prstGeom>
        </p:spPr>
      </p:pic>
      <p:pic>
        <p:nvPicPr>
          <p:cNvPr id="16"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19" name="Title 1"/>
          <p:cNvSpPr txBox="1">
            <a:spLocks/>
          </p:cNvSpPr>
          <p:nvPr/>
        </p:nvSpPr>
        <p:spPr>
          <a:xfrm>
            <a:off x="325134" y="1889293"/>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8000" b="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Dặn dò</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9" name="Picture 28"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Tree>
    <p:extLst>
      <p:ext uri="{BB962C8B-B14F-4D97-AF65-F5344CB8AC3E}">
        <p14:creationId xmlns:p14="http://schemas.microsoft.com/office/powerpoint/2010/main" val="268543205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250"/>
                                        <p:tgtEl>
                                          <p:spTgt spid="24"/>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250"/>
                                        <p:tgtEl>
                                          <p:spTgt spid="25"/>
                                        </p:tgtEl>
                                      </p:cBhvr>
                                    </p:animEffect>
                                  </p:childTnLst>
                                </p:cTn>
                              </p:par>
                            </p:childTnLst>
                          </p:cTn>
                        </p:par>
                        <p:par>
                          <p:cTn id="16" fill="hold">
                            <p:stCondLst>
                              <p:cond delay="750"/>
                            </p:stCondLst>
                            <p:childTnLst>
                              <p:par>
                                <p:cTn id="17" presetID="22" presetClass="entr" presetSubtype="4"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454FF7E6-323E-E764-9F3B-E702E4321BDE}"/>
              </a:ext>
            </a:extLst>
          </p:cNvPr>
          <p:cNvGrpSpPr/>
          <p:nvPr/>
        </p:nvGrpSpPr>
        <p:grpSpPr>
          <a:xfrm>
            <a:off x="2775832" y="1657088"/>
            <a:ext cx="8630919" cy="923331"/>
            <a:chOff x="-716245" y="1869857"/>
            <a:chExt cx="7265378" cy="5773418"/>
          </a:xfrm>
        </p:grpSpPr>
        <p:sp>
          <p:nvSpPr>
            <p:cNvPr id="12" name="TextBox 11">
              <a:extLst>
                <a:ext uri="{FF2B5EF4-FFF2-40B4-BE49-F238E27FC236}">
                  <a16:creationId xmlns:a16="http://schemas.microsoft.com/office/drawing/2014/main" id="{63B49BFD-51BC-AB73-2A28-7F0444ECF426}"/>
                </a:ext>
              </a:extLst>
            </p:cNvPr>
            <p:cNvSpPr txBox="1"/>
            <p:nvPr/>
          </p:nvSpPr>
          <p:spPr>
            <a:xfrm>
              <a:off x="-716245" y="1869863"/>
              <a:ext cx="7265378" cy="5773412"/>
            </a:xfrm>
            <a:prstGeom prst="rect">
              <a:avLst/>
            </a:prstGeom>
            <a:noFill/>
          </p:spPr>
          <p:txBody>
            <a:bodyPr wrap="square">
              <a:spAutoFit/>
            </a:bodyPr>
            <a:lstStyle/>
            <a:p>
              <a:pPr algn="ctr"/>
              <a:r>
                <a:rPr lang="en-US" sz="54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5400" b="1" dirty="0">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endParaRPr>
            </a:p>
          </p:txBody>
        </p:sp>
        <p:sp>
          <p:nvSpPr>
            <p:cNvPr id="13" name="TextBox 12">
              <a:extLst>
                <a:ext uri="{FF2B5EF4-FFF2-40B4-BE49-F238E27FC236}">
                  <a16:creationId xmlns:a16="http://schemas.microsoft.com/office/drawing/2014/main" id="{BED9A64D-AD0D-6373-CF8F-A051D0E8D219}"/>
                </a:ext>
              </a:extLst>
            </p:cNvPr>
            <p:cNvSpPr txBox="1"/>
            <p:nvPr/>
          </p:nvSpPr>
          <p:spPr>
            <a:xfrm>
              <a:off x="-716245" y="1869857"/>
              <a:ext cx="7265376" cy="5773413"/>
            </a:xfrm>
            <a:prstGeom prst="rect">
              <a:avLst/>
            </a:prstGeom>
            <a:noFill/>
          </p:spPr>
          <p:txBody>
            <a:bodyPr wrap="square">
              <a:spAutoFit/>
            </a:bodyPr>
            <a:lstStyle/>
            <a:p>
              <a:pPr algn="ctr"/>
              <a:r>
                <a:rPr lang="en-US" sz="54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5400" b="1" dirty="0">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endParaRPr>
            </a:p>
          </p:txBody>
        </p:sp>
      </p:grpSp>
    </p:spTree>
    <p:extLst>
      <p:ext uri="{BB962C8B-B14F-4D97-AF65-F5344CB8AC3E}">
        <p14:creationId xmlns:p14="http://schemas.microsoft.com/office/powerpoint/2010/main" val="352198221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yeah trẻ co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BDE409-7FD4-0122-1786-BD38C53A617E}"/>
              </a:ext>
            </a:extLst>
          </p:cNvPr>
          <p:cNvPicPr>
            <a:picLocks noChangeAspect="1"/>
          </p:cNvPicPr>
          <p:nvPr/>
        </p:nvPicPr>
        <p:blipFill>
          <a:blip r:embed="rId2"/>
          <a:stretch>
            <a:fillRect/>
          </a:stretch>
        </p:blipFill>
        <p:spPr>
          <a:xfrm>
            <a:off x="-1702438" y="1600200"/>
            <a:ext cx="2788142" cy="5724000"/>
          </a:xfrm>
          <a:prstGeom prst="rect">
            <a:avLst/>
          </a:prstGeom>
        </p:spPr>
      </p:pic>
      <p:grpSp>
        <p:nvGrpSpPr>
          <p:cNvPr id="5" name="Group 4">
            <a:extLst>
              <a:ext uri="{FF2B5EF4-FFF2-40B4-BE49-F238E27FC236}">
                <a16:creationId xmlns:a16="http://schemas.microsoft.com/office/drawing/2014/main" id="{5C2C7A8E-DA66-0092-E6E7-06C5B664BF03}"/>
              </a:ext>
            </a:extLst>
          </p:cNvPr>
          <p:cNvGrpSpPr/>
          <p:nvPr/>
        </p:nvGrpSpPr>
        <p:grpSpPr>
          <a:xfrm rot="21132515">
            <a:off x="190505" y="3139756"/>
            <a:ext cx="2250740" cy="433214"/>
            <a:chOff x="7871817" y="773870"/>
            <a:chExt cx="3300753" cy="576169"/>
          </a:xfrm>
        </p:grpSpPr>
        <p:sp>
          <p:nvSpPr>
            <p:cNvPr id="6" name="TextBox 5">
              <a:extLst>
                <a:ext uri="{FF2B5EF4-FFF2-40B4-BE49-F238E27FC236}">
                  <a16:creationId xmlns:a16="http://schemas.microsoft.com/office/drawing/2014/main" id="{A2B5C5FB-9E7C-BD48-CFE4-07210AB7AF9B}"/>
                </a:ext>
              </a:extLst>
            </p:cNvPr>
            <p:cNvSpPr txBox="1"/>
            <p:nvPr/>
          </p:nvSpPr>
          <p:spPr>
            <a:xfrm>
              <a:off x="7896750" y="776965"/>
              <a:ext cx="3275820" cy="5730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n w="127000">
                    <a:solidFill>
                      <a:schemeClr val="bg1"/>
                    </a:solidFill>
                  </a:ln>
                  <a:solidFill>
                    <a:srgbClr val="F93B6B"/>
                  </a:solidFill>
                  <a:latin typeface="#9Slide03 SVNCintra" pitchFamily="2" charset="0"/>
                  <a:ea typeface="LNTH-LuoLuoNotangYuanTi 1" pitchFamily="2" charset="-128"/>
                  <a:cs typeface="#9Slide03 SVNCintra" pitchFamily="2" charset="0"/>
                </a:rPr>
                <a:t>TIẾNG VIỆT</a:t>
              </a:r>
              <a:endParaRPr lang="en-US" sz="2200" dirty="0">
                <a:ln w="127000">
                  <a:solidFill>
                    <a:schemeClr val="bg1"/>
                  </a:solidFill>
                </a:ln>
                <a:solidFill>
                  <a:srgbClr val="F93B6B"/>
                </a:solidFill>
                <a:latin typeface="#9Slide03 SVNCintra" pitchFamily="2" charset="0"/>
                <a:ea typeface="LNTH-LuoLuoNotangYuanTi 1" pitchFamily="2" charset="-128"/>
                <a:cs typeface="#9Slide03 SVNCintra" pitchFamily="2" charset="0"/>
              </a:endParaRPr>
            </a:p>
          </p:txBody>
        </p:sp>
        <p:sp>
          <p:nvSpPr>
            <p:cNvPr id="14" name="TextBox 13">
              <a:extLst>
                <a:ext uri="{FF2B5EF4-FFF2-40B4-BE49-F238E27FC236}">
                  <a16:creationId xmlns:a16="http://schemas.microsoft.com/office/drawing/2014/main" id="{66226C15-4FDD-0FCF-3E4A-A398367E5915}"/>
                </a:ext>
              </a:extLst>
            </p:cNvPr>
            <p:cNvSpPr txBox="1"/>
            <p:nvPr/>
          </p:nvSpPr>
          <p:spPr>
            <a:xfrm>
              <a:off x="7871817" y="773870"/>
              <a:ext cx="3275824" cy="5730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dirty="0">
                  <a:solidFill>
                    <a:srgbClr val="E3177A"/>
                  </a:solidFill>
                  <a:effectLst>
                    <a:outerShdw blurRad="38100" dist="38100" dir="2700000" algn="tl">
                      <a:srgbClr val="000000">
                        <a:alpha val="43137"/>
                      </a:srgbClr>
                    </a:outerShdw>
                  </a:effectLst>
                  <a:latin typeface="#9Slide03 SVNCintra" pitchFamily="2" charset="0"/>
                  <a:cs typeface="#9Slide03 SVNCintra" pitchFamily="2" charset="0"/>
                </a:rPr>
                <a:t>TIẾNG VIỆT</a:t>
              </a:r>
            </a:p>
          </p:txBody>
        </p:sp>
      </p:grpSp>
      <p:pic>
        <p:nvPicPr>
          <p:cNvPr id="2" name="Picture 1">
            <a:extLst>
              <a:ext uri="{FF2B5EF4-FFF2-40B4-BE49-F238E27FC236}">
                <a16:creationId xmlns:a16="http://schemas.microsoft.com/office/drawing/2014/main" id="{070B547F-D019-F1F6-6FDF-3B321E3A97B7}"/>
              </a:ext>
            </a:extLst>
          </p:cNvPr>
          <p:cNvPicPr>
            <a:picLocks noChangeAspect="1"/>
          </p:cNvPicPr>
          <p:nvPr/>
        </p:nvPicPr>
        <p:blipFill>
          <a:blip r:embed="rId3"/>
          <a:stretch>
            <a:fillRect/>
          </a:stretch>
        </p:blipFill>
        <p:spPr>
          <a:xfrm>
            <a:off x="1464741" y="1754815"/>
            <a:ext cx="9815411" cy="2859272"/>
          </a:xfrm>
          <a:prstGeom prst="rect">
            <a:avLst/>
          </a:prstGeom>
        </p:spPr>
      </p:pic>
    </p:spTree>
    <p:extLst>
      <p:ext uri="{BB962C8B-B14F-4D97-AF65-F5344CB8AC3E}">
        <p14:creationId xmlns:p14="http://schemas.microsoft.com/office/powerpoint/2010/main" val="1151465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F38C6B-321F-794C-BAB9-B7EC3B347A1C}"/>
              </a:ext>
            </a:extLst>
          </p:cNvPr>
          <p:cNvPicPr>
            <a:picLocks noChangeAspect="1"/>
          </p:cNvPicPr>
          <p:nvPr/>
        </p:nvPicPr>
        <p:blipFill>
          <a:blip r:embed="rId3"/>
          <a:stretch>
            <a:fillRect/>
          </a:stretch>
        </p:blipFill>
        <p:spPr>
          <a:xfrm>
            <a:off x="2836779" y="102745"/>
            <a:ext cx="1724160" cy="2160000"/>
          </a:xfrm>
          <a:prstGeom prst="rect">
            <a:avLst/>
          </a:prstGeom>
        </p:spPr>
      </p:pic>
      <p:pic>
        <p:nvPicPr>
          <p:cNvPr id="3" name="Picture 2">
            <a:extLst>
              <a:ext uri="{FF2B5EF4-FFF2-40B4-BE49-F238E27FC236}">
                <a16:creationId xmlns:a16="http://schemas.microsoft.com/office/drawing/2014/main" id="{34E59952-A7BE-1641-B1A7-9650B5FC704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4305BBF3-4F89-AD40-9790-9792F6F60209}"/>
              </a:ext>
            </a:extLst>
          </p:cNvPr>
          <p:cNvPicPr>
            <a:picLocks noChangeAspect="1"/>
          </p:cNvPicPr>
          <p:nvPr/>
        </p:nvPicPr>
        <p:blipFill>
          <a:blip r:embed="rId5"/>
          <a:stretch>
            <a:fillRect/>
          </a:stretch>
        </p:blipFill>
        <p:spPr>
          <a:xfrm>
            <a:off x="0" y="1482251"/>
            <a:ext cx="12192000" cy="3893497"/>
          </a:xfrm>
          <a:prstGeom prst="rect">
            <a:avLst/>
          </a:prstGeom>
        </p:spPr>
      </p:pic>
    </p:spTree>
    <p:extLst>
      <p:ext uri="{BB962C8B-B14F-4D97-AF65-F5344CB8AC3E}">
        <p14:creationId xmlns:p14="http://schemas.microsoft.com/office/powerpoint/2010/main" val="1811545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wooden sign with a house and rainbow&#10;&#10;Description automatically generated">
            <a:extLst>
              <a:ext uri="{FF2B5EF4-FFF2-40B4-BE49-F238E27FC236}">
                <a16:creationId xmlns:a16="http://schemas.microsoft.com/office/drawing/2014/main" id="{EB882CC3-2AD1-8449-9A45-8DCB8AC34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88287"/>
            <a:ext cx="8640872" cy="9010970"/>
          </a:xfrm>
          <a:prstGeom prst="rect">
            <a:avLst/>
          </a:prstGeom>
        </p:spPr>
      </p:pic>
      <p:sp>
        <p:nvSpPr>
          <p:cNvPr id="3" name="Hình chữ nhật 16">
            <a:extLst>
              <a:ext uri="{FF2B5EF4-FFF2-40B4-BE49-F238E27FC236}">
                <a16:creationId xmlns:a16="http://schemas.microsoft.com/office/drawing/2014/main" id="{72FFE766-F5AC-CB48-92B8-1A6DA81660E2}"/>
              </a:ext>
            </a:extLst>
          </p:cNvPr>
          <p:cNvSpPr/>
          <p:nvPr/>
        </p:nvSpPr>
        <p:spPr>
          <a:xfrm>
            <a:off x="179641" y="2821193"/>
            <a:ext cx="8016217" cy="3170099"/>
          </a:xfrm>
          <a:prstGeom prst="rect">
            <a:avLst/>
          </a:prstGeom>
          <a:noFill/>
        </p:spPr>
        <p:txBody>
          <a:bodyPr wrap="square" lIns="91440" tIns="45720" rIns="91440" bIns="45720">
            <a:spAutoFit/>
          </a:bodyPr>
          <a:lstStyle/>
          <a:p>
            <a:pPr lvl="0" algn="ctr"/>
            <a:r>
              <a:rPr lang="vi-VN" sz="4000" b="1" dirty="0">
                <a:ln w="0"/>
                <a:solidFill>
                  <a:srgbClr val="0000CC"/>
                </a:solidFill>
                <a:latin typeface="Calibri" panose="020F0502020204030204" pitchFamily="34" charset="0"/>
                <a:ea typeface="Calibri" panose="020F0502020204030204" pitchFamily="34" charset="0"/>
                <a:cs typeface="Calibri" panose="020F0502020204030204" pitchFamily="34" charset="0"/>
              </a:rPr>
              <a:t>Chọn 1 trong 2 đề dưới đây:</a:t>
            </a:r>
          </a:p>
          <a:p>
            <a:pPr lvl="0" algn="just"/>
            <a:r>
              <a:rPr lang="vi-VN" sz="4000" dirty="0">
                <a:ln w="0"/>
                <a:solidFill>
                  <a:srgbClr val="0000CC"/>
                </a:solidFill>
                <a:latin typeface="Calibri" panose="020F0502020204030204" pitchFamily="34" charset="0"/>
                <a:ea typeface="Calibri" panose="020F0502020204030204" pitchFamily="34" charset="0"/>
                <a:cs typeface="Calibri" panose="020F0502020204030204" pitchFamily="34" charset="0"/>
              </a:rPr>
              <a:t>Đề 1: Viết đoạn văn nêu ý kiến phản đối hiện tượng vứt rác bừa bãi.</a:t>
            </a:r>
          </a:p>
          <a:p>
            <a:pPr lvl="0" algn="just"/>
            <a:r>
              <a:rPr lang="vi-VN" sz="4000" dirty="0">
                <a:ln w="0"/>
                <a:solidFill>
                  <a:srgbClr val="0000CC"/>
                </a:solidFill>
                <a:latin typeface="Calibri" panose="020F0502020204030204" pitchFamily="34" charset="0"/>
                <a:ea typeface="Calibri" panose="020F0502020204030204" pitchFamily="34" charset="0"/>
                <a:cs typeface="Calibri" panose="020F0502020204030204" pitchFamily="34" charset="0"/>
              </a:rPr>
              <a:t>Đề 2: Viết đoạn văn nêu ý kiến phản đối hiện tượng chen lấn khi xếp hàng.</a:t>
            </a:r>
            <a:endParaRPr kumimoji="0" lang="vi-VN" sz="4400" i="0" u="none" strike="noStrike" kern="1200" cap="none" spc="0" normalizeH="0" baseline="0" noProof="0" dirty="0">
              <a:ln w="0"/>
              <a:solidFill>
                <a:srgbClr val="0000C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A75F02D-7EC4-464C-8512-9AD2186BCB3D}"/>
              </a:ext>
            </a:extLst>
          </p:cNvPr>
          <p:cNvPicPr>
            <a:picLocks noChangeAspect="1"/>
          </p:cNvPicPr>
          <p:nvPr/>
        </p:nvPicPr>
        <p:blipFill>
          <a:blip r:embed="rId5"/>
          <a:stretch>
            <a:fillRect/>
          </a:stretch>
        </p:blipFill>
        <p:spPr>
          <a:xfrm flipH="1">
            <a:off x="8640872" y="932302"/>
            <a:ext cx="3095041" cy="5580000"/>
          </a:xfrm>
          <a:prstGeom prst="rect">
            <a:avLst/>
          </a:prstGeom>
        </p:spPr>
      </p:pic>
    </p:spTree>
    <p:extLst>
      <p:ext uri="{BB962C8B-B14F-4D97-AF65-F5344CB8AC3E}">
        <p14:creationId xmlns:p14="http://schemas.microsoft.com/office/powerpoint/2010/main" val="1385795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667">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138"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1466" y="501898"/>
            <a:ext cx="10227733" cy="770948"/>
          </a:xfrm>
        </p:spPr>
        <p:txBody>
          <a:bodyPr vert="horz" lIns="91440" tIns="45720" rIns="91440" bIns="45720" rtlCol="0" anchor="ctr">
            <a:noAutofit/>
          </a:bodyPr>
          <a:lstStyle/>
          <a:p>
            <a:pPr algn="ct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Dựa vào các ý đã tìm trong hoạt động Viết ở Bài 28, viết đoạn văn theo yêu cầu của đề bài đã chọn.</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B8BC3F1A-B7BD-DB61-C123-B8C6E9A15ED8}"/>
              </a:ext>
            </a:extLst>
          </p:cNvPr>
          <p:cNvSpPr/>
          <p:nvPr/>
        </p:nvSpPr>
        <p:spPr>
          <a:xfrm>
            <a:off x="1839433" y="2264735"/>
            <a:ext cx="8750595" cy="2870791"/>
          </a:xfrm>
          <a:prstGeom prst="roundRect">
            <a:avLst/>
          </a:prstGeom>
          <a:ln w="57150">
            <a:solidFill>
              <a:srgbClr val="FF3399"/>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i="1" dirty="0">
                <a:latin typeface="Cambria" panose="02040503050406030204" pitchFamily="18" charset="0"/>
                <a:ea typeface="Cambria" panose="02040503050406030204" pitchFamily="18" charset="0"/>
              </a:rPr>
              <a:t>Lưu ý:</a:t>
            </a:r>
          </a:p>
          <a:p>
            <a:pPr algn="just"/>
            <a:r>
              <a:rPr lang="vi-VN" sz="3200" dirty="0">
                <a:latin typeface="Cambria" panose="02040503050406030204" pitchFamily="18" charset="0"/>
                <a:ea typeface="Cambria" panose="02040503050406030204" pitchFamily="18" charset="0"/>
              </a:rPr>
              <a:t>– Sử dụng từ ngữ để tỏ rõ ý kiến phản đối (không đúng, khó chấp nhận, không đồng ý,…)</a:t>
            </a:r>
          </a:p>
          <a:p>
            <a:pPr algn="just"/>
            <a:r>
              <a:rPr lang="vi-VN" sz="3200" dirty="0">
                <a:latin typeface="Cambria" panose="02040503050406030204" pitchFamily="18" charset="0"/>
                <a:ea typeface="Cambria" panose="02040503050406030204" pitchFamily="18" charset="0"/>
              </a:rPr>
              <a:t>– Các lí do phản đối phải xác đáng, có dẫn chứng thuyết phục.</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3807999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138"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18AC898-35F6-C3C6-F085-0B12189808A8}"/>
              </a:ext>
            </a:extLst>
          </p:cNvPr>
          <p:cNvSpPr>
            <a:spLocks noGrp="1"/>
          </p:cNvSpPr>
          <p:nvPr>
            <p:ph type="title"/>
          </p:nvPr>
        </p:nvSpPr>
        <p:spPr/>
        <p:txBody>
          <a:bodyPr/>
          <a:lstStyle/>
          <a:p>
            <a:pPr algn="just"/>
            <a:r>
              <a:rPr lang="vi-VN" sz="2800" b="0" i="0" dirty="0">
                <a:solidFill>
                  <a:srgbClr val="000000"/>
                </a:solidFill>
                <a:effectLst/>
                <a:latin typeface="Cambria" panose="02040503050406030204" pitchFamily="18" charset="0"/>
                <a:ea typeface="Cambria" panose="02040503050406030204" pitchFamily="18" charset="0"/>
              </a:rPr>
              <a:t>   Vứt rác bừa bãi đang là hiện tượng không khó bắt gặp hiện nay. Rác thải ở mọi nơi, từ lề đường đến các gốc cây, quán xá,… Việc vứt rác bừa bãi không phải do cố ý mà đã “quen tay”, nếu không dùng nữa thì vứt luôn xuống cạnh chân mình. Điều này thật sự đáng lên án và phản đối. Đầu tiên, rác thải bị vứt bừa bãi thường sẽ bị trôi dạt về ven sông, hay các kênh, rạch, ao hồ, từ đó gây hại rất lớn cho môi trường. Chẳng hạn như đất và nước bị ô nhiễm, gây ảnh hưởng đến các sinh vật biển hay không thể canh tác cây cối, thậm chí có thể gây bệnh về đường ruột cho con người. Thứ hai, việc xả rác bừa bãi ở khu dân cư sẽ gây ra mùi hôi khiến cư dân cực kỳ khó chịu, kéo theo đó là sự sản sinh các loài vật như ruồi, muỗi, chuột, bọ,…có thể gây cho con người nhiều bệnh nguy hiểm. Chúng ta cần nâng cao nhận thức về việc vứt rác bừa bãi, cùng nhau lên tiếng phản đối thói quen không tốt đó. Điều đó giúp cộng đồng thay đổi được suy nghĩ và chấm dứt hành động này.</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475889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138"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18AC898-35F6-C3C6-F085-0B12189808A8}"/>
              </a:ext>
            </a:extLst>
          </p:cNvPr>
          <p:cNvSpPr>
            <a:spLocks noGrp="1"/>
          </p:cNvSpPr>
          <p:nvPr>
            <p:ph type="title"/>
          </p:nvPr>
        </p:nvSpPr>
        <p:spPr>
          <a:xfrm>
            <a:off x="680484" y="365125"/>
            <a:ext cx="11121656" cy="1325563"/>
          </a:xfrm>
        </p:spPr>
        <p:txBody>
          <a:bodyPr/>
          <a:lstStyle/>
          <a:p>
            <a:pPr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Hiện tượng chen lấn khi xếp hàng là một hiện tượng không tốt, nhưng đáng buồn là hiện tượng này lại đang vô cùng phổ biến hiện nay. Chúng ta cần phản đối cũng như tìm cách khắc phục hiện tượng chen hàng. Thứ nhất, việc chen lấn khi xếp hàng sẽ mang lại sự mất công bằng với người khác khi họ đang nghiêm túc chờ tới lượt của mình thì lại có người chen ngang, “ưu tiên” được phục vụ trước, gây ra sự khó chịu, không vui của tất cả mọi người. Thứ hai, nó cực kỳ ảnh hưởng tới hiệu quả công việc và thời gian chờ đợi của mọi người. Tưởng tượng mà xem, khi có một người chen ngang, tất cả những người phục vụ của gian hàng đó đều phải dừng lại để nhắc nhở, điều chỉnh thứ tự của tất cả mọi người, gây ra chậm trễ trong việc hoàn thành nhiệm vụ của họ. Thứ ba, những người chịu đựng việc chen ngang đó đã phải bỏ ra nhiều thời gian hơn để chờ đợi tới lượt mình, ảnh hưởng tới thời gian làm những công việc khác của họ. Chen lấn khi xếp hàng là một hiện tượng, một tính cách xấu ở một số người nhưng cộng đồng cần chung tay để hành động này được chấm dứt.</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065931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2601686" y="134425"/>
            <a:ext cx="6988628" cy="5960986"/>
            <a:chOff x="4579754" y="1427709"/>
            <a:chExt cx="3288799" cy="3200586"/>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754" y="2321585"/>
              <a:ext cx="3288799" cy="2306710"/>
            </a:xfrm>
            <a:prstGeom prst="rect">
              <a:avLst/>
            </a:prstGeom>
            <a:ln>
              <a:noFill/>
            </a:ln>
            <a:effectLst>
              <a:outerShdw blurRad="292100" dist="139700" dir="2700000" algn="tl" rotWithShape="0">
                <a:srgbClr val="333333">
                  <a:alpha val="65000"/>
                </a:srgbClr>
              </a:outerShdw>
            </a:effectLst>
          </p:spPr>
        </p:pic>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8339" y="1427709"/>
              <a:ext cx="1218058" cy="1203311"/>
            </a:xfrm>
            <a:prstGeom prst="rect">
              <a:avLst/>
            </a:prstGeom>
          </p:spPr>
        </p:pic>
        <p:sp>
          <p:nvSpPr>
            <p:cNvPr id="27" name="TextBox 26">
              <a:extLst>
                <a:ext uri="{FF2B5EF4-FFF2-40B4-BE49-F238E27FC236}">
                  <a16:creationId xmlns:a16="http://schemas.microsoft.com/office/drawing/2014/main" id="{45FCB972-838F-2001-1A77-22EA470EF21E}"/>
                </a:ext>
              </a:extLst>
            </p:cNvPr>
            <p:cNvSpPr txBox="1"/>
            <p:nvPr/>
          </p:nvSpPr>
          <p:spPr>
            <a:xfrm>
              <a:off x="4835876" y="2870413"/>
              <a:ext cx="2839453" cy="1206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FA3751"/>
                  </a:solidFill>
                  <a:effectLst/>
                  <a:uLnTx/>
                  <a:uFillTx/>
                  <a:latin typeface="Cambria" panose="02040503050406030204" pitchFamily="18" charset="0"/>
                  <a:ea typeface="Cambria" panose="02040503050406030204" pitchFamily="18" charset="0"/>
                </a:rPr>
                <a:t>2. </a:t>
              </a:r>
              <a:r>
                <a:rPr lang="en-US" sz="7000" b="1" dirty="0">
                  <a:solidFill>
                    <a:srgbClr val="FA3751"/>
                  </a:solidFill>
                  <a:latin typeface="Cambria" panose="02040503050406030204" pitchFamily="18" charset="0"/>
                  <a:ea typeface="Cambria" panose="02040503050406030204" pitchFamily="18" charset="0"/>
                </a:rPr>
                <a:t>Đ</a:t>
              </a:r>
              <a:r>
                <a:rPr kumimoji="0" lang="en-US" sz="7000" b="1" i="0" u="none" strike="noStrike" kern="1200" cap="none" spc="0" normalizeH="0" baseline="0" noProof="0" dirty="0" err="1">
                  <a:ln>
                    <a:noFill/>
                  </a:ln>
                  <a:solidFill>
                    <a:srgbClr val="FA3751"/>
                  </a:solidFill>
                  <a:effectLst/>
                  <a:uLnTx/>
                  <a:uFillTx/>
                  <a:latin typeface="Cambria" panose="02040503050406030204" pitchFamily="18" charset="0"/>
                  <a:ea typeface="Cambria" panose="02040503050406030204" pitchFamily="18" charset="0"/>
                </a:rPr>
                <a:t>ọc</a:t>
              </a:r>
              <a:r>
                <a:rPr kumimoji="0" lang="en-US" sz="7000" b="1" i="0" u="none" strike="noStrike" kern="1200" cap="none" spc="0" normalizeH="0" baseline="0" noProof="0" dirty="0">
                  <a:ln>
                    <a:noFill/>
                  </a:ln>
                  <a:solidFill>
                    <a:srgbClr val="FA3751"/>
                  </a:solidFill>
                  <a:effectLst/>
                  <a:uLnTx/>
                  <a:uFillTx/>
                  <a:latin typeface="Cambria" panose="02040503050406030204" pitchFamily="18" charset="0"/>
                  <a:ea typeface="Cambria" panose="02040503050406030204" pitchFamily="18" charset="0"/>
                </a:rPr>
                <a:t> </a:t>
              </a:r>
              <a:r>
                <a:rPr kumimoji="0" lang="en-US" sz="7000" b="1" i="0" u="none" strike="noStrike" kern="1200" cap="none" spc="0" normalizeH="0" baseline="0" noProof="0" dirty="0" err="1">
                  <a:ln>
                    <a:noFill/>
                  </a:ln>
                  <a:solidFill>
                    <a:srgbClr val="FA3751"/>
                  </a:solidFill>
                  <a:effectLst/>
                  <a:uLnTx/>
                  <a:uFillTx/>
                  <a:latin typeface="Cambria" panose="02040503050406030204" pitchFamily="18" charset="0"/>
                  <a:ea typeface="Cambria" panose="02040503050406030204" pitchFamily="18" charset="0"/>
                </a:rPr>
                <a:t>soát</a:t>
              </a:r>
              <a:r>
                <a:rPr kumimoji="0" lang="en-US" sz="7000" b="1" i="0" u="none" strike="noStrike" kern="1200" cap="none" spc="0" normalizeH="0" baseline="0" noProof="0" dirty="0">
                  <a:ln>
                    <a:noFill/>
                  </a:ln>
                  <a:solidFill>
                    <a:srgbClr val="FA3751"/>
                  </a:solidFill>
                  <a:effectLst/>
                  <a:uLnTx/>
                  <a:uFillTx/>
                  <a:latin typeface="Cambria" panose="02040503050406030204" pitchFamily="18" charset="0"/>
                  <a:ea typeface="Cambria" panose="02040503050406030204" pitchFamily="18" charset="0"/>
                </a:rPr>
                <a:t> </a:t>
              </a:r>
              <a:r>
                <a:rPr kumimoji="0" lang="en-US" sz="7000" b="1" i="0" u="none" strike="noStrike" kern="1200" cap="none" spc="0" normalizeH="0" baseline="0" noProof="0" dirty="0" err="1">
                  <a:ln>
                    <a:noFill/>
                  </a:ln>
                  <a:solidFill>
                    <a:srgbClr val="FA3751"/>
                  </a:solidFill>
                  <a:effectLst/>
                  <a:uLnTx/>
                  <a:uFillTx/>
                  <a:latin typeface="Cambria" panose="02040503050406030204" pitchFamily="18" charset="0"/>
                  <a:ea typeface="Cambria" panose="02040503050406030204" pitchFamily="18" charset="0"/>
                </a:rPr>
                <a:t>và</a:t>
              </a:r>
              <a:r>
                <a:rPr kumimoji="0" lang="en-US" sz="7000" b="1" i="0" u="none" strike="noStrike" kern="1200" cap="none" spc="0" normalizeH="0" baseline="0" noProof="0" dirty="0">
                  <a:ln>
                    <a:noFill/>
                  </a:ln>
                  <a:solidFill>
                    <a:srgbClr val="FA3751"/>
                  </a:solidFill>
                  <a:effectLst/>
                  <a:uLnTx/>
                  <a:uFillTx/>
                  <a:latin typeface="Cambria" panose="02040503050406030204" pitchFamily="18" charset="0"/>
                  <a:ea typeface="Cambria" panose="02040503050406030204" pitchFamily="18" charset="0"/>
                </a:rPr>
                <a:t> </a:t>
              </a:r>
              <a:r>
                <a:rPr kumimoji="0" lang="en-US" sz="7000" b="1" i="0" u="none" strike="noStrike" kern="1200" cap="none" spc="0" normalizeH="0" baseline="0" noProof="0" dirty="0" err="1">
                  <a:ln>
                    <a:noFill/>
                  </a:ln>
                  <a:solidFill>
                    <a:srgbClr val="FA3751"/>
                  </a:solidFill>
                  <a:effectLst/>
                  <a:uLnTx/>
                  <a:uFillTx/>
                  <a:latin typeface="Cambria" panose="02040503050406030204" pitchFamily="18" charset="0"/>
                  <a:ea typeface="Cambria" panose="02040503050406030204" pitchFamily="18" charset="0"/>
                </a:rPr>
                <a:t>chỉnh</a:t>
              </a:r>
              <a:r>
                <a:rPr kumimoji="0" lang="en-US" sz="7000" b="1" i="0" u="none" strike="noStrike" kern="1200" cap="none" spc="0" normalizeH="0" baseline="0" noProof="0" dirty="0">
                  <a:ln>
                    <a:noFill/>
                  </a:ln>
                  <a:solidFill>
                    <a:srgbClr val="FA3751"/>
                  </a:solidFill>
                  <a:effectLst/>
                  <a:uLnTx/>
                  <a:uFillTx/>
                  <a:latin typeface="Cambria" panose="02040503050406030204" pitchFamily="18" charset="0"/>
                  <a:ea typeface="Cambria" panose="02040503050406030204" pitchFamily="18" charset="0"/>
                </a:rPr>
                <a:t> </a:t>
              </a:r>
              <a:r>
                <a:rPr kumimoji="0" lang="en-US" sz="7000" b="1" i="0" u="none" strike="noStrike" kern="1200" cap="none" spc="0" normalizeH="0" baseline="0" noProof="0" dirty="0" err="1">
                  <a:ln>
                    <a:noFill/>
                  </a:ln>
                  <a:solidFill>
                    <a:srgbClr val="FA3751"/>
                  </a:solidFill>
                  <a:effectLst/>
                  <a:uLnTx/>
                  <a:uFillTx/>
                  <a:latin typeface="Cambria" panose="02040503050406030204" pitchFamily="18" charset="0"/>
                  <a:ea typeface="Cambria" panose="02040503050406030204" pitchFamily="18" charset="0"/>
                </a:rPr>
                <a:t>sửa</a:t>
              </a:r>
              <a:r>
                <a:rPr kumimoji="0" lang="en-US" sz="7000" b="1" i="0" u="none" strike="noStrike" kern="1200" cap="none" spc="0" normalizeH="0" baseline="0" noProof="0" dirty="0">
                  <a:ln>
                    <a:noFill/>
                  </a:ln>
                  <a:solidFill>
                    <a:srgbClr val="FA3751"/>
                  </a:solidFill>
                  <a:effectLst/>
                  <a:uLnTx/>
                  <a:uFillTx/>
                  <a:latin typeface="Cambria" panose="02040503050406030204" pitchFamily="18" charset="0"/>
                  <a:ea typeface="Cambria" panose="02040503050406030204" pitchFamily="18" charset="0"/>
                </a:rPr>
                <a:t>.</a:t>
              </a:r>
            </a:p>
          </p:txBody>
        </p:sp>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4125" y="166980"/>
            <a:ext cx="2096376" cy="2084753"/>
          </a:xfrm>
          <a:prstGeom prst="rect">
            <a:avLst/>
          </a:prstGeom>
        </p:spPr>
      </p:pic>
    </p:spTree>
    <p:extLst>
      <p:ext uri="{BB962C8B-B14F-4D97-AF65-F5344CB8AC3E}">
        <p14:creationId xmlns:p14="http://schemas.microsoft.com/office/powerpoint/2010/main" val="2943117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138"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5DA089C2-82F9-C12B-3C79-B654815A018D}"/>
              </a:ext>
            </a:extLst>
          </p:cNvPr>
          <p:cNvSpPr txBox="1">
            <a:spLocks/>
          </p:cNvSpPr>
          <p:nvPr/>
        </p:nvSpPr>
        <p:spPr>
          <a:xfrm>
            <a:off x="814197" y="534722"/>
            <a:ext cx="10515600" cy="52112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b="1" kern="1200">
                <a:solidFill>
                  <a:schemeClr val="tx1"/>
                </a:solidFill>
                <a:latin typeface="+mj-lt"/>
                <a:ea typeface="+mj-ea"/>
                <a:cs typeface="+mj-cs"/>
              </a:defRPr>
            </a:lvl1pPr>
          </a:lstStyle>
          <a:p>
            <a:pPr lvl="0">
              <a:defRPr/>
            </a:pPr>
            <a:r>
              <a:rPr lang="en-US" sz="4000" dirty="0">
                <a:solidFill>
                  <a:srgbClr val="002060"/>
                </a:solidFill>
                <a:latin typeface="+mn-lt"/>
              </a:rPr>
              <a:t>a. </a:t>
            </a:r>
            <a:r>
              <a:rPr lang="en-US" sz="4000" dirty="0" err="1">
                <a:solidFill>
                  <a:srgbClr val="002060"/>
                </a:solidFill>
                <a:latin typeface="+mn-lt"/>
              </a:rPr>
              <a:t>Đọc</a:t>
            </a:r>
            <a:r>
              <a:rPr lang="en-US" sz="4000" dirty="0">
                <a:solidFill>
                  <a:srgbClr val="002060"/>
                </a:solidFill>
                <a:latin typeface="+mn-lt"/>
              </a:rPr>
              <a:t> </a:t>
            </a:r>
            <a:r>
              <a:rPr lang="en-US" sz="4000" dirty="0" err="1">
                <a:solidFill>
                  <a:srgbClr val="002060"/>
                </a:solidFill>
                <a:latin typeface="+mn-lt"/>
              </a:rPr>
              <a:t>lại</a:t>
            </a:r>
            <a:r>
              <a:rPr lang="en-US" sz="4000" dirty="0">
                <a:solidFill>
                  <a:srgbClr val="002060"/>
                </a:solidFill>
                <a:latin typeface="+mn-lt"/>
              </a:rPr>
              <a:t> </a:t>
            </a:r>
            <a:r>
              <a:rPr lang="en-US" sz="4000" dirty="0" err="1">
                <a:solidFill>
                  <a:srgbClr val="002060"/>
                </a:solidFill>
                <a:latin typeface="+mn-lt"/>
              </a:rPr>
              <a:t>đoạn</a:t>
            </a:r>
            <a:r>
              <a:rPr lang="en-US" sz="4000" dirty="0">
                <a:solidFill>
                  <a:srgbClr val="002060"/>
                </a:solidFill>
                <a:latin typeface="+mn-lt"/>
              </a:rPr>
              <a:t> </a:t>
            </a:r>
            <a:r>
              <a:rPr lang="en-US" sz="4000" dirty="0" err="1">
                <a:solidFill>
                  <a:srgbClr val="002060"/>
                </a:solidFill>
                <a:latin typeface="+mn-lt"/>
              </a:rPr>
              <a:t>văn</a:t>
            </a:r>
            <a:r>
              <a:rPr lang="en-US" sz="4000" dirty="0">
                <a:solidFill>
                  <a:srgbClr val="002060"/>
                </a:solidFill>
                <a:latin typeface="+mn-lt"/>
              </a:rPr>
              <a:t> </a:t>
            </a:r>
            <a:r>
              <a:rPr lang="en-US" sz="4000" dirty="0" err="1">
                <a:solidFill>
                  <a:srgbClr val="002060"/>
                </a:solidFill>
                <a:latin typeface="+mn-lt"/>
              </a:rPr>
              <a:t>của</a:t>
            </a:r>
            <a:r>
              <a:rPr lang="en-US" sz="4000" dirty="0">
                <a:solidFill>
                  <a:srgbClr val="002060"/>
                </a:solidFill>
                <a:latin typeface="+mn-lt"/>
              </a:rPr>
              <a:t> </a:t>
            </a:r>
            <a:r>
              <a:rPr lang="en-US" sz="4000" dirty="0" err="1">
                <a:solidFill>
                  <a:srgbClr val="002060"/>
                </a:solidFill>
                <a:latin typeface="+mn-lt"/>
              </a:rPr>
              <a:t>em</a:t>
            </a:r>
            <a:r>
              <a:rPr lang="en-US" sz="4000" dirty="0">
                <a:solidFill>
                  <a:srgbClr val="002060"/>
                </a:solidFill>
                <a:latin typeface="+mn-lt"/>
              </a:rPr>
              <a:t> </a:t>
            </a:r>
            <a:r>
              <a:rPr lang="en-US" sz="4000" dirty="0" err="1">
                <a:solidFill>
                  <a:srgbClr val="002060"/>
                </a:solidFill>
                <a:latin typeface="+mn-lt"/>
              </a:rPr>
              <a:t>để</a:t>
            </a:r>
            <a:r>
              <a:rPr lang="en-US" sz="4000" dirty="0">
                <a:solidFill>
                  <a:srgbClr val="002060"/>
                </a:solidFill>
                <a:latin typeface="+mn-lt"/>
              </a:rPr>
              <a:t> </a:t>
            </a:r>
            <a:r>
              <a:rPr lang="en-US" sz="4000" dirty="0" err="1">
                <a:solidFill>
                  <a:srgbClr val="002060"/>
                </a:solidFill>
                <a:latin typeface="+mn-lt"/>
              </a:rPr>
              <a:t>phát</a:t>
            </a:r>
            <a:r>
              <a:rPr lang="en-US" sz="4000" dirty="0">
                <a:solidFill>
                  <a:srgbClr val="002060"/>
                </a:solidFill>
                <a:latin typeface="+mn-lt"/>
              </a:rPr>
              <a:t> </a:t>
            </a:r>
            <a:r>
              <a:rPr lang="en-US" sz="4000" dirty="0" err="1">
                <a:solidFill>
                  <a:srgbClr val="002060"/>
                </a:solidFill>
                <a:latin typeface="+mn-lt"/>
              </a:rPr>
              <a:t>hiện</a:t>
            </a:r>
            <a:r>
              <a:rPr lang="en-US" sz="4000" dirty="0">
                <a:solidFill>
                  <a:srgbClr val="002060"/>
                </a:solidFill>
                <a:latin typeface="+mn-lt"/>
              </a:rPr>
              <a:t> </a:t>
            </a:r>
            <a:r>
              <a:rPr lang="en-US" sz="4000" dirty="0" err="1">
                <a:solidFill>
                  <a:srgbClr val="002060"/>
                </a:solidFill>
                <a:latin typeface="+mn-lt"/>
              </a:rPr>
              <a:t>lỗi</a:t>
            </a:r>
            <a:r>
              <a:rPr lang="en-US" sz="4000" dirty="0">
                <a:solidFill>
                  <a:srgbClr val="002060"/>
                </a:solidFill>
                <a:latin typeface="+mn-lt"/>
              </a:rPr>
              <a:t>.</a:t>
            </a:r>
            <a:endParaRPr kumimoji="0" lang="en-US" sz="4000" b="1" i="0" strike="noStrike" kern="1200" cap="none" spc="0" normalizeH="0" baseline="0" noProof="0" dirty="0">
              <a:ln>
                <a:noFill/>
              </a:ln>
              <a:solidFill>
                <a:srgbClr val="002060"/>
              </a:solidFill>
              <a:effectLst/>
              <a:uLnTx/>
              <a:uFillTx/>
              <a:latin typeface="+mn-lt"/>
            </a:endParaRPr>
          </a:p>
        </p:txBody>
      </p:sp>
      <p:pic>
        <p:nvPicPr>
          <p:cNvPr id="7" name="Picture 6">
            <a:extLst>
              <a:ext uri="{FF2B5EF4-FFF2-40B4-BE49-F238E27FC236}">
                <a16:creationId xmlns:a16="http://schemas.microsoft.com/office/drawing/2014/main" id="{955182FC-77DC-E7F7-269A-1A0CB2C99E9C}"/>
              </a:ext>
            </a:extLst>
          </p:cNvPr>
          <p:cNvPicPr>
            <a:picLocks noChangeAspect="1"/>
          </p:cNvPicPr>
          <p:nvPr/>
        </p:nvPicPr>
        <p:blipFill>
          <a:blip r:embed="rId3"/>
          <a:stretch>
            <a:fillRect/>
          </a:stretch>
        </p:blipFill>
        <p:spPr>
          <a:xfrm>
            <a:off x="1111324" y="1420442"/>
            <a:ext cx="9383011" cy="2168343"/>
          </a:xfrm>
          <a:prstGeom prst="rect">
            <a:avLst/>
          </a:prstGeom>
        </p:spPr>
      </p:pic>
      <p:sp>
        <p:nvSpPr>
          <p:cNvPr id="8" name="Title 1">
            <a:extLst>
              <a:ext uri="{FF2B5EF4-FFF2-40B4-BE49-F238E27FC236}">
                <a16:creationId xmlns:a16="http://schemas.microsoft.com/office/drawing/2014/main" id="{9C9F84A5-8F77-2A90-6CDA-A8D0BFC74F03}"/>
              </a:ext>
            </a:extLst>
          </p:cNvPr>
          <p:cNvSpPr txBox="1">
            <a:spLocks/>
          </p:cNvSpPr>
          <p:nvPr/>
        </p:nvSpPr>
        <p:spPr>
          <a:xfrm>
            <a:off x="537751" y="4022201"/>
            <a:ext cx="10515600" cy="52112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b="1" kern="1200">
                <a:solidFill>
                  <a:schemeClr val="tx1"/>
                </a:solidFill>
                <a:latin typeface="+mj-lt"/>
                <a:ea typeface="+mj-ea"/>
                <a:cs typeface="+mj-cs"/>
              </a:defRPr>
            </a:lvl1pPr>
          </a:lstStyle>
          <a:p>
            <a:pPr lvl="0">
              <a:defRPr/>
            </a:pPr>
            <a:r>
              <a:rPr lang="en-US" sz="4000" dirty="0">
                <a:solidFill>
                  <a:srgbClr val="002060"/>
                </a:solidFill>
                <a:latin typeface="+mn-lt"/>
              </a:rPr>
              <a:t>b. </a:t>
            </a:r>
            <a:r>
              <a:rPr lang="en-US" sz="4000" dirty="0" err="1">
                <a:solidFill>
                  <a:srgbClr val="002060"/>
                </a:solidFill>
                <a:latin typeface="+mn-lt"/>
              </a:rPr>
              <a:t>Sửa</a:t>
            </a:r>
            <a:r>
              <a:rPr lang="en-US" sz="4000" dirty="0">
                <a:solidFill>
                  <a:srgbClr val="002060"/>
                </a:solidFill>
                <a:latin typeface="+mn-lt"/>
              </a:rPr>
              <a:t> </a:t>
            </a:r>
            <a:r>
              <a:rPr lang="en-US" sz="4000" dirty="0" err="1">
                <a:solidFill>
                  <a:srgbClr val="002060"/>
                </a:solidFill>
                <a:latin typeface="+mn-lt"/>
              </a:rPr>
              <a:t>lỗi</a:t>
            </a:r>
            <a:r>
              <a:rPr lang="en-US" sz="4000" dirty="0">
                <a:solidFill>
                  <a:srgbClr val="002060"/>
                </a:solidFill>
                <a:latin typeface="+mn-lt"/>
              </a:rPr>
              <a:t> </a:t>
            </a:r>
            <a:r>
              <a:rPr lang="en-US" sz="4000" dirty="0" err="1">
                <a:solidFill>
                  <a:srgbClr val="002060"/>
                </a:solidFill>
                <a:latin typeface="+mn-lt"/>
              </a:rPr>
              <a:t>trong</a:t>
            </a:r>
            <a:r>
              <a:rPr lang="en-US" sz="4000" dirty="0">
                <a:solidFill>
                  <a:srgbClr val="002060"/>
                </a:solidFill>
                <a:latin typeface="+mn-lt"/>
              </a:rPr>
              <a:t> </a:t>
            </a:r>
            <a:r>
              <a:rPr lang="en-US" sz="4000" dirty="0" err="1">
                <a:solidFill>
                  <a:srgbClr val="002060"/>
                </a:solidFill>
                <a:latin typeface="+mn-lt"/>
              </a:rPr>
              <a:t>đoạn</a:t>
            </a:r>
            <a:r>
              <a:rPr lang="en-US" sz="4000" dirty="0">
                <a:solidFill>
                  <a:srgbClr val="002060"/>
                </a:solidFill>
                <a:latin typeface="+mn-lt"/>
              </a:rPr>
              <a:t> </a:t>
            </a:r>
            <a:r>
              <a:rPr lang="en-US" sz="4000" dirty="0" err="1">
                <a:solidFill>
                  <a:srgbClr val="002060"/>
                </a:solidFill>
                <a:latin typeface="+mn-lt"/>
              </a:rPr>
              <a:t>văn</a:t>
            </a:r>
            <a:r>
              <a:rPr lang="en-US" sz="4000" dirty="0">
                <a:solidFill>
                  <a:srgbClr val="002060"/>
                </a:solidFill>
                <a:latin typeface="+mn-lt"/>
              </a:rPr>
              <a:t> (</a:t>
            </a:r>
            <a:r>
              <a:rPr lang="en-US" sz="4000" dirty="0" err="1">
                <a:solidFill>
                  <a:srgbClr val="002060"/>
                </a:solidFill>
                <a:latin typeface="+mn-lt"/>
              </a:rPr>
              <a:t>nếu</a:t>
            </a:r>
            <a:r>
              <a:rPr lang="en-US" sz="4000" dirty="0">
                <a:solidFill>
                  <a:srgbClr val="002060"/>
                </a:solidFill>
                <a:latin typeface="+mn-lt"/>
              </a:rPr>
              <a:t> </a:t>
            </a:r>
            <a:r>
              <a:rPr lang="en-US" sz="4000" dirty="0" err="1">
                <a:solidFill>
                  <a:srgbClr val="002060"/>
                </a:solidFill>
                <a:latin typeface="+mn-lt"/>
              </a:rPr>
              <a:t>có</a:t>
            </a:r>
            <a:r>
              <a:rPr lang="en-US" sz="4000" dirty="0">
                <a:solidFill>
                  <a:srgbClr val="002060"/>
                </a:solidFill>
                <a:latin typeface="+mn-lt"/>
              </a:rPr>
              <a:t>).</a:t>
            </a:r>
            <a:endParaRPr kumimoji="0" lang="en-US" sz="4000" b="1" i="0" strike="noStrike" kern="1200" cap="none" spc="0" normalizeH="0" baseline="0" noProof="0" dirty="0">
              <a:ln>
                <a:noFill/>
              </a:ln>
              <a:solidFill>
                <a:srgbClr val="002060"/>
              </a:solidFill>
              <a:effectLst/>
              <a:uLnTx/>
              <a:uFillTx/>
              <a:latin typeface="+mn-lt"/>
            </a:endParaRPr>
          </a:p>
        </p:txBody>
      </p:sp>
    </p:spTree>
    <p:extLst>
      <p:ext uri="{BB962C8B-B14F-4D97-AF65-F5344CB8AC3E}">
        <p14:creationId xmlns:p14="http://schemas.microsoft.com/office/powerpoint/2010/main" val="92607987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906</TotalTime>
  <Words>704</Words>
  <Application>Microsoft Office PowerPoint</Application>
  <PresentationFormat>Widescreen</PresentationFormat>
  <Paragraphs>22</Paragraphs>
  <Slides>14</Slides>
  <Notes>3</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14</vt:i4>
      </vt:variant>
    </vt:vector>
  </HeadingPairs>
  <TitlesOfParts>
    <vt:vector size="25" baseType="lpstr">
      <vt:lpstr>#9Slide03 SVNCintra</vt:lpstr>
      <vt:lpstr>#9Slide05 Phobia</vt:lpstr>
      <vt:lpstr>Arial</vt:lpstr>
      <vt:lpstr>Calibri</vt:lpstr>
      <vt:lpstr>Cambria</vt:lpstr>
      <vt:lpstr>UVN Banh Mi</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1. Dựa vào các ý đã tìm trong hoạt động Viết ở Bài 28, viết đoạn văn theo yêu cầu của đề bài đã chọn.</vt:lpstr>
      <vt:lpstr>   Vứt rác bừa bãi đang là hiện tượng không khó bắt gặp hiện nay. Rác thải ở mọi nơi, từ lề đường đến các gốc cây, quán xá,… Việc vứt rác bừa bãi không phải do cố ý mà đã “quen tay”, nếu không dùng nữa thì vứt luôn xuống cạnh chân mình. Điều này thật sự đáng lên án và phản đối. Đầu tiên, rác thải bị vứt bừa bãi thường sẽ bị trôi dạt về ven sông, hay các kênh, rạch, ao hồ, từ đó gây hại rất lớn cho môi trường. Chẳng hạn như đất và nước bị ô nhiễm, gây ảnh hưởng đến các sinh vật biển hay không thể canh tác cây cối, thậm chí có thể gây bệnh về đường ruột cho con người. Thứ hai, việc xả rác bừa bãi ở khu dân cư sẽ gây ra mùi hôi khiến cư dân cực kỳ khó chịu, kéo theo đó là sự sản sinh các loài vật như ruồi, muỗi, chuột, bọ,…có thể gây cho con người nhiều bệnh nguy hiểm. Chúng ta cần nâng cao nhận thức về việc vứt rác bừa bãi, cùng nhau lên tiếng phản đối thói quen không tốt đó. Điều đó giúp cộng đồng thay đổi được suy nghĩ và chấm dứt hành động này.</vt:lpstr>
      <vt:lpstr>   Hiện tượng chen lấn khi xếp hàng là một hiện tượng không tốt, nhưng đáng buồn là hiện tượng này lại đang vô cùng phổ biến hiện nay. Chúng ta cần phản đối cũng như tìm cách khắc phục hiện tượng chen hàng. Thứ nhất, việc chen lấn khi xếp hàng sẽ mang lại sự mất công bằng với người khác khi họ đang nghiêm túc chờ tới lượt của mình thì lại có người chen ngang, “ưu tiên” được phục vụ trước, gây ra sự khó chịu, không vui của tất cả mọi người. Thứ hai, nó cực kỳ ảnh hưởng tới hiệu quả công việc và thời gian chờ đợi của mọi người. Tưởng tượng mà xem, khi có một người chen ngang, tất cả những người phục vụ của gian hàng đó đều phải dừng lại để nhắc nhở, điều chỉnh thứ tự của tất cả mọi người, gây ra chậm trễ trong việc hoàn thành nhiệm vụ của họ. Thứ ba, những người chịu đựng việc chen ngang đó đã phải bỏ ra nhiều thời gian hơn để chờ đợi tới lượt mình, ảnh hưởng tới thời gian làm những công việc khác của họ. Chen lấn khi xếp hàng là một hiện tượng, một tính cách xấu ở một số người nhưng cộng đồng cần chung tay để hành động này được chấm dứt.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thanhtrangsmallsun@gmail.com</cp:lastModifiedBy>
  <cp:revision>96</cp:revision>
  <dcterms:created xsi:type="dcterms:W3CDTF">2023-09-08T12:48:23Z</dcterms:created>
  <dcterms:modified xsi:type="dcterms:W3CDTF">2025-05-18T17:00:51Z</dcterms:modified>
  <cp:category>9Slide.vn</cp:category>
</cp:coreProperties>
</file>