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8" r:id="rId3"/>
    <p:sldId id="303" r:id="rId4"/>
    <p:sldId id="256" r:id="rId5"/>
    <p:sldId id="259" r:id="rId6"/>
    <p:sldId id="2635" r:id="rId7"/>
    <p:sldId id="2640" r:id="rId8"/>
    <p:sldId id="2636" r:id="rId9"/>
    <p:sldId id="2641" r:id="rId10"/>
    <p:sldId id="2642" r:id="rId11"/>
    <p:sldId id="299" r:id="rId12"/>
    <p:sldId id="2643" r:id="rId13"/>
    <p:sldId id="30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CC00FF"/>
    <a:srgbClr val="F3CF0B"/>
    <a:srgbClr val="8AFBFF"/>
    <a:srgbClr val="F1625E"/>
    <a:srgbClr val="F1635E"/>
    <a:srgbClr val="0092D0"/>
    <a:srgbClr val="50A29C"/>
    <a:srgbClr val="804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3124" autoAdjust="0"/>
  </p:normalViewPr>
  <p:slideViewPr>
    <p:cSldViewPr snapToGrid="0">
      <p:cViewPr varScale="1">
        <p:scale>
          <a:sx n="82" d="100"/>
          <a:sy n="82" d="100"/>
        </p:scale>
        <p:origin x="9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03231-ECDD-4E9E-B030-15456CE8094C}" type="datetimeFigureOut">
              <a:rPr lang="en-US" smtClean="0"/>
              <a:t>19/5/2025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2AC5E-F910-4BCB-BB07-E675E1835FE7}" type="slidenum">
              <a:rPr lang="en-US" smtClean="0"/>
              <a:t>‹#›</a:t>
            </a:fld>
            <a:endParaRPr lang="en-US"/>
          </a:p>
        </p:txBody>
      </p:sp>
    </p:spTree>
    <p:extLst>
      <p:ext uri="{BB962C8B-B14F-4D97-AF65-F5344CB8AC3E}">
        <p14:creationId xmlns:p14="http://schemas.microsoft.com/office/powerpoint/2010/main" val="297402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19/5/2025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132942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19/5/2025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68354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19/5/2025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750763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19/5/2025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773689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19/5/2025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24896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19/5/2025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8889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19/5/2025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83641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19/5/2025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6966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19/5/2025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144586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19/5/2025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5629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19/5/2025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7247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19/5/2025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99563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19/5/2025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95539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19/5/2025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561384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19/5/2025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95491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17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19/5/2025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pic>
        <p:nvPicPr>
          <p:cNvPr id="7" name="Picture 6">
            <a:extLst>
              <a:ext uri="{FF2B5EF4-FFF2-40B4-BE49-F238E27FC236}">
                <a16:creationId xmlns:a16="http://schemas.microsoft.com/office/drawing/2014/main" id="{E89DE99C-602F-AB96-8882-2F37568BC9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533" y="8552535"/>
            <a:ext cx="1961823" cy="1964594"/>
          </a:xfrm>
          <a:prstGeom prst="rect">
            <a:avLst/>
          </a:prstGeom>
        </p:spPr>
      </p:pic>
    </p:spTree>
    <p:extLst>
      <p:ext uri="{BB962C8B-B14F-4D97-AF65-F5344CB8AC3E}">
        <p14:creationId xmlns:p14="http://schemas.microsoft.com/office/powerpoint/2010/main" val="143638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19/5/2025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587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19/5/2025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54076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19/5/2025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34644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19/5/2025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98153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19/5/2025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59836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19/5/2025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14827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F2CBE47D-3450-FDF7-5475-03C56F7BA5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18290" y="178675"/>
            <a:ext cx="1687270" cy="1687270"/>
          </a:xfrm>
          <a:prstGeom prst="rect">
            <a:avLst/>
          </a:prstGeom>
        </p:spPr>
      </p:pic>
    </p:spTree>
    <p:extLst>
      <p:ext uri="{BB962C8B-B14F-4D97-AF65-F5344CB8AC3E}">
        <p14:creationId xmlns:p14="http://schemas.microsoft.com/office/powerpoint/2010/main" val="15428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69138590-66B5-A364-0877-59AB7E26ED4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19/5/2025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4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926" t="22002" r="29209" b="15073"/>
          <a:stretch/>
        </p:blipFill>
        <p:spPr>
          <a:xfrm>
            <a:off x="1951567" y="0"/>
            <a:ext cx="8288866" cy="6539241"/>
          </a:xfrm>
          <a:prstGeom prst="rect">
            <a:avLst/>
          </a:prstGeom>
        </p:spPr>
      </p:pic>
      <p:pic>
        <p:nvPicPr>
          <p:cNvPr id="5" name="Picture 4" descr="A green and red text with white border&#10;&#10;Description automatically generated">
            <a:extLst>
              <a:ext uri="{FF2B5EF4-FFF2-40B4-BE49-F238E27FC236}">
                <a16:creationId xmlns:a16="http://schemas.microsoft.com/office/drawing/2014/main" id="{BD982EAE-10CA-AEAA-8FA6-A584C48C7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7888" y="2499279"/>
            <a:ext cx="6456224" cy="1859441"/>
          </a:xfrm>
          <a:prstGeom prst="rect">
            <a:avLst/>
          </a:prstGeom>
        </p:spPr>
      </p:pic>
    </p:spTree>
    <p:extLst>
      <p:ext uri="{BB962C8B-B14F-4D97-AF65-F5344CB8AC3E}">
        <p14:creationId xmlns:p14="http://schemas.microsoft.com/office/powerpoint/2010/main" val="3938103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7560"/>
          <a:stretch/>
        </p:blipFill>
        <p:spPr>
          <a:xfrm>
            <a:off x="0" y="2055813"/>
            <a:ext cx="3744227" cy="4802187"/>
          </a:xfrm>
          <a:prstGeom prst="rect">
            <a:avLst/>
          </a:prstGeom>
        </p:spPr>
      </p:pic>
      <p:sp>
        <p:nvSpPr>
          <p:cNvPr id="10" name="TextBox 9">
            <a:extLst>
              <a:ext uri="{FF2B5EF4-FFF2-40B4-BE49-F238E27FC236}">
                <a16:creationId xmlns:a16="http://schemas.microsoft.com/office/drawing/2014/main" id="{61A5B373-E6F3-9341-7D28-921813CCDBC4}"/>
              </a:ext>
            </a:extLst>
          </p:cNvPr>
          <p:cNvSpPr txBox="1"/>
          <p:nvPr/>
        </p:nvSpPr>
        <p:spPr>
          <a:xfrm>
            <a:off x="3338623" y="2307265"/>
            <a:ext cx="6368903" cy="2062103"/>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rPr>
              <a:t>4. </a:t>
            </a:r>
            <a:r>
              <a:rPr lang="en-US" sz="3200" dirty="0" err="1">
                <a:latin typeface="Cambria" panose="02040503050406030204" pitchFamily="18" charset="0"/>
                <a:ea typeface="Cambria" panose="02040503050406030204" pitchFamily="18" charset="0"/>
              </a:rPr>
              <a:t>Chọn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chuyện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về</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Triều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Hậu</a:t>
            </a:r>
            <a:r>
              <a:rPr lang="en-US" sz="3200" dirty="0">
                <a:latin typeface="Cambria" panose="02040503050406030204" pitchFamily="18" charset="0"/>
                <a:ea typeface="Cambria" panose="02040503050406030204" pitchFamily="18" charset="0"/>
              </a:rPr>
              <a:t> Lê </a:t>
            </a: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Triều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Nguyễn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tỏ</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về</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62475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6E4B787-04E9-59CD-119C-FF53C48F487C}"/>
              </a:ext>
            </a:extLst>
          </p:cNvPr>
          <p:cNvSpPr txBox="1"/>
          <p:nvPr/>
        </p:nvSpPr>
        <p:spPr>
          <a:xfrm>
            <a:off x="754912" y="302359"/>
            <a:ext cx="10738884" cy="6124754"/>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 Câu chuyện về nhân vật trong khởi nghĩa Lam Sơn của Triều Hậu Lê: Lê Lai đã quên mình cứu chúa:</a:t>
            </a:r>
          </a:p>
          <a:p>
            <a:pPr algn="just"/>
            <a:r>
              <a:rPr lang="vi-VN" sz="2800" b="0" i="0" dirty="0">
                <a:solidFill>
                  <a:srgbClr val="000000"/>
                </a:solidFill>
                <a:effectLst/>
                <a:latin typeface="Cambria" panose="02040503050406030204" pitchFamily="18" charset="0"/>
                <a:ea typeface="Cambria" panose="02040503050406030204" pitchFamily="18" charset="0"/>
              </a:rPr>
              <a:t>+ Vào năm 1418, khi giặc Minh vây kín núi Chí Linh, Lê Lợi đã hỏi các tướng xem ai có thể thay ông mặc hoàng bào, xông ra giết giặc để quân tướng có đường thoát.</a:t>
            </a:r>
          </a:p>
          <a:p>
            <a:pPr algn="just"/>
            <a:r>
              <a:rPr lang="vi-VN" sz="2800" b="0" i="0" dirty="0">
                <a:solidFill>
                  <a:srgbClr val="000000"/>
                </a:solidFill>
                <a:effectLst/>
                <a:latin typeface="Cambria" panose="02040503050406030204" pitchFamily="18" charset="0"/>
                <a:ea typeface="Cambria" panose="02040503050406030204" pitchFamily="18" charset="0"/>
              </a:rPr>
              <a:t>+ Trong lúc các tướng còn im lặng, Lê Lai đã đồng ý mặc áo bào, cưỡi ngựa xông trận, giặc tưởng Lê Lai là Lê Lợi nên vội dồn hết quân vây bắt.</a:t>
            </a:r>
          </a:p>
          <a:p>
            <a:pPr algn="just"/>
            <a:r>
              <a:rPr lang="vi-VN" sz="2800" b="0" i="0" dirty="0">
                <a:solidFill>
                  <a:srgbClr val="000000"/>
                </a:solidFill>
                <a:effectLst/>
                <a:latin typeface="Cambria" panose="02040503050406030204" pitchFamily="18" charset="0"/>
                <a:ea typeface="Cambria" panose="02040503050406030204" pitchFamily="18" charset="0"/>
              </a:rPr>
              <a:t>+ Sau đó, Lê lợi cùng nghĩa quân rút khỏi vòng vây, từng bước khôi phục lực lượng, tiếp tục khởi nghĩa.</a:t>
            </a:r>
          </a:p>
          <a:p>
            <a:pPr algn="just"/>
            <a:r>
              <a:rPr lang="vi-VN" sz="2800" b="0" i="0" dirty="0">
                <a:solidFill>
                  <a:srgbClr val="000000"/>
                </a:solidFill>
                <a:effectLst/>
                <a:latin typeface="Cambria" panose="02040503050406030204" pitchFamily="18" charset="0"/>
                <a:ea typeface="Cambria" panose="02040503050406030204" pitchFamily="18" charset="0"/>
              </a:rPr>
              <a:t>- Qua câu chuyện cảm động trên, em thấy được tấm lòng trung quân, chí khí cao cả, cương trực, giàu lòng yêu nước và căm thù giặc của Lê Lai, từ đó thêm tự hào về những nhân vật lịch sử anh dũng đã hi sinh bản thân mình trong công cuộc đánh bại giặc ngoại xâm.</a:t>
            </a:r>
          </a:p>
        </p:txBody>
      </p:sp>
    </p:spTree>
    <p:extLst>
      <p:ext uri="{BB962C8B-B14F-4D97-AF65-F5344CB8AC3E}">
        <p14:creationId xmlns:p14="http://schemas.microsoft.com/office/powerpoint/2010/main" val="4148132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194"/>
          <a:stretch/>
        </p:blipFill>
        <p:spPr>
          <a:xfrm>
            <a:off x="0" y="3429000"/>
            <a:ext cx="12192000" cy="3460282"/>
          </a:xfrm>
          <a:prstGeom prst="rect">
            <a:avLst/>
          </a:prstGeom>
        </p:spPr>
      </p:pic>
      <p:sp>
        <p:nvSpPr>
          <p:cNvPr id="3" name="Content Placeholder 2">
            <a:extLst>
              <a:ext uri="{FF2B5EF4-FFF2-40B4-BE49-F238E27FC236}">
                <a16:creationId xmlns:a16="http://schemas.microsoft.com/office/drawing/2014/main" id="{C372F7ED-15EF-D038-912A-2E8198732C3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DA1E29F-53B3-2B13-07CE-C2F61E0A3B39}"/>
              </a:ext>
            </a:extLst>
          </p:cNvPr>
          <p:cNvPicPr>
            <a:picLocks noChangeAspect="1"/>
          </p:cNvPicPr>
          <p:nvPr/>
        </p:nvPicPr>
        <p:blipFill>
          <a:blip r:embed="rId4"/>
          <a:stretch>
            <a:fillRect/>
          </a:stretch>
        </p:blipFill>
        <p:spPr>
          <a:xfrm>
            <a:off x="2072000" y="1185735"/>
            <a:ext cx="8218120" cy="3444539"/>
          </a:xfrm>
          <a:prstGeom prst="rect">
            <a:avLst/>
          </a:prstGeom>
        </p:spPr>
      </p:pic>
    </p:spTree>
    <p:extLst>
      <p:ext uri="{BB962C8B-B14F-4D97-AF65-F5344CB8AC3E}">
        <p14:creationId xmlns:p14="http://schemas.microsoft.com/office/powerpoint/2010/main" val="10571788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63300" b="60045"/>
          <a:stretch/>
        </p:blipFill>
        <p:spPr>
          <a:xfrm>
            <a:off x="3261635" y="192858"/>
            <a:ext cx="8349117" cy="417712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57239" b="20090"/>
          <a:stretch/>
        </p:blipFill>
        <p:spPr>
          <a:xfrm>
            <a:off x="0" y="3048800"/>
            <a:ext cx="3623734" cy="3809200"/>
          </a:xfrm>
          <a:prstGeom prst="rect">
            <a:avLst/>
          </a:prstGeom>
        </p:spPr>
      </p:pic>
      <p:sp>
        <p:nvSpPr>
          <p:cNvPr id="7" name="TextBox 6">
            <a:extLst>
              <a:ext uri="{FF2B5EF4-FFF2-40B4-BE49-F238E27FC236}">
                <a16:creationId xmlns:a16="http://schemas.microsoft.com/office/drawing/2014/main" id="{F2282F9D-D07A-8CAB-8979-F08529A3AE85}"/>
              </a:ext>
            </a:extLst>
          </p:cNvPr>
          <p:cNvSpPr txBox="1"/>
          <p:nvPr/>
        </p:nvSpPr>
        <p:spPr>
          <a:xfrm>
            <a:off x="3615070" y="882502"/>
            <a:ext cx="7804297" cy="769441"/>
          </a:xfrm>
          <a:prstGeom prst="rect">
            <a:avLst/>
          </a:prstGeom>
          <a:noFill/>
        </p:spPr>
        <p:txBody>
          <a:bodyPr wrap="square" rtlCol="0">
            <a:spAutoFit/>
          </a:bodyPr>
          <a:lstStyle/>
          <a:p>
            <a:pPr marL="571500" indent="-571500">
              <a:buFont typeface="Arial" panose="020B0604020202020204" pitchFamily="34" charset="0"/>
              <a:buChar char="•"/>
            </a:pPr>
            <a:r>
              <a:rPr lang="en-US" sz="4400" b="1" dirty="0" err="1">
                <a:solidFill>
                  <a:schemeClr val="bg1"/>
                </a:solidFill>
                <a:latin typeface="Cambria" panose="02040503050406030204" pitchFamily="18" charset="0"/>
                <a:ea typeface="Cambria" panose="02040503050406030204" pitchFamily="18" charset="0"/>
              </a:rPr>
              <a:t>Bài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hát</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nói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về</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nội</a:t>
            </a:r>
            <a:r>
              <a:rPr lang="en-US" sz="4400" b="1" dirty="0">
                <a:solidFill>
                  <a:schemeClr val="bg1"/>
                </a:solidFill>
                <a:latin typeface="Cambria" panose="02040503050406030204" pitchFamily="18" charset="0"/>
                <a:ea typeface="Cambria" panose="02040503050406030204" pitchFamily="18" charset="0"/>
              </a:rPr>
              <a:t> dung </a:t>
            </a:r>
            <a:r>
              <a:rPr lang="en-US" sz="4400" b="1" dirty="0" err="1">
                <a:solidFill>
                  <a:schemeClr val="bg1"/>
                </a:solidFill>
                <a:latin typeface="Cambria" panose="02040503050406030204" pitchFamily="18" charset="0"/>
                <a:ea typeface="Cambria" panose="02040503050406030204" pitchFamily="18" charset="0"/>
              </a:rPr>
              <a:t>gì</a:t>
            </a:r>
            <a:r>
              <a:rPr lang="en-US" sz="4400" b="1" dirty="0">
                <a:solidFill>
                  <a:schemeClr val="bg1"/>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97D26670-5B62-EFC4-EE73-B91F3A89BF7C}"/>
              </a:ext>
            </a:extLst>
          </p:cNvPr>
          <p:cNvSpPr txBox="1"/>
          <p:nvPr/>
        </p:nvSpPr>
        <p:spPr>
          <a:xfrm>
            <a:off x="3604438" y="1828800"/>
            <a:ext cx="7368363" cy="1446550"/>
          </a:xfrm>
          <a:prstGeom prst="rect">
            <a:avLst/>
          </a:prstGeom>
          <a:noFill/>
        </p:spPr>
        <p:txBody>
          <a:bodyPr wrap="square" rtlCol="0">
            <a:spAutoFit/>
          </a:bodyPr>
          <a:lstStyle/>
          <a:p>
            <a:pPr marL="571500" indent="-571500" algn="just">
              <a:buFont typeface="Arial" panose="020B0604020202020204" pitchFamily="34" charset="0"/>
              <a:buChar char="•"/>
            </a:pPr>
            <a:r>
              <a:rPr lang="en-US" sz="4400" b="1" dirty="0">
                <a:solidFill>
                  <a:schemeClr val="bg1"/>
                </a:solidFill>
                <a:latin typeface="Cambria" panose="02040503050406030204" pitchFamily="18" charset="0"/>
                <a:ea typeface="Cambria" panose="02040503050406030204" pitchFamily="18" charset="0"/>
              </a:rPr>
              <a:t>Em </a:t>
            </a:r>
            <a:r>
              <a:rPr lang="en-US" sz="4400" b="1" dirty="0" err="1">
                <a:solidFill>
                  <a:schemeClr val="bg1"/>
                </a:solidFill>
                <a:latin typeface="Cambria" panose="02040503050406030204" pitchFamily="18" charset="0"/>
                <a:ea typeface="Cambria" panose="02040503050406030204" pitchFamily="18" charset="0"/>
              </a:rPr>
              <a:t>có</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cảm</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nhận</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gì</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khi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nghe</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bài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hát</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này</a:t>
            </a:r>
            <a:r>
              <a:rPr lang="en-US" sz="4400" b="1" dirty="0">
                <a:solidFill>
                  <a:schemeClr val="bg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09847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00401" y="240949"/>
            <a:ext cx="8191198" cy="646331"/>
          </a:xfrm>
          <a:prstGeom prst="rect">
            <a:avLst/>
          </a:prstGeom>
          <a:noFill/>
        </p:spPr>
        <p:txBody>
          <a:bodyPr wrap="square" rtlCol="0">
            <a:spAutoFit/>
          </a:bodyPr>
          <a:lstStyle/>
          <a:p>
            <a:pPr algn="ctr"/>
            <a:r>
              <a:rPr lang="en-US" sz="3600" b="1" dirty="0" err="1"/>
              <a:t>Thứ</a:t>
            </a:r>
            <a:r>
              <a:rPr lang="en-US" sz="3600" b="1" dirty="0"/>
              <a:t>……. </a:t>
            </a:r>
            <a:r>
              <a:rPr lang="en-US" sz="3600" b="1" dirty="0" err="1"/>
              <a:t>ngày</a:t>
            </a:r>
            <a:r>
              <a:rPr lang="en-US" sz="3600" b="1" dirty="0"/>
              <a:t>……. </a:t>
            </a:r>
            <a:r>
              <a:rPr lang="en-US" sz="3600" b="1" dirty="0" err="1"/>
              <a:t>tháng</a:t>
            </a:r>
            <a:r>
              <a:rPr lang="en-US" sz="3600" b="1" dirty="0"/>
              <a:t>…… </a:t>
            </a:r>
            <a:r>
              <a:rPr lang="en-US" sz="3600" b="1" dirty="0" err="1"/>
              <a:t>năm</a:t>
            </a:r>
            <a:endParaRPr lang="en-US" sz="3600" b="1" dirty="0"/>
          </a:p>
        </p:txBody>
      </p:sp>
      <p:pic>
        <p:nvPicPr>
          <p:cNvPr id="5" name="Picture 4">
            <a:extLst>
              <a:ext uri="{FF2B5EF4-FFF2-40B4-BE49-F238E27FC236}">
                <a16:creationId xmlns:a16="http://schemas.microsoft.com/office/drawing/2014/main" id="{BD8E47AC-D5B7-4EB5-9358-485F8F6DFEA7}"/>
              </a:ext>
            </a:extLst>
          </p:cNvPr>
          <p:cNvPicPr>
            <a:picLocks noChangeAspect="1"/>
          </p:cNvPicPr>
          <p:nvPr/>
        </p:nvPicPr>
        <p:blipFill>
          <a:blip r:embed="rId3"/>
          <a:stretch>
            <a:fillRect/>
          </a:stretch>
        </p:blipFill>
        <p:spPr>
          <a:xfrm>
            <a:off x="4396082" y="973785"/>
            <a:ext cx="3450635" cy="1176630"/>
          </a:xfrm>
          <a:prstGeom prst="rect">
            <a:avLst/>
          </a:prstGeom>
        </p:spPr>
      </p:pic>
      <p:pic>
        <p:nvPicPr>
          <p:cNvPr id="6" name="Picture 5">
            <a:extLst>
              <a:ext uri="{FF2B5EF4-FFF2-40B4-BE49-F238E27FC236}">
                <a16:creationId xmlns:a16="http://schemas.microsoft.com/office/drawing/2014/main" id="{5CD49810-E9E1-62E1-A07D-6AC403324AE7}"/>
              </a:ext>
            </a:extLst>
          </p:cNvPr>
          <p:cNvPicPr>
            <a:picLocks noChangeAspect="1"/>
          </p:cNvPicPr>
          <p:nvPr/>
        </p:nvPicPr>
        <p:blipFill>
          <a:blip r:embed="rId4"/>
          <a:stretch>
            <a:fillRect/>
          </a:stretch>
        </p:blipFill>
        <p:spPr>
          <a:xfrm>
            <a:off x="2193465" y="1566347"/>
            <a:ext cx="8151058" cy="3700593"/>
          </a:xfrm>
          <a:prstGeom prst="rect">
            <a:avLst/>
          </a:prstGeom>
        </p:spPr>
      </p:pic>
    </p:spTree>
    <p:extLst>
      <p:ext uri="{BB962C8B-B14F-4D97-AF65-F5344CB8AC3E}">
        <p14:creationId xmlns:p14="http://schemas.microsoft.com/office/powerpoint/2010/main" val="679438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3928" y="482676"/>
            <a:ext cx="10953664" cy="1569660"/>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H</a:t>
            </a:r>
            <a:r>
              <a:rPr lang="vi-VN" sz="3200" b="1" dirty="0">
                <a:solidFill>
                  <a:srgbClr val="002060"/>
                </a:solidFill>
                <a:latin typeface="Cambria" panose="02040503050406030204" pitchFamily="18" charset="0"/>
                <a:ea typeface="Cambria" panose="02040503050406030204" pitchFamily="18" charset="0"/>
              </a:rPr>
              <a:t>oàn thành bảng (theo gợi ý dưới đây vào vở) về một số nét chính về lịch sử Việt Nam dưới Triều Hậu Lê và Triều Nguyễn.</a:t>
            </a:r>
            <a:endParaRPr lang="en-US" sz="3200" b="1" dirty="0">
              <a:solidFill>
                <a:srgbClr val="002060"/>
              </a:solidFill>
              <a:latin typeface="Cambria" panose="02040503050406030204" pitchFamily="18" charset="0"/>
              <a:ea typeface="Cambria" panose="02040503050406030204" pitchFamily="18" charset="0"/>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graphicFrame>
        <p:nvGraphicFramePr>
          <p:cNvPr id="2" name="Table 1">
            <a:extLst>
              <a:ext uri="{FF2B5EF4-FFF2-40B4-BE49-F238E27FC236}">
                <a16:creationId xmlns:a16="http://schemas.microsoft.com/office/drawing/2014/main" id="{D6CD5F51-4751-FCB6-FBA8-A3DF5C1431B9}"/>
              </a:ext>
            </a:extLst>
          </p:cNvPr>
          <p:cNvGraphicFramePr>
            <a:graphicFrameLocks noGrp="1"/>
          </p:cNvGraphicFramePr>
          <p:nvPr>
            <p:extLst>
              <p:ext uri="{D42A27DB-BD31-4B8C-83A1-F6EECF244321}">
                <p14:modId xmlns:p14="http://schemas.microsoft.com/office/powerpoint/2010/main" val="3382165461"/>
              </p:ext>
            </p:extLst>
          </p:nvPr>
        </p:nvGraphicFramePr>
        <p:xfrm>
          <a:off x="806302" y="2212897"/>
          <a:ext cx="10515600" cy="3518050"/>
        </p:xfrm>
        <a:graphic>
          <a:graphicData uri="http://schemas.openxmlformats.org/drawingml/2006/table">
            <a:tbl>
              <a:tblPr/>
              <a:tblGrid>
                <a:gridCol w="1862470">
                  <a:extLst>
                    <a:ext uri="{9D8B030D-6E8A-4147-A177-3AD203B41FA5}">
                      <a16:colId xmlns:a16="http://schemas.microsoft.com/office/drawing/2014/main" val="3189875631"/>
                    </a:ext>
                  </a:extLst>
                </a:gridCol>
                <a:gridCol w="2679405">
                  <a:extLst>
                    <a:ext uri="{9D8B030D-6E8A-4147-A177-3AD203B41FA5}">
                      <a16:colId xmlns:a16="http://schemas.microsoft.com/office/drawing/2014/main" val="3857657827"/>
                    </a:ext>
                  </a:extLst>
                </a:gridCol>
                <a:gridCol w="5973725">
                  <a:extLst>
                    <a:ext uri="{9D8B030D-6E8A-4147-A177-3AD203B41FA5}">
                      <a16:colId xmlns:a16="http://schemas.microsoft.com/office/drawing/2014/main" val="3403863560"/>
                    </a:ext>
                  </a:extLst>
                </a:gridCol>
              </a:tblGrid>
              <a:tr h="1055415">
                <a:tc>
                  <a:txBody>
                    <a:bodyPr/>
                    <a:lstStyle/>
                    <a:p>
                      <a:pPr algn="ctr"/>
                      <a:r>
                        <a:rPr lang="en-US" sz="3600" b="1" dirty="0">
                          <a:solidFill>
                            <a:srgbClr val="000000"/>
                          </a:solidFill>
                          <a:effectLst/>
                          <a:latin typeface="Cambria" panose="02040503050406030204" pitchFamily="18" charset="0"/>
                          <a:ea typeface="Cambria" panose="02040503050406030204" pitchFamily="18" charset="0"/>
                        </a:rPr>
                        <a:t>STT</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3600" b="1" dirty="0" err="1">
                          <a:solidFill>
                            <a:srgbClr val="000000"/>
                          </a:solidFill>
                          <a:effectLst/>
                          <a:latin typeface="Cambria" panose="02040503050406030204" pitchFamily="18" charset="0"/>
                          <a:ea typeface="Cambria" panose="02040503050406030204" pitchFamily="18" charset="0"/>
                        </a:rPr>
                        <a:t>Triều</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đại</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3600" b="1" dirty="0" err="1">
                          <a:solidFill>
                            <a:srgbClr val="000000"/>
                          </a:solidFill>
                          <a:effectLst/>
                          <a:latin typeface="Cambria" panose="02040503050406030204" pitchFamily="18" charset="0"/>
                          <a:ea typeface="Cambria" panose="02040503050406030204" pitchFamily="18" charset="0"/>
                        </a:rPr>
                        <a:t>Một</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số</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nét</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chính</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về</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lịch</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sử</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565419798"/>
                  </a:ext>
                </a:extLst>
              </a:tr>
              <a:tr h="1055415">
                <a:tc>
                  <a:txBody>
                    <a:bodyPr/>
                    <a:lstStyle/>
                    <a:p>
                      <a:pPr algn="just"/>
                      <a:r>
                        <a:rPr lang="en-US" sz="3600" dirty="0">
                          <a:solidFill>
                            <a:srgbClr val="000000"/>
                          </a:solidFill>
                          <a:effectLst/>
                          <a:latin typeface="Cambria" panose="02040503050406030204" pitchFamily="18" charset="0"/>
                          <a:ea typeface="Cambria" panose="020405030504060302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600" dirty="0" err="1">
                          <a:solidFill>
                            <a:srgbClr val="000000"/>
                          </a:solidFill>
                          <a:effectLst/>
                          <a:latin typeface="Cambria" panose="02040503050406030204" pitchFamily="18" charset="0"/>
                          <a:ea typeface="Cambria" panose="02040503050406030204" pitchFamily="18" charset="0"/>
                        </a:rPr>
                        <a:t>Triều</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Hậu</a:t>
                      </a:r>
                      <a:r>
                        <a:rPr lang="en-US" sz="3600" dirty="0">
                          <a:solidFill>
                            <a:srgbClr val="000000"/>
                          </a:solidFill>
                          <a:effectLst/>
                          <a:latin typeface="Cambria" panose="02040503050406030204" pitchFamily="18" charset="0"/>
                          <a:ea typeface="Cambria" panose="02040503050406030204" pitchFamily="18" charset="0"/>
                        </a:rPr>
                        <a:t> Lê</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600">
                          <a:solidFill>
                            <a:srgbClr val="000000"/>
                          </a:solidFill>
                          <a:effectLst/>
                          <a:latin typeface="Cambria" panose="02040503050406030204" pitchFamily="18" charset="0"/>
                          <a:ea typeface="Cambria" panose="02040503050406030204" pitchFamily="18" charset="0"/>
                        </a:rPr>
                        <a:t>- Vẽ bản đồ Hồng Đức.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190278"/>
                  </a:ext>
                </a:extLst>
              </a:tr>
              <a:tr h="1407220">
                <a:tc>
                  <a:txBody>
                    <a:bodyPr/>
                    <a:lstStyle/>
                    <a:p>
                      <a:pPr algn="just"/>
                      <a:r>
                        <a:rPr lang="en-US" sz="3600">
                          <a:solidFill>
                            <a:srgbClr val="000000"/>
                          </a:solidFill>
                          <a:effectLst/>
                          <a:latin typeface="Cambria" panose="02040503050406030204" pitchFamily="18" charset="0"/>
                          <a:ea typeface="Cambria" panose="020405030504060302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600" dirty="0" err="1">
                          <a:solidFill>
                            <a:srgbClr val="000000"/>
                          </a:solidFill>
                          <a:effectLst/>
                          <a:latin typeface="Cambria" panose="02040503050406030204" pitchFamily="18" charset="0"/>
                          <a:ea typeface="Cambria" panose="02040503050406030204" pitchFamily="18" charset="0"/>
                        </a:rPr>
                        <a:t>Triều</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Nguyễn</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6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429460"/>
                  </a:ext>
                </a:extLst>
              </a:tr>
            </a:tbl>
          </a:graphicData>
        </a:graphic>
      </p:graphicFrame>
      <p:sp>
        <p:nvSpPr>
          <p:cNvPr id="3" name="Rectangle 1">
            <a:extLst>
              <a:ext uri="{FF2B5EF4-FFF2-40B4-BE49-F238E27FC236}">
                <a16:creationId xmlns:a16="http://schemas.microsoft.com/office/drawing/2014/main" id="{EF4BFEEC-8C61-84BB-975A-63DCAB0E3FDA}"/>
              </a:ext>
            </a:extLst>
          </p:cNvPr>
          <p:cNvSpPr>
            <a:spLocks noChangeArrowheads="1"/>
          </p:cNvSpPr>
          <p:nvPr/>
        </p:nvSpPr>
        <p:spPr bwMode="auto">
          <a:xfrm>
            <a:off x="838200" y="336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7565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97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C9B92285-6DC7-E3C2-9FB1-74A5C775EA17}"/>
              </a:ext>
            </a:extLst>
          </p:cNvPr>
          <p:cNvGraphicFramePr>
            <a:graphicFrameLocks noGrp="1"/>
          </p:cNvGraphicFramePr>
          <p:nvPr>
            <p:extLst>
              <p:ext uri="{D42A27DB-BD31-4B8C-83A1-F6EECF244321}">
                <p14:modId xmlns:p14="http://schemas.microsoft.com/office/powerpoint/2010/main" val="2565945171"/>
              </p:ext>
            </p:extLst>
          </p:nvPr>
        </p:nvGraphicFramePr>
        <p:xfrm>
          <a:off x="1073888" y="871871"/>
          <a:ext cx="9983973" cy="4710221"/>
        </p:xfrm>
        <a:graphic>
          <a:graphicData uri="http://schemas.openxmlformats.org/drawingml/2006/table">
            <a:tbl>
              <a:tblPr firstRow="1" firstCol="1" bandRow="1">
                <a:tableStyleId>{5C22544A-7EE6-4342-B048-85BDC9FD1C3A}</a:tableStyleId>
              </a:tblPr>
              <a:tblGrid>
                <a:gridCol w="1217460">
                  <a:extLst>
                    <a:ext uri="{9D8B030D-6E8A-4147-A177-3AD203B41FA5}">
                      <a16:colId xmlns:a16="http://schemas.microsoft.com/office/drawing/2014/main" val="1227050089"/>
                    </a:ext>
                  </a:extLst>
                </a:gridCol>
                <a:gridCol w="2574230">
                  <a:extLst>
                    <a:ext uri="{9D8B030D-6E8A-4147-A177-3AD203B41FA5}">
                      <a16:colId xmlns:a16="http://schemas.microsoft.com/office/drawing/2014/main" val="1648837997"/>
                    </a:ext>
                  </a:extLst>
                </a:gridCol>
                <a:gridCol w="6192283">
                  <a:extLst>
                    <a:ext uri="{9D8B030D-6E8A-4147-A177-3AD203B41FA5}">
                      <a16:colId xmlns:a16="http://schemas.microsoft.com/office/drawing/2014/main" val="2900067611"/>
                    </a:ext>
                  </a:extLst>
                </a:gridCol>
              </a:tblGrid>
              <a:tr h="933215">
                <a:tc>
                  <a:txBody>
                    <a:bodyPr/>
                    <a:lstStyle/>
                    <a:p>
                      <a:pPr marL="0" marR="0" algn="ctr">
                        <a:lnSpc>
                          <a:spcPct val="115000"/>
                        </a:lnSpc>
                        <a:spcBef>
                          <a:spcPts val="0"/>
                        </a:spcBef>
                        <a:spcAft>
                          <a:spcPts val="0"/>
                        </a:spcAft>
                      </a:pPr>
                      <a:r>
                        <a:rPr lang="en-US" sz="3200" dirty="0">
                          <a:effectLst/>
                          <a:latin typeface="Cambria" panose="02040503050406030204" pitchFamily="18" charset="0"/>
                          <a:ea typeface="Cambria" panose="02040503050406030204" pitchFamily="18" charset="0"/>
                        </a:rPr>
                        <a:t>STT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Triều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đại</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số</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nét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chính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về</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lịch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sử</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934981528"/>
                  </a:ext>
                </a:extLst>
              </a:tr>
              <a:tr h="1888503">
                <a:tc>
                  <a:txBody>
                    <a:bodyPr/>
                    <a:lstStyle/>
                    <a:p>
                      <a:pPr marL="0" marR="0" algn="just">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Triều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Hậu</a:t>
                      </a:r>
                      <a:r>
                        <a:rPr lang="en-US" sz="3200" dirty="0">
                          <a:solidFill>
                            <a:srgbClr val="002060"/>
                          </a:solidFill>
                          <a:effectLst/>
                          <a:latin typeface="Cambria" panose="02040503050406030204" pitchFamily="18" charset="0"/>
                          <a:ea typeface="Cambria" panose="02040503050406030204" pitchFamily="18" charset="0"/>
                        </a:rPr>
                        <a:t> Lê</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36855" algn="l"/>
                        </a:tabLst>
                      </a:pPr>
                      <a:r>
                        <a:rPr lang="en-US" sz="3200" dirty="0">
                          <a:solidFill>
                            <a:srgbClr val="002060"/>
                          </a:solidFill>
                          <a:effectLst/>
                          <a:latin typeface="Cambria" panose="02040503050406030204" pitchFamily="18" charset="0"/>
                          <a:ea typeface="Cambria" panose="02040503050406030204" pitchFamily="18" charset="0"/>
                        </a:rPr>
                        <a:t>- </a:t>
                      </a:r>
                      <a:r>
                        <a:rPr lang="vi-VN" sz="3200" dirty="0">
                          <a:solidFill>
                            <a:srgbClr val="002060"/>
                          </a:solidFill>
                          <a:effectLst/>
                          <a:latin typeface="Cambria" panose="02040503050406030204" pitchFamily="18" charset="0"/>
                          <a:ea typeface="Cambria" panose="02040503050406030204" pitchFamily="18" charset="0"/>
                        </a:rPr>
                        <a:t>Vẽ bản đổ Hồng Đức</a:t>
                      </a:r>
                      <a:endParaRPr lang="en-US" sz="32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 </a:t>
                      </a:r>
                      <a:r>
                        <a:rPr lang="vi-VN" sz="3200" dirty="0">
                          <a:solidFill>
                            <a:srgbClr val="002060"/>
                          </a:solidFill>
                          <a:effectLst/>
                          <a:latin typeface="Cambria" panose="02040503050406030204" pitchFamily="18" charset="0"/>
                          <a:ea typeface="Cambria" panose="02040503050406030204" pitchFamily="18" charset="0"/>
                        </a:rPr>
                        <a:t>Coi trọng và khuyến khích phát triển nông nghiệp</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855024"/>
                  </a:ext>
                </a:extLst>
              </a:tr>
              <a:tr h="1888503">
                <a:tc>
                  <a:txBody>
                    <a:bodyPr/>
                    <a:lstStyle/>
                    <a:p>
                      <a:pPr marL="0" marR="0" algn="just">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Triều Nguyễn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40030" algn="l"/>
                        </a:tabLst>
                      </a:pPr>
                      <a:r>
                        <a:rPr lang="en-US" sz="3200" dirty="0">
                          <a:solidFill>
                            <a:srgbClr val="002060"/>
                          </a:solidFill>
                          <a:effectLst/>
                          <a:latin typeface="Cambria" panose="02040503050406030204" pitchFamily="18" charset="0"/>
                          <a:ea typeface="Cambria" panose="02040503050406030204" pitchFamily="18" charset="0"/>
                        </a:rPr>
                        <a:t>- </a:t>
                      </a:r>
                      <a:r>
                        <a:rPr lang="vi-VN" sz="3200" dirty="0">
                          <a:solidFill>
                            <a:srgbClr val="002060"/>
                          </a:solidFill>
                          <a:effectLst/>
                          <a:latin typeface="Cambria" panose="02040503050406030204" pitchFamily="18" charset="0"/>
                          <a:ea typeface="Cambria" panose="02040503050406030204" pitchFamily="18" charset="0"/>
                        </a:rPr>
                        <a:t>Ban hành bộ Hoàng Việt luật lệ</a:t>
                      </a:r>
                      <a:endParaRPr lang="en-US" sz="32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3200" dirty="0">
                          <a:solidFill>
                            <a:srgbClr val="002060"/>
                          </a:solidFill>
                          <a:effectLst/>
                          <a:latin typeface="Cambria" panose="02040503050406030204" pitchFamily="18" charset="0"/>
                          <a:ea typeface="Cambria" panose="02040503050406030204" pitchFamily="18" charset="0"/>
                        </a:rPr>
                        <a:t>- Vẽ bản đồ hành chính</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9994650"/>
                  </a:ext>
                </a:extLst>
              </a:tr>
            </a:tbl>
          </a:graphicData>
        </a:graphic>
      </p:graphicFrame>
    </p:spTree>
    <p:extLst>
      <p:ext uri="{BB962C8B-B14F-4D97-AF65-F5344CB8AC3E}">
        <p14:creationId xmlns:p14="http://schemas.microsoft.com/office/powerpoint/2010/main" val="865712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03928" y="482676"/>
            <a:ext cx="10953664"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Hãy vẽ và hoàn thành trục thời gian (theo gợi ý dưới đây vào vở) thể hiện một số sự kiện tiêu biểu của lịch sử Việt Nam từ 1945 đến nay.</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sp>
        <p:nvSpPr>
          <p:cNvPr id="3" name="Rectangle 1">
            <a:extLst>
              <a:ext uri="{FF2B5EF4-FFF2-40B4-BE49-F238E27FC236}">
                <a16:creationId xmlns:a16="http://schemas.microsoft.com/office/drawing/2014/main" id="{EF4BFEEC-8C61-84BB-975A-63DCAB0E3FDA}"/>
              </a:ext>
            </a:extLst>
          </p:cNvPr>
          <p:cNvSpPr>
            <a:spLocks noChangeArrowheads="1"/>
          </p:cNvSpPr>
          <p:nvPr/>
        </p:nvSpPr>
        <p:spPr bwMode="auto">
          <a:xfrm>
            <a:off x="838200" y="336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61DC734E-B68A-0E8F-96AD-44719C4EDCC4}"/>
              </a:ext>
            </a:extLst>
          </p:cNvPr>
          <p:cNvPicPr>
            <a:picLocks noChangeAspect="1"/>
          </p:cNvPicPr>
          <p:nvPr/>
        </p:nvPicPr>
        <p:blipFill>
          <a:blip r:embed="rId4"/>
          <a:stretch>
            <a:fillRect/>
          </a:stretch>
        </p:blipFill>
        <p:spPr>
          <a:xfrm>
            <a:off x="574157" y="2790165"/>
            <a:ext cx="11288233" cy="2914512"/>
          </a:xfrm>
          <a:prstGeom prst="rect">
            <a:avLst/>
          </a:prstGeom>
        </p:spPr>
      </p:pic>
      <p:sp>
        <p:nvSpPr>
          <p:cNvPr id="6" name="Rectangle 5">
            <a:extLst>
              <a:ext uri="{FF2B5EF4-FFF2-40B4-BE49-F238E27FC236}">
                <a16:creationId xmlns:a16="http://schemas.microsoft.com/office/drawing/2014/main" id="{8B8D9400-2BD7-4384-2FD0-CDAB5BEA3F16}"/>
              </a:ext>
            </a:extLst>
          </p:cNvPr>
          <p:cNvSpPr/>
          <p:nvPr/>
        </p:nvSpPr>
        <p:spPr>
          <a:xfrm>
            <a:off x="4401879" y="2945219"/>
            <a:ext cx="2126512" cy="1275907"/>
          </a:xfrm>
          <a:prstGeom prst="rect">
            <a:avLst/>
          </a:prstGeom>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a:solidFill>
                  <a:srgbClr val="FF0000"/>
                </a:solidFill>
                <a:latin typeface="Cambria" panose="02040503050406030204" pitchFamily="18" charset="0"/>
                <a:ea typeface="Cambria" panose="02040503050406030204" pitchFamily="18" charset="0"/>
              </a:rPr>
              <a:t>Chiến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dịch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Điện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Biên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Phủ</a:t>
            </a:r>
            <a:endParaRPr lang="en-US" sz="2400" b="1" dirty="0">
              <a:solidFill>
                <a:srgbClr val="FF0000"/>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39E5A867-BD97-D8D0-F833-EAD4C1710757}"/>
              </a:ext>
            </a:extLst>
          </p:cNvPr>
          <p:cNvSpPr/>
          <p:nvPr/>
        </p:nvSpPr>
        <p:spPr>
          <a:xfrm>
            <a:off x="7134447" y="2923954"/>
            <a:ext cx="2126512" cy="1275907"/>
          </a:xfrm>
          <a:prstGeom prst="rect">
            <a:avLst/>
          </a:prstGeom>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a:solidFill>
                  <a:srgbClr val="FF0000"/>
                </a:solidFill>
                <a:latin typeface="Cambria" panose="02040503050406030204" pitchFamily="18" charset="0"/>
                <a:ea typeface="Cambria" panose="02040503050406030204" pitchFamily="18" charset="0"/>
              </a:rPr>
              <a:t>Chiến dịch Hồ Chí Minh</a:t>
            </a:r>
            <a:endParaRPr lang="en-US" sz="2400" b="1" dirty="0">
              <a:solidFill>
                <a:srgbClr val="FF000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289356CA-D4E7-ED96-5894-0A5FCE2F474F}"/>
              </a:ext>
            </a:extLst>
          </p:cNvPr>
          <p:cNvSpPr/>
          <p:nvPr/>
        </p:nvSpPr>
        <p:spPr>
          <a:xfrm>
            <a:off x="9813851" y="2892056"/>
            <a:ext cx="2126512" cy="1275907"/>
          </a:xfrm>
          <a:prstGeom prst="rect">
            <a:avLst/>
          </a:prstGeom>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b="1">
                <a:solidFill>
                  <a:srgbClr val="FF0000"/>
                </a:solidFill>
                <a:latin typeface="Cambria" panose="02040503050406030204" pitchFamily="18" charset="0"/>
                <a:ea typeface="Cambria" panose="02040503050406030204" pitchFamily="18" charset="0"/>
              </a:rPr>
              <a:t>Đất nước đổi mới.</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969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279970" y="5733854"/>
            <a:ext cx="823638" cy="1018233"/>
          </a:xfrm>
          <a:prstGeom prst="rect">
            <a:avLst/>
          </a:prstGeom>
        </p:spPr>
      </p:pic>
      <p:sp>
        <p:nvSpPr>
          <p:cNvPr id="2" name="TextBox 1">
            <a:extLst>
              <a:ext uri="{FF2B5EF4-FFF2-40B4-BE49-F238E27FC236}">
                <a16:creationId xmlns:a16="http://schemas.microsoft.com/office/drawing/2014/main" id="{02408ACD-0B16-59F8-00B2-B32137DEFF98}"/>
              </a:ext>
            </a:extLst>
          </p:cNvPr>
          <p:cNvSpPr txBox="1"/>
          <p:nvPr/>
        </p:nvSpPr>
        <p:spPr>
          <a:xfrm>
            <a:off x="914400" y="531628"/>
            <a:ext cx="10334847" cy="1077218"/>
          </a:xfrm>
          <a:prstGeom prst="rect">
            <a:avLst/>
          </a:prstGeom>
          <a:noFill/>
        </p:spPr>
        <p:txBody>
          <a:bodyPr wrap="square" rtlCol="0">
            <a:spAutoFit/>
          </a:bodyPr>
          <a:lstStyle/>
          <a:p>
            <a:pPr algn="just"/>
            <a:r>
              <a:rPr lang="en-US" sz="3200" b="1" dirty="0">
                <a:latin typeface="Cambria" panose="02040503050406030204" pitchFamily="18" charset="0"/>
                <a:ea typeface="Cambria" panose="02040503050406030204" pitchFamily="18" charset="0"/>
              </a:rPr>
              <a:t>3. </a:t>
            </a:r>
            <a:r>
              <a:rPr lang="en-US" sz="3200" b="1" dirty="0" err="1">
                <a:latin typeface="Cambria" panose="02040503050406030204" pitchFamily="18" charset="0"/>
                <a:ea typeface="Cambria" panose="02040503050406030204" pitchFamily="18" charset="0"/>
              </a:rPr>
              <a:t>Lựa</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chọn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thông</a:t>
            </a:r>
            <a:r>
              <a:rPr lang="en-US" sz="3200" b="1" dirty="0">
                <a:latin typeface="Cambria" panose="02040503050406030204" pitchFamily="18" charset="0"/>
                <a:ea typeface="Cambria" panose="02040503050406030204" pitchFamily="18" charset="0"/>
              </a:rPr>
              <a:t> tin </a:t>
            </a:r>
            <a:r>
              <a:rPr lang="en-US" sz="3200" b="1" dirty="0" err="1">
                <a:latin typeface="Cambria" panose="02040503050406030204" pitchFamily="18" charset="0"/>
                <a:ea typeface="Cambria" panose="02040503050406030204" pitchFamily="18" charset="0"/>
              </a:rPr>
              <a:t>cho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phù</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hợp</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Triều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Hậu</a:t>
            </a:r>
            <a:r>
              <a:rPr lang="en-US" sz="3200" b="1" dirty="0">
                <a:latin typeface="Cambria" panose="02040503050406030204" pitchFamily="18" charset="0"/>
                <a:ea typeface="Cambria" panose="02040503050406030204" pitchFamily="18" charset="0"/>
              </a:rPr>
              <a:t> Lê </a:t>
            </a:r>
            <a:r>
              <a:rPr lang="en-US" sz="3200" b="1" dirty="0" err="1">
                <a:latin typeface="Cambria" panose="02040503050406030204" pitchFamily="18" charset="0"/>
                <a:ea typeface="Cambria" panose="02040503050406030204" pitchFamily="18" charset="0"/>
              </a:rPr>
              <a:t>và</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Triều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Nguyễn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ghi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kết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quả</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vào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vở</a:t>
            </a:r>
            <a:r>
              <a:rPr lang="en-US" sz="3200" b="1"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75E14C28-B7E6-24BA-E19B-6B4A1F4C1811}"/>
              </a:ext>
            </a:extLst>
          </p:cNvPr>
          <p:cNvPicPr>
            <a:picLocks noChangeAspect="1"/>
          </p:cNvPicPr>
          <p:nvPr/>
        </p:nvPicPr>
        <p:blipFill>
          <a:blip r:embed="rId4"/>
          <a:stretch>
            <a:fillRect/>
          </a:stretch>
        </p:blipFill>
        <p:spPr>
          <a:xfrm>
            <a:off x="1889605" y="1614930"/>
            <a:ext cx="8391525" cy="4733925"/>
          </a:xfrm>
          <a:prstGeom prst="rect">
            <a:avLst/>
          </a:prstGeom>
        </p:spPr>
      </p:pic>
    </p:spTree>
    <p:extLst>
      <p:ext uri="{BB962C8B-B14F-4D97-AF65-F5344CB8AC3E}">
        <p14:creationId xmlns:p14="http://schemas.microsoft.com/office/powerpoint/2010/main" val="1728561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279970" y="5733854"/>
            <a:ext cx="823638" cy="1018233"/>
          </a:xfrm>
          <a:prstGeom prst="rect">
            <a:avLst/>
          </a:prstGeom>
        </p:spPr>
      </p:pic>
      <p:graphicFrame>
        <p:nvGraphicFramePr>
          <p:cNvPr id="3" name="Table 2">
            <a:extLst>
              <a:ext uri="{FF2B5EF4-FFF2-40B4-BE49-F238E27FC236}">
                <a16:creationId xmlns:a16="http://schemas.microsoft.com/office/drawing/2014/main" id="{82A841FA-8CFF-371F-949A-17AA628D7C49}"/>
              </a:ext>
            </a:extLst>
          </p:cNvPr>
          <p:cNvGraphicFramePr>
            <a:graphicFrameLocks noGrp="1"/>
          </p:cNvGraphicFramePr>
          <p:nvPr>
            <p:extLst>
              <p:ext uri="{D42A27DB-BD31-4B8C-83A1-F6EECF244321}">
                <p14:modId xmlns:p14="http://schemas.microsoft.com/office/powerpoint/2010/main" val="3868462553"/>
              </p:ext>
            </p:extLst>
          </p:nvPr>
        </p:nvGraphicFramePr>
        <p:xfrm>
          <a:off x="818708" y="467830"/>
          <a:ext cx="10802678" cy="6110097"/>
        </p:xfrm>
        <a:graphic>
          <a:graphicData uri="http://schemas.openxmlformats.org/drawingml/2006/table">
            <a:tbl>
              <a:tblPr firstRow="1" firstCol="1" bandRow="1">
                <a:tableStyleId>{5C22544A-7EE6-4342-B048-85BDC9FD1C3A}</a:tableStyleId>
              </a:tblPr>
              <a:tblGrid>
                <a:gridCol w="5400246">
                  <a:extLst>
                    <a:ext uri="{9D8B030D-6E8A-4147-A177-3AD203B41FA5}">
                      <a16:colId xmlns:a16="http://schemas.microsoft.com/office/drawing/2014/main" val="2957474369"/>
                    </a:ext>
                  </a:extLst>
                </a:gridCol>
                <a:gridCol w="5402432">
                  <a:extLst>
                    <a:ext uri="{9D8B030D-6E8A-4147-A177-3AD203B41FA5}">
                      <a16:colId xmlns:a16="http://schemas.microsoft.com/office/drawing/2014/main" val="3318303922"/>
                    </a:ext>
                  </a:extLst>
                </a:gridCol>
              </a:tblGrid>
              <a:tr h="882142">
                <a:tc>
                  <a:txBody>
                    <a:bodyPr/>
                    <a:lstStyle/>
                    <a:p>
                      <a:pPr marL="0" marR="0" algn="ctr">
                        <a:lnSpc>
                          <a:spcPct val="115000"/>
                        </a:lnSpc>
                        <a:spcBef>
                          <a:spcPts val="0"/>
                        </a:spcBef>
                        <a:spcAft>
                          <a:spcPts val="0"/>
                        </a:spcAft>
                      </a:pPr>
                      <a:r>
                        <a:rPr lang="en-US" sz="3600" dirty="0" err="1">
                          <a:solidFill>
                            <a:srgbClr val="002060"/>
                          </a:solidFill>
                          <a:effectLst/>
                          <a:latin typeface="Cambria" panose="02040503050406030204" pitchFamily="18" charset="0"/>
                          <a:ea typeface="Cambria" panose="02040503050406030204" pitchFamily="18" charset="0"/>
                        </a:rPr>
                        <a:t>Triều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Hậu</a:t>
                      </a:r>
                      <a:r>
                        <a:rPr lang="en-US" sz="3600" dirty="0">
                          <a:solidFill>
                            <a:srgbClr val="002060"/>
                          </a:solidFill>
                          <a:effectLst/>
                          <a:latin typeface="Cambria" panose="02040503050406030204" pitchFamily="18" charset="0"/>
                          <a:ea typeface="Cambria" panose="02040503050406030204" pitchFamily="18" charset="0"/>
                        </a:rPr>
                        <a:t> Lê</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600" dirty="0" err="1">
                          <a:solidFill>
                            <a:srgbClr val="002060"/>
                          </a:solidFill>
                          <a:effectLst/>
                          <a:latin typeface="Cambria" panose="02040503050406030204" pitchFamily="18" charset="0"/>
                          <a:ea typeface="Cambria" panose="02040503050406030204" pitchFamily="18" charset="0"/>
                        </a:rPr>
                        <a:t>Triều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Nguyễn</a:t>
                      </a:r>
                      <a:endParaRPr lang="en-US" sz="36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438371553"/>
                  </a:ext>
                </a:extLst>
              </a:tr>
              <a:tr h="359509">
                <a:tc>
                  <a:txBody>
                    <a:bodyPr/>
                    <a:lstStyle/>
                    <a:p>
                      <a:pPr marL="342900" indent="-342900" algn="just">
                        <a:buAutoNum type="arabicPeriod"/>
                      </a:pPr>
                      <a:r>
                        <a:rPr lang="vi-VN" sz="2800" dirty="0">
                          <a:solidFill>
                            <a:srgbClr val="002060"/>
                          </a:solidFill>
                          <a:effectLst/>
                          <a:latin typeface="Cambria" panose="02040503050406030204" pitchFamily="18" charset="0"/>
                          <a:ea typeface="Cambria" panose="02040503050406030204" pitchFamily="18" charset="0"/>
                        </a:rPr>
                        <a:t>Khởi nghĩa Lam Sơn</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en-US" sz="2800" dirty="0">
                          <a:solidFill>
                            <a:srgbClr val="002060"/>
                          </a:solidFill>
                          <a:effectLst/>
                          <a:latin typeface="Cambria" panose="02040503050406030204" pitchFamily="18" charset="0"/>
                          <a:ea typeface="Cambria" panose="02040503050406030204" pitchFamily="18" charset="0"/>
                        </a:rPr>
                        <a:t>4. </a:t>
                      </a:r>
                      <a:r>
                        <a:rPr lang="en-US" sz="2800" dirty="0" err="1">
                          <a:solidFill>
                            <a:srgbClr val="002060"/>
                          </a:solidFill>
                          <a:effectLst/>
                          <a:latin typeface="Cambria" panose="02040503050406030204" pitchFamily="18" charset="0"/>
                          <a:ea typeface="Cambria" panose="02040503050406030204" pitchFamily="18" charset="0"/>
                        </a:rPr>
                        <a:t>Quốc</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triều</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hình</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luật</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5. Bản đồ Hồng Đức</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9. Lê Lợi</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en-US" sz="2800" dirty="0">
                          <a:solidFill>
                            <a:srgbClr val="002060"/>
                          </a:solidFill>
                          <a:effectLst/>
                          <a:latin typeface="Cambria" panose="02040503050406030204" pitchFamily="18" charset="0"/>
                          <a:ea typeface="Cambria" panose="02040503050406030204" pitchFamily="18" charset="0"/>
                        </a:rPr>
                        <a:t>10. </a:t>
                      </a:r>
                      <a:r>
                        <a:rPr lang="en-US" sz="2800" dirty="0" err="1">
                          <a:solidFill>
                            <a:srgbClr val="002060"/>
                          </a:solidFill>
                          <a:effectLst/>
                          <a:latin typeface="Cambria" panose="02040503050406030204" pitchFamily="18" charset="0"/>
                          <a:ea typeface="Cambria" panose="02040503050406030204" pitchFamily="18" charset="0"/>
                        </a:rPr>
                        <a:t>Nguyễn</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Trãi</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12. Lương Thế Vinh</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13. Ngô Sĩ Liên</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endParaRPr lang="en-US" sz="2000" dirty="0">
                        <a:solidFill>
                          <a:srgbClr val="002060"/>
                        </a:solidFill>
                        <a:effectLst/>
                        <a:latin typeface="Cambria" panose="02040503050406030204" pitchFamily="18" charset="0"/>
                        <a:ea typeface="Cambria" panose="02040503050406030204" pitchFamily="18" charset="0"/>
                      </a:endParaRPr>
                    </a:p>
                    <a:p>
                      <a:pPr marL="0" indent="0" algn="just">
                        <a:buNone/>
                      </a:pPr>
                      <a:endParaRPr lang="en-US" sz="2000" dirty="0">
                        <a:solidFill>
                          <a:srgbClr val="002060"/>
                        </a:solidFill>
                        <a:effectLst/>
                        <a:latin typeface="Cambria" panose="02040503050406030204" pitchFamily="18" charset="0"/>
                        <a:ea typeface="Cambria" panose="02040503050406030204" pitchFamily="18" charset="0"/>
                      </a:endParaRPr>
                    </a:p>
                    <a:p>
                      <a:pPr marL="0" indent="0" algn="just">
                        <a:buNone/>
                      </a:pPr>
                      <a:endParaRPr lang="en-US" sz="20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2. Kháng chiến chống Pháp</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3. Phong trào Cần vương</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6. Thực thi chủ quyền ở quần đảo Hoàng Sa, quần đảo Trường Sa</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7. Gia Long</a:t>
                      </a: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8. Minh </a:t>
                      </a:r>
                      <a:r>
                        <a:rPr lang="en-US" sz="2400" b="1" dirty="0" err="1">
                          <a:solidFill>
                            <a:srgbClr val="002060"/>
                          </a:solidFill>
                          <a:effectLst/>
                          <a:latin typeface="Cambria" panose="02040503050406030204" pitchFamily="18" charset="0"/>
                          <a:ea typeface="Cambria" panose="02040503050406030204" pitchFamily="18" charset="0"/>
                        </a:rPr>
                        <a:t>Mạng</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11. </a:t>
                      </a:r>
                      <a:r>
                        <a:rPr lang="en-US" sz="2400" b="1" dirty="0" err="1">
                          <a:solidFill>
                            <a:srgbClr val="002060"/>
                          </a:solidFill>
                          <a:effectLst/>
                          <a:latin typeface="Cambria" panose="02040503050406030204" pitchFamily="18" charset="0"/>
                          <a:ea typeface="Cambria" panose="02040503050406030204" pitchFamily="18" charset="0"/>
                        </a:rPr>
                        <a:t>Nguyễn</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Công</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Trứ</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14. Phan </a:t>
                      </a:r>
                      <a:r>
                        <a:rPr lang="en-US" sz="2400" b="1" dirty="0" err="1">
                          <a:solidFill>
                            <a:srgbClr val="002060"/>
                          </a:solidFill>
                          <a:effectLst/>
                          <a:latin typeface="Cambria" panose="02040503050406030204" pitchFamily="18" charset="0"/>
                          <a:ea typeface="Cambria" panose="02040503050406030204" pitchFamily="18" charset="0"/>
                        </a:rPr>
                        <a:t>Đình</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Phùng</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15. </a:t>
                      </a:r>
                      <a:r>
                        <a:rPr lang="en-US" sz="2400" b="1" dirty="0" err="1">
                          <a:solidFill>
                            <a:srgbClr val="002060"/>
                          </a:solidFill>
                          <a:effectLst/>
                          <a:latin typeface="Cambria" panose="02040503050406030204" pitchFamily="18" charset="0"/>
                          <a:ea typeface="Cambria" panose="02040503050406030204" pitchFamily="18" charset="0"/>
                        </a:rPr>
                        <a:t>Hàm</a:t>
                      </a:r>
                      <a:r>
                        <a:rPr lang="en-US" sz="2400" b="1" dirty="0">
                          <a:solidFill>
                            <a:srgbClr val="002060"/>
                          </a:solidFill>
                          <a:effectLst/>
                          <a:latin typeface="Cambria" panose="02040503050406030204" pitchFamily="18" charset="0"/>
                          <a:ea typeface="Cambria" panose="02040503050406030204" pitchFamily="18" charset="0"/>
                        </a:rPr>
                        <a:t> Nghi</a:t>
                      </a: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16. Tôn </a:t>
                      </a:r>
                      <a:r>
                        <a:rPr lang="en-US" sz="2400" b="1" dirty="0" err="1">
                          <a:solidFill>
                            <a:srgbClr val="002060"/>
                          </a:solidFill>
                          <a:effectLst/>
                          <a:latin typeface="Cambria" panose="02040503050406030204" pitchFamily="18" charset="0"/>
                          <a:ea typeface="Cambria" panose="02040503050406030204" pitchFamily="18" charset="0"/>
                        </a:rPr>
                        <a:t>Thất</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Thuyết</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endParaRPr lang="vi-VN" sz="20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7161517"/>
                  </a:ext>
                </a:extLst>
              </a:tr>
            </a:tbl>
          </a:graphicData>
        </a:graphic>
      </p:graphicFrame>
    </p:spTree>
    <p:extLst>
      <p:ext uri="{BB962C8B-B14F-4D97-AF65-F5344CB8AC3E}">
        <p14:creationId xmlns:p14="http://schemas.microsoft.com/office/powerpoint/2010/main" val="3916809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926" t="22002" r="29209" b="15073"/>
          <a:stretch/>
        </p:blipFill>
        <p:spPr>
          <a:xfrm>
            <a:off x="1951567" y="0"/>
            <a:ext cx="8288866" cy="6539241"/>
          </a:xfrm>
          <a:prstGeom prst="rect">
            <a:avLst/>
          </a:prstGeom>
        </p:spPr>
      </p:pic>
      <p:pic>
        <p:nvPicPr>
          <p:cNvPr id="4" name="Picture 3" descr="A close up of a logo&#10;&#10;Description automatically generated">
            <a:extLst>
              <a:ext uri="{FF2B5EF4-FFF2-40B4-BE49-F238E27FC236}">
                <a16:creationId xmlns:a16="http://schemas.microsoft.com/office/drawing/2014/main" id="{3BE40F3A-BF3F-32D2-148F-B8F1CDDD5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501" y="2137144"/>
            <a:ext cx="9424620" cy="2714416"/>
          </a:xfrm>
          <a:prstGeom prst="rect">
            <a:avLst/>
          </a:prstGeom>
        </p:spPr>
      </p:pic>
    </p:spTree>
    <p:extLst>
      <p:ext uri="{BB962C8B-B14F-4D97-AF65-F5344CB8AC3E}">
        <p14:creationId xmlns:p14="http://schemas.microsoft.com/office/powerpoint/2010/main" val="2966684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alpha val="95000"/>
          </a:schemeClr>
        </a:solidFill>
        <a:ln w="38100">
          <a:solidFill>
            <a:schemeClr val="tx1"/>
          </a:solidFill>
          <a:prstDash val="lgDash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1325</TotalTime>
  <Words>530</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Aptos</vt:lpstr>
      <vt:lpstr>Aptos Display</vt:lpstr>
      <vt:lpstr>Arial</vt:lpstr>
      <vt:lpstr>Calibri</vt:lpstr>
      <vt:lpstr>Cambria</vt:lpstr>
      <vt:lpstr>Office Theme</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thanhtrangsmallsun@gmail.com</cp:lastModifiedBy>
  <cp:revision>190</cp:revision>
  <dcterms:created xsi:type="dcterms:W3CDTF">2023-08-27T05:34:41Z</dcterms:created>
  <dcterms:modified xsi:type="dcterms:W3CDTF">2025-05-18T17:13:38Z</dcterms:modified>
  <cp:category>9Slide.vn</cp:category>
</cp:coreProperties>
</file>