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90" r:id="rId2"/>
    <p:sldId id="288" r:id="rId3"/>
    <p:sldId id="347" r:id="rId4"/>
    <p:sldId id="292" r:id="rId5"/>
    <p:sldId id="350" r:id="rId6"/>
    <p:sldId id="353" r:id="rId7"/>
    <p:sldId id="354" r:id="rId8"/>
    <p:sldId id="349" r:id="rId9"/>
    <p:sldId id="355" r:id="rId10"/>
    <p:sldId id="356" r:id="rId11"/>
    <p:sldId id="300" r:id="rId12"/>
    <p:sldId id="34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90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73386-A125-47F3-9CB8-DD4CD91363C3}" type="datetimeFigureOut">
              <a:rPr lang="en-US" smtClean="0"/>
              <a:t>18/5/2025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C3BC8-6FB1-487D-8CA0-A0F42B25E05A}" type="slidenum">
              <a:rPr lang="en-US" smtClean="0"/>
              <a:t>‹#›</a:t>
            </a:fld>
            <a:endParaRPr lang="en-US"/>
          </a:p>
        </p:txBody>
      </p:sp>
    </p:spTree>
    <p:extLst>
      <p:ext uri="{BB962C8B-B14F-4D97-AF65-F5344CB8AC3E}">
        <p14:creationId xmlns:p14="http://schemas.microsoft.com/office/powerpoint/2010/main" val="110155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238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129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048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272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186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191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163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23193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181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descr="A white circle with leaves and blue text&#10;&#10;Description automatically generated">
            <a:extLst>
              <a:ext uri="{FF2B5EF4-FFF2-40B4-BE49-F238E27FC236}">
                <a16:creationId xmlns:a16="http://schemas.microsoft.com/office/drawing/2014/main" id="{4D0B172F-545E-DC54-B5FC-E3F2BAF5A1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41908" y="8333371"/>
            <a:ext cx="1228725" cy="1228725"/>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8C1A9822-8D94-5AC1-BD2A-2980EC60AA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1145" y="0"/>
            <a:ext cx="1582166" cy="1582166"/>
          </a:xfrm>
          <a:prstGeom prst="rect">
            <a:avLst/>
          </a:prstGeom>
        </p:spPr>
      </p:pic>
    </p:spTree>
    <p:extLst>
      <p:ext uri="{BB962C8B-B14F-4D97-AF65-F5344CB8AC3E}">
        <p14:creationId xmlns:p14="http://schemas.microsoft.com/office/powerpoint/2010/main" val="319060406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notesSlide" Target="../notesSlides/notesSlide7.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5EE1D9-FA8A-D264-F3DB-F689AC02E626}"/>
              </a:ext>
            </a:extLst>
          </p:cNvPr>
          <p:cNvSpPr txBox="1"/>
          <p:nvPr/>
        </p:nvSpPr>
        <p:spPr>
          <a:xfrm>
            <a:off x="669851" y="893135"/>
            <a:ext cx="11036596" cy="4524315"/>
          </a:xfrm>
          <a:prstGeom prst="rect">
            <a:avLst/>
          </a:prstGeom>
          <a:noFill/>
        </p:spPr>
        <p:txBody>
          <a:bodyPr wrap="square" rtlCol="0">
            <a:spAutoFit/>
          </a:bodyPr>
          <a:lstStyle/>
          <a:p>
            <a:pPr marL="342900" indent="-342900" algn="ctr">
              <a:buAutoNum type="alphaLcParenR"/>
            </a:pP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Quan sát hình vẽ ta thấy, chiều dài và chiều rộng của hình B gấp 3 lần hình A nên chu vi hình B gấp 3 lần chu vi hình A.</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Chu vi hình B là: 30 x 3 = 90 (cm)</a:t>
            </a:r>
            <a:endParaRPr lang="en-US" sz="3200" b="1"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b)</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Tổng chiều dài và chiều rộng của hình B là:</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90 : 2 = 45 (cm)</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Chiều dài là:</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(45 + 9) : 2 = 27 (cm)</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Chiều rộng là:</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45 – 27 = 18 (cm)</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Diện tích hình B là:</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27 x 18 = 486 (</a:t>
            </a:r>
            <a:r>
              <a:rPr lang="en-US" sz="3200" dirty="0">
                <a:solidFill>
                  <a:srgbClr val="FF0000"/>
                </a:solidFill>
                <a:latin typeface="Cambria" panose="02040503050406030204" pitchFamily="18" charset="0"/>
                <a:ea typeface="Cambria" panose="02040503050406030204" pitchFamily="18" charset="0"/>
              </a:rPr>
              <a:t>c</a:t>
            </a:r>
            <a:r>
              <a:rPr lang="en-US" sz="3200" dirty="0">
                <a:solidFill>
                  <a:srgbClr val="FF0000"/>
                </a:solidFill>
                <a:effectLst/>
                <a:latin typeface="Cambria" panose="02040503050406030204" pitchFamily="18" charset="0"/>
                <a:ea typeface="Cambria" panose="02040503050406030204" pitchFamily="18" charset="0"/>
              </a:rPr>
              <a:t>m</a:t>
            </a:r>
            <a:r>
              <a:rPr lang="en-US" sz="3200" baseline="30000" dirty="0">
                <a:solidFill>
                  <a:srgbClr val="FF0000"/>
                </a:solidFill>
                <a:effectLst/>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Diện tích hình A là:</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486 : 9 = 54 (</a:t>
            </a:r>
            <a:r>
              <a:rPr lang="en-US" sz="3200" b="1" dirty="0">
                <a:solidFill>
                  <a:srgbClr val="FF0000"/>
                </a:solidFill>
                <a:latin typeface="Cambria" panose="02040503050406030204" pitchFamily="18" charset="0"/>
                <a:ea typeface="Cambria" panose="02040503050406030204" pitchFamily="18" charset="0"/>
              </a:rPr>
              <a:t>c</a:t>
            </a:r>
            <a:r>
              <a:rPr lang="en-US" sz="3200" b="1" dirty="0">
                <a:solidFill>
                  <a:srgbClr val="FF0000"/>
                </a:solidFill>
                <a:effectLst/>
                <a:latin typeface="Cambria" panose="02040503050406030204" pitchFamily="18" charset="0"/>
                <a:ea typeface="Cambria" panose="02040503050406030204" pitchFamily="18" charset="0"/>
              </a:rPr>
              <a:t>m</a:t>
            </a:r>
            <a:r>
              <a:rPr lang="en-US" sz="3200" b="1" baseline="30000" dirty="0">
                <a:solidFill>
                  <a:srgbClr val="FF0000"/>
                </a:solidFill>
                <a:effectLst/>
                <a:latin typeface="Cambria" panose="02040503050406030204" pitchFamily="18" charset="0"/>
                <a:ea typeface="Cambria" panose="02040503050406030204" pitchFamily="18" charset="0"/>
              </a:rPr>
              <a:t>2</a:t>
            </a:r>
            <a:r>
              <a:rPr lang="vi-VN" sz="3200" b="1" dirty="0">
                <a:solidFill>
                  <a:srgbClr val="FF0000"/>
                </a:solidFill>
                <a:latin typeface="Cambria" panose="02040503050406030204" pitchFamily="18" charset="0"/>
                <a:ea typeface="Cambria" panose="02040503050406030204" pitchFamily="18" charset="0"/>
              </a:rPr>
              <a:t>)</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46217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571825" y="81612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雷盖体" panose="00000800000000000000" pitchFamily="2" charset="-122"/>
              </a:rPr>
              <a:t>DẶN DÒ</a:t>
            </a:r>
            <a:endParaRPr kumimoji="0" lang="zh-CN" altLang="en-US" sz="54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id="{57998B9E-E48F-44C0-8A40-7E08AF2D8719}"/>
              </a:ext>
            </a:extLst>
          </p:cNvPr>
          <p:cNvSpPr txBox="1"/>
          <p:nvPr>
            <p:custDataLst>
              <p:tags r:id="rId1"/>
            </p:custDataLst>
          </p:nvPr>
        </p:nvSpPr>
        <p:spPr>
          <a:xfrm>
            <a:off x="2031930" y="1904574"/>
            <a:ext cx="4045020" cy="130503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Hoàn</a:t>
            </a:r>
            <a:r>
              <a:rPr kumimoji="0" lang="en-US" altLang="zh-CN" sz="2800" b="0" i="0" u="none" strike="noStrike" kern="1200" cap="none" spc="0" normalizeH="0" baseline="0" noProof="0" dirty="0">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 </a:t>
            </a:r>
            <a:r>
              <a:rPr kumimoji="0" lang="en-US" altLang="zh-CN" sz="2800" b="0" i="0" u="none" strike="noStrike" kern="1200" cap="none" spc="0" normalizeH="0" baseline="0" noProof="0" dirty="0" err="1">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thành</a:t>
            </a:r>
            <a:r>
              <a:rPr kumimoji="0" lang="en-US" altLang="zh-CN" sz="2800" b="0" i="0" u="none" strike="noStrike" kern="1200" cap="none" spc="0" normalizeH="0" baseline="0" noProof="0" dirty="0">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 </a:t>
            </a:r>
            <a:r>
              <a:rPr kumimoji="0" lang="en-US" altLang="zh-CN" sz="2800" b="0" i="0" u="none" strike="noStrike" kern="1200" cap="none" spc="0" normalizeH="0" baseline="0" noProof="0" dirty="0" err="1">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tất</a:t>
            </a:r>
            <a:r>
              <a:rPr kumimoji="0" lang="en-US" altLang="zh-CN" sz="2800" b="0" i="0" u="none" strike="noStrike" kern="1200" cap="none" spc="0" normalizeH="0" baseline="0" noProof="0" dirty="0">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 </a:t>
            </a:r>
            <a:r>
              <a:rPr kumimoji="0" lang="en-US" altLang="zh-CN" sz="2800" b="0" i="0" u="none" strike="noStrike" kern="1200" cap="none" spc="0" normalizeH="0" baseline="0" noProof="0" dirty="0" err="1">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cả</a:t>
            </a:r>
            <a:r>
              <a:rPr kumimoji="0" lang="en-US" altLang="zh-CN" sz="2800" b="0" i="0" u="none" strike="noStrike" kern="1200" cap="none" spc="0" normalizeH="0" baseline="0" noProof="0" dirty="0">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 </a:t>
            </a:r>
            <a:r>
              <a:rPr kumimoji="0" lang="en-US" altLang="zh-CN" sz="2800" b="0" i="0" u="none" strike="noStrike" kern="1200" cap="none" spc="0" normalizeH="0" baseline="0" noProof="0" dirty="0" err="1">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bài</a:t>
            </a:r>
            <a:r>
              <a:rPr kumimoji="0" lang="en-US" altLang="zh-CN" sz="2800" b="0" i="0" u="none" strike="noStrike" kern="1200" cap="none" spc="0" normalizeH="0" baseline="0" noProof="0" dirty="0">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 </a:t>
            </a:r>
            <a:r>
              <a:rPr kumimoji="0" lang="en-US" altLang="zh-CN" sz="2800" b="0" i="0" u="none" strike="noStrike" kern="1200" cap="none" spc="0" normalizeH="0" baseline="0" noProof="0" dirty="0" err="1">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tập</a:t>
            </a:r>
            <a:r>
              <a:rPr kumimoji="0" lang="en-US" altLang="zh-CN" sz="2800" b="0" i="0" u="none" strike="noStrike" kern="1200" cap="none" spc="0" normalizeH="0" baseline="0" noProof="0" dirty="0">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 </a:t>
            </a:r>
            <a:r>
              <a:rPr kumimoji="0" lang="en-US" altLang="zh-CN" sz="2800" b="0" i="0" u="none" strike="noStrike" kern="1200" cap="none" spc="0" normalizeH="0" baseline="0" noProof="0" dirty="0" err="1">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vào</a:t>
            </a:r>
            <a:r>
              <a:rPr kumimoji="0" lang="en-US" altLang="zh-CN" sz="2800" b="0" i="0" u="none" strike="noStrike" kern="1200" cap="none" spc="0" normalizeH="0" baseline="0" noProof="0" dirty="0">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 </a:t>
            </a:r>
            <a:r>
              <a:rPr kumimoji="0" lang="en-US" altLang="zh-CN" sz="2800" b="0" i="0" u="none" strike="noStrike" kern="1200" cap="none" spc="0" normalizeH="0" baseline="0" noProof="0" dirty="0" err="1">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vở</a:t>
            </a:r>
            <a:endParaRPr kumimoji="0" lang="zh-CN" altLang="en-US" sz="2800" b="0" i="0" u="none" strike="noStrike" kern="1200" cap="none" spc="0" normalizeH="0" baseline="0" noProof="0" dirty="0">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Ôn</a:t>
            </a:r>
            <a:r>
              <a:rPr kumimoji="0" lang="en-US" altLang="zh-CN" sz="2800" b="0" i="0" u="none" strike="noStrike" kern="1200" cap="none" spc="0" normalizeH="0" baseline="0" noProof="0" dirty="0">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 </a:t>
            </a:r>
            <a:r>
              <a:rPr kumimoji="0" lang="en-US" altLang="zh-CN" sz="2800" b="0" i="0" u="none" strike="noStrike" kern="1200" cap="none" spc="0" normalizeH="0" baseline="0" noProof="0" dirty="0" err="1">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tập</a:t>
            </a:r>
            <a:r>
              <a:rPr kumimoji="0" lang="en-US" altLang="zh-CN" sz="2800" b="0" i="0" u="none" strike="noStrike" kern="1200" cap="none" spc="0" normalizeH="0" baseline="0" noProof="0" dirty="0">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 </a:t>
            </a:r>
            <a:r>
              <a:rPr kumimoji="0" lang="en-US" altLang="zh-CN" sz="2800" b="0" i="0" u="none" strike="noStrike" kern="1200" cap="none" spc="0" normalizeH="0" baseline="0" noProof="0" dirty="0" err="1">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bài</a:t>
            </a:r>
            <a:r>
              <a:rPr kumimoji="0" lang="en-US" altLang="zh-CN" sz="2800" b="0" i="0" u="none" strike="noStrike" kern="1200" cap="none" spc="0" normalizeH="0" baseline="0" noProof="0" dirty="0">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 </a:t>
            </a:r>
            <a:r>
              <a:rPr kumimoji="0" lang="en-US" altLang="zh-CN" sz="2800" b="0" i="0" u="none" strike="noStrike" kern="1200" cap="none" spc="0" normalizeH="0" baseline="0" noProof="0" dirty="0" err="1">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cũ</a:t>
            </a:r>
            <a:endParaRPr kumimoji="0" lang="zh-CN" altLang="en-US" sz="2800" b="0" i="0" u="none" strike="noStrike" kern="1200" cap="none" spc="0" normalizeH="0" baseline="0" noProof="0" dirty="0">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Chuẩn</a:t>
            </a:r>
            <a:r>
              <a:rPr kumimoji="0" lang="en-US" altLang="zh-CN" sz="2800" b="0" i="0" u="none" strike="noStrike" kern="1200" cap="none" spc="0" normalizeH="0" baseline="0" noProof="0" dirty="0">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 </a:t>
            </a:r>
            <a:r>
              <a:rPr kumimoji="0" lang="en-US" altLang="zh-CN" sz="2800" b="0" i="0" u="none" strike="noStrike" kern="1200" cap="none" spc="0" normalizeH="0" baseline="0" noProof="0" dirty="0" err="1">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bị</a:t>
            </a:r>
            <a:r>
              <a:rPr kumimoji="0" lang="en-US" altLang="zh-CN" sz="2800" b="0" i="0" u="none" strike="noStrike" kern="1200" cap="none" spc="0" normalizeH="0" baseline="0" noProof="0" dirty="0">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 </a:t>
            </a:r>
            <a:r>
              <a:rPr kumimoji="0" lang="en-US" altLang="zh-CN" sz="2800" b="0" i="0" u="none" strike="noStrike" kern="1200" cap="none" spc="0" normalizeH="0" baseline="0" noProof="0" dirty="0" err="1">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bài</a:t>
            </a:r>
            <a:r>
              <a:rPr kumimoji="0" lang="en-US" altLang="zh-CN" sz="2800" b="0" i="0" u="none" strike="noStrike" kern="1200" cap="none" spc="0" normalizeH="0" baseline="0" noProof="0" dirty="0">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 </a:t>
            </a:r>
            <a:r>
              <a:rPr kumimoji="0" lang="en-US" altLang="zh-CN" sz="2800" b="0" i="0" u="none" strike="noStrike" kern="1200" cap="none" spc="0" normalizeH="0" baseline="0" noProof="0" dirty="0" err="1">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rPr>
              <a:t>mới</a:t>
            </a:r>
            <a:endParaRPr kumimoji="0" lang="zh-CN" altLang="en-US" sz="2800" b="0" i="0" u="none" strike="noStrike" kern="1200" cap="none" spc="0" normalizeH="0" baseline="0" noProof="0" dirty="0">
              <a:ln>
                <a:noFill/>
              </a:ln>
              <a:solidFill>
                <a:srgbClr val="454141"/>
              </a:solidFill>
              <a:effectLst/>
              <a:uLnTx/>
              <a:uFillTx/>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id="{1A853BBB-38ED-4F4C-961A-E7DB67970726}"/>
              </a:ext>
            </a:extLst>
          </p:cNvPr>
          <p:cNvSpPr/>
          <p:nvPr/>
        </p:nvSpPr>
        <p:spPr>
          <a:xfrm>
            <a:off x="1276550" y="2066142"/>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雷盖体" panose="00000800000000000000" pitchFamily="2" charset="-122"/>
              <a:ea typeface="雷盖体" panose="00000800000000000000" pitchFamily="2" charset="-122"/>
              <a:cs typeface="+mn-cs"/>
              <a:sym typeface="雷盖体" panose="00000800000000000000" pitchFamily="2" charset="-122"/>
            </a:endParaRPr>
          </a:p>
        </p:txBody>
      </p:sp>
      <p:sp>
        <p:nvSpPr>
          <p:cNvPr id="13" name="Oval 12">
            <a:extLst>
              <a:ext uri="{FF2B5EF4-FFF2-40B4-BE49-F238E27FC236}">
                <a16:creationId xmlns:a16="http://schemas.microsoft.com/office/drawing/2014/main"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雷盖体" panose="00000800000000000000" pitchFamily="2" charset="-122"/>
              <a:ea typeface="雷盖体" panose="00000800000000000000" pitchFamily="2" charset="-122"/>
              <a:cs typeface="+mn-cs"/>
              <a:sym typeface="雷盖体" panose="00000800000000000000" pitchFamily="2" charset="-122"/>
            </a:endParaRPr>
          </a:p>
        </p:txBody>
      </p:sp>
      <p:sp>
        <p:nvSpPr>
          <p:cNvPr id="14" name="Freeform 11">
            <a:extLst>
              <a:ext uri="{FF2B5EF4-FFF2-40B4-BE49-F238E27FC236}">
                <a16:creationId xmlns:a16="http://schemas.microsoft.com/office/drawing/2014/main"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雷盖体" panose="00000800000000000000" pitchFamily="2" charset="-122"/>
              <a:ea typeface="雷盖体" panose="00000800000000000000" pitchFamily="2" charset="-122"/>
              <a:cs typeface="+mn-cs"/>
              <a:sym typeface="雷盖体" panose="00000800000000000000" pitchFamily="2" charset="-122"/>
            </a:endParaRPr>
          </a:p>
        </p:txBody>
      </p:sp>
      <p:sp>
        <p:nvSpPr>
          <p:cNvPr id="15" name="Freeform 105">
            <a:extLst>
              <a:ext uri="{FF2B5EF4-FFF2-40B4-BE49-F238E27FC236}">
                <a16:creationId xmlns:a16="http://schemas.microsoft.com/office/drawing/2014/main" id="{3B0F463C-D50D-4244-A88A-94C4347D30B0}"/>
              </a:ext>
            </a:extLst>
          </p:cNvPr>
          <p:cNvSpPr>
            <a:spLocks noEditPoints="1"/>
          </p:cNvSpPr>
          <p:nvPr/>
        </p:nvSpPr>
        <p:spPr bwMode="auto">
          <a:xfrm>
            <a:off x="1449640" y="2198741"/>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雷盖体" panose="00000800000000000000" pitchFamily="2" charset="-122"/>
              <a:ea typeface="雷盖体" panose="00000800000000000000" pitchFamily="2" charset="-122"/>
              <a:cs typeface="+mn-cs"/>
              <a:sym typeface="雷盖体" panose="00000800000000000000" pitchFamily="2" charset="-122"/>
            </a:endParaRPr>
          </a:p>
        </p:txBody>
      </p:sp>
      <p:sp>
        <p:nvSpPr>
          <p:cNvPr id="16" name="Oval 10">
            <a:extLst>
              <a:ext uri="{FF2B5EF4-FFF2-40B4-BE49-F238E27FC236}">
                <a16:creationId xmlns:a16="http://schemas.microsoft.com/office/drawing/2014/main"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雷盖体" panose="00000800000000000000" pitchFamily="2" charset="-122"/>
              <a:ea typeface="雷盖体" panose="00000800000000000000" pitchFamily="2" charset="-122"/>
              <a:cs typeface="+mn-cs"/>
              <a:sym typeface="雷盖体" panose="00000800000000000000" pitchFamily="2" charset="-122"/>
            </a:endParaRPr>
          </a:p>
        </p:txBody>
      </p:sp>
      <p:sp>
        <p:nvSpPr>
          <p:cNvPr id="17" name="Freeform 71">
            <a:extLst>
              <a:ext uri="{FF2B5EF4-FFF2-40B4-BE49-F238E27FC236}">
                <a16:creationId xmlns:a16="http://schemas.microsoft.com/office/drawing/2014/main"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雷盖体" panose="00000800000000000000" pitchFamily="2" charset="-122"/>
              <a:ea typeface="雷盖体" panose="00000800000000000000" pitchFamily="2" charset="-122"/>
              <a:cs typeface="+mn-cs"/>
              <a:sym typeface="雷盖体" panose="00000800000000000000" pitchFamily="2" charset="-122"/>
            </a:endParaRPr>
          </a:p>
        </p:txBody>
      </p:sp>
      <p:pic>
        <p:nvPicPr>
          <p:cNvPr id="18" name="图片 17">
            <a:extLst>
              <a:ext uri="{FF2B5EF4-FFF2-40B4-BE49-F238E27FC236}">
                <a16:creationId xmlns:a16="http://schemas.microsoft.com/office/drawing/2014/main"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sp>
        <p:nvSpPr>
          <p:cNvPr id="5" name="TextBox 5">
            <a:extLst>
              <a:ext uri="{FF2B5EF4-FFF2-40B4-BE49-F238E27FC236}">
                <a16:creationId xmlns:a16="http://schemas.microsoft.com/office/drawing/2014/main" id="{23768608-D520-4A19-A4CE-D5C0C5AD59F0}"/>
              </a:ext>
            </a:extLst>
          </p:cNvPr>
          <p:cNvSpPr txBox="1"/>
          <p:nvPr/>
        </p:nvSpPr>
        <p:spPr>
          <a:xfrm>
            <a:off x="2131211" y="2743110"/>
            <a:ext cx="8005778"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0" b="1" i="0" u="none" strike="noStrike" kern="400" cap="none" spc="-680" normalizeH="0" baseline="0" noProof="0" dirty="0">
                <a:ln w="28575" cmpd="dbl">
                  <a:noFill/>
                </a:ln>
                <a:solidFill>
                  <a:srgbClr val="002060"/>
                </a:solidFill>
                <a:effectLst/>
                <a:uLnTx/>
                <a:uFillTx/>
                <a:latin typeface="Cambria" panose="02040503050406030204" pitchFamily="18" charset="0"/>
                <a:ea typeface="Cambria" panose="02040503050406030204" pitchFamily="18" charset="0"/>
                <a:sym typeface="雷盖体" panose="00000800000000000000" pitchFamily="2" charset="-122"/>
              </a:rPr>
              <a:t>TẠM BIỆT CÁC EM</a:t>
            </a:r>
            <a:endParaRPr kumimoji="0" lang="zh-CN" altLang="en-US" sz="8000" b="1" i="0" u="none" strike="noStrike" kern="400" cap="none" spc="-680" normalizeH="0" baseline="0" noProof="0" dirty="0">
              <a:ln w="28575" cmpd="dbl">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 by="(-#ppt_w*2)" calcmode="lin" valueType="num">
                                      <p:cBhvr rctx="PPT">
                                        <p:cTn id="37" dur="500" autoRev="1" fill="hold">
                                          <p:stCondLst>
                                            <p:cond delay="0"/>
                                          </p:stCondLst>
                                        </p:cTn>
                                        <p:tgtEl>
                                          <p:spTgt spid="5"/>
                                        </p:tgtEl>
                                        <p:attrNameLst>
                                          <p:attrName>ppt_w</p:attrName>
                                        </p:attrNameLst>
                                      </p:cBhvr>
                                    </p:anim>
                                    <p:anim by="(#ppt_w*0.50)" calcmode="lin" valueType="num">
                                      <p:cBhvr>
                                        <p:cTn id="38" dur="500" decel="50000" autoRev="1" fill="hold">
                                          <p:stCondLst>
                                            <p:cond delay="0"/>
                                          </p:stCondLst>
                                        </p:cTn>
                                        <p:tgtEl>
                                          <p:spTgt spid="5"/>
                                        </p:tgtEl>
                                        <p:attrNameLst>
                                          <p:attrName>ppt_x</p:attrName>
                                        </p:attrNameLst>
                                      </p:cBhvr>
                                    </p:anim>
                                    <p:anim from="(-#ppt_h/2)" to="(#ppt_y)" calcmode="lin" valueType="num">
                                      <p:cBhvr>
                                        <p:cTn id="39" dur="1000" fill="hold">
                                          <p:stCondLst>
                                            <p:cond delay="0"/>
                                          </p:stCondLst>
                                        </p:cTn>
                                        <p:tgtEl>
                                          <p:spTgt spid="5"/>
                                        </p:tgtEl>
                                        <p:attrNameLst>
                                          <p:attrName>ppt_y</p:attrName>
                                        </p:attrNameLst>
                                      </p:cBhvr>
                                    </p:anim>
                                    <p:animRot by="21600000">
                                      <p:cBhvr>
                                        <p:cTn id="4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sp>
        <p:nvSpPr>
          <p:cNvPr id="8" name="TextBox 5">
            <a:extLst>
              <a:ext uri="{FF2B5EF4-FFF2-40B4-BE49-F238E27FC236}">
                <a16:creationId xmlns:a16="http://schemas.microsoft.com/office/drawing/2014/main" id="{23768608-D520-4A19-A4CE-D5C0C5AD59F0}"/>
              </a:ext>
            </a:extLst>
          </p:cNvPr>
          <p:cNvSpPr txBox="1"/>
          <p:nvPr/>
        </p:nvSpPr>
        <p:spPr>
          <a:xfrm>
            <a:off x="4963604" y="3802289"/>
            <a:ext cx="1918326" cy="523220"/>
          </a:xfrm>
          <a:prstGeom prst="rect">
            <a:avLst/>
          </a:prstGeom>
          <a:noFill/>
        </p:spPr>
        <p:txBody>
          <a:bodyPr wrap="square" rtlCol="0">
            <a:noAutofit/>
          </a:bodyPr>
          <a:lstStyle/>
          <a:p>
            <a:pPr marL="0" marR="0" lvl="0" indent="0" algn="dist"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3600" b="1" i="0" u="none" strike="noStrike" kern="400" cap="none" spc="-680" normalizeH="0" baseline="0" noProof="0" dirty="0">
                <a:ln w="28575" cmpd="dbl">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rPr>
              <a:t>(TIẾT </a:t>
            </a:r>
            <a:r>
              <a:rPr kumimoji="0" lang="en-US" altLang="zh-CN" sz="3600" b="1" i="0" u="none" strike="noStrike" kern="400" cap="none" spc="-680" normalizeH="0" noProof="0" dirty="0">
                <a:ln w="28575" cmpd="dbl">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rPr>
              <a:t>2</a:t>
            </a:r>
            <a:r>
              <a:rPr kumimoji="0" lang="en-US" altLang="zh-CN" sz="3600" b="0" i="0" u="none" strike="noStrike" kern="400" cap="none" spc="-680" normalizeH="0" baseline="0" noProof="0" dirty="0">
                <a:ln w="28575" cmpd="dbl">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rPr>
              <a:t>)</a:t>
            </a:r>
            <a:endParaRPr kumimoji="0" lang="zh-CN" altLang="en-US" sz="3600" b="0" i="0" u="none" strike="noStrike" kern="400" cap="none" spc="-680" normalizeH="0" baseline="0" noProof="0" dirty="0">
              <a:ln w="28575" cmpd="dbl">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grpSp>
        <p:nvGrpSpPr>
          <p:cNvPr id="14" name="Group 13">
            <a:extLst>
              <a:ext uri="{FF2B5EF4-FFF2-40B4-BE49-F238E27FC236}">
                <a16:creationId xmlns:a16="http://schemas.microsoft.com/office/drawing/2014/main" id="{044DDB1F-7CFC-4443-B7D2-14BEB08B0D10}"/>
              </a:ext>
            </a:extLst>
          </p:cNvPr>
          <p:cNvGrpSpPr/>
          <p:nvPr/>
        </p:nvGrpSpPr>
        <p:grpSpPr>
          <a:xfrm>
            <a:off x="4743061" y="1586680"/>
            <a:ext cx="2705876" cy="541923"/>
            <a:chOff x="4743062" y="1748763"/>
            <a:chExt cx="2705876" cy="541923"/>
          </a:xfrm>
        </p:grpSpPr>
        <p:sp>
          <p:nvSpPr>
            <p:cNvPr id="9" name="Up Ribbon 8">
              <a:extLst>
                <a:ext uri="{FF2B5EF4-FFF2-40B4-BE49-F238E27FC236}">
                  <a16:creationId xmlns:a16="http://schemas.microsoft.com/office/drawing/2014/main" id="{04CFE889-E637-B041-BE28-A63759C1761C}"/>
                </a:ext>
              </a:extLst>
            </p:cNvPr>
            <p:cNvSpPr/>
            <p:nvPr/>
          </p:nvSpPr>
          <p:spPr>
            <a:xfrm>
              <a:off x="4743062" y="1753555"/>
              <a:ext cx="2705876" cy="537131"/>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a:extLst>
                <a:ext uri="{FF2B5EF4-FFF2-40B4-BE49-F238E27FC236}">
                  <a16:creationId xmlns:a16="http://schemas.microsoft.com/office/drawing/2014/main" id="{B369D01F-712A-F44A-A35F-4CDC3830FBF2}"/>
                </a:ext>
              </a:extLst>
            </p:cNvPr>
            <p:cNvSpPr/>
            <p:nvPr/>
          </p:nvSpPr>
          <p:spPr>
            <a:xfrm>
              <a:off x="5411755" y="1748763"/>
              <a:ext cx="1362269" cy="537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BÀI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71</a:t>
              </a:r>
              <a:endPar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C89F872B-FACF-3C0B-F1E3-139AAFE18694}"/>
              </a:ext>
            </a:extLst>
          </p:cNvPr>
          <p:cNvPicPr>
            <a:picLocks noChangeAspect="1"/>
          </p:cNvPicPr>
          <p:nvPr/>
        </p:nvPicPr>
        <p:blipFill>
          <a:blip r:embed="rId8"/>
          <a:stretch>
            <a:fillRect/>
          </a:stretch>
        </p:blipFill>
        <p:spPr>
          <a:xfrm>
            <a:off x="2362270" y="2390328"/>
            <a:ext cx="7181710" cy="1505843"/>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par>
                                <p:cTn id="29" presetID="16" presetClass="entr" presetSubtype="2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900" decel="100000" fill="hold"/>
                                        <p:tgtEl>
                                          <p:spTgt spid="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8" name="Picture 7">
            <a:extLst>
              <a:ext uri="{FF2B5EF4-FFF2-40B4-BE49-F238E27FC236}">
                <a16:creationId xmlns:a16="http://schemas.microsoft.com/office/drawing/2014/main" id="{E514A768-94A9-BB26-5ADB-99924BA7911C}"/>
              </a:ext>
            </a:extLst>
          </p:cNvPr>
          <p:cNvPicPr>
            <a:picLocks noChangeAspect="1"/>
          </p:cNvPicPr>
          <p:nvPr/>
        </p:nvPicPr>
        <p:blipFill>
          <a:blip r:embed="rId9"/>
          <a:stretch>
            <a:fillRect/>
          </a:stretch>
        </p:blipFill>
        <p:spPr>
          <a:xfrm>
            <a:off x="3731254" y="2668461"/>
            <a:ext cx="5986791" cy="144487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2131771" y="482003"/>
            <a:ext cx="8850554" cy="1107996"/>
          </a:xfrm>
          <a:prstGeom prst="rect">
            <a:avLst/>
          </a:prstGeom>
          <a:solidFill>
            <a:schemeClr val="accent4">
              <a:lumMod val="60000"/>
              <a:lumOff val="40000"/>
            </a:schemeClr>
          </a:solidFill>
          <a:ln>
            <a:noFill/>
          </a:ln>
        </p:spPr>
        <p:txBody>
          <a:bodyPr wrap="square" lIns="0" tIns="0" rIns="0" bIns="0" anchor="ctr">
            <a:spAutoFit/>
          </a:bodyPr>
          <a:lstStyle/>
          <a:p>
            <a:pPr lvl="0" algn="just"/>
            <a:r>
              <a:rPr lang="vi-VN"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Một sân bóng r</a:t>
            </a:r>
            <a:r>
              <a:rPr lang="en-US"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ổ</a:t>
            </a:r>
            <a:r>
              <a:rPr lang="vi-VN"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 dạng hình chữ nhật có kích thước như hình vẽ dưới đây:</a:t>
            </a:r>
            <a:endParaRPr kumimoji="0" lang="zh-CN" altLang="en-US" sz="3600" b="1" i="0"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4" name="Picture 3">
            <a:extLst>
              <a:ext uri="{FF2B5EF4-FFF2-40B4-BE49-F238E27FC236}">
                <a16:creationId xmlns:a16="http://schemas.microsoft.com/office/drawing/2014/main" id="{1DED8F9A-F6C2-7F9A-2F7E-4711E5D0F85F}"/>
              </a:ext>
            </a:extLst>
          </p:cNvPr>
          <p:cNvPicPr>
            <a:picLocks noChangeAspect="1"/>
          </p:cNvPicPr>
          <p:nvPr/>
        </p:nvPicPr>
        <p:blipFill>
          <a:blip r:embed="rId3"/>
          <a:stretch>
            <a:fillRect/>
          </a:stretch>
        </p:blipFill>
        <p:spPr>
          <a:xfrm>
            <a:off x="921468" y="237212"/>
            <a:ext cx="1347333" cy="1609483"/>
          </a:xfrm>
          <a:prstGeom prst="rect">
            <a:avLst/>
          </a:prstGeom>
        </p:spPr>
      </p:pic>
      <p:pic>
        <p:nvPicPr>
          <p:cNvPr id="3" name="Picture 2">
            <a:extLst>
              <a:ext uri="{FF2B5EF4-FFF2-40B4-BE49-F238E27FC236}">
                <a16:creationId xmlns:a16="http://schemas.microsoft.com/office/drawing/2014/main" id="{9ED89ACD-3961-809D-A041-13E4CF7C1B8B}"/>
              </a:ext>
            </a:extLst>
          </p:cNvPr>
          <p:cNvPicPr>
            <a:picLocks noChangeAspect="1"/>
          </p:cNvPicPr>
          <p:nvPr/>
        </p:nvPicPr>
        <p:blipFill>
          <a:blip r:embed="rId4"/>
          <a:stretch>
            <a:fillRect/>
          </a:stretch>
        </p:blipFill>
        <p:spPr>
          <a:xfrm>
            <a:off x="609045" y="1990613"/>
            <a:ext cx="5934075" cy="3514725"/>
          </a:xfrm>
          <a:prstGeom prst="rect">
            <a:avLst/>
          </a:prstGeom>
        </p:spPr>
      </p:pic>
      <p:sp>
        <p:nvSpPr>
          <p:cNvPr id="5" name="TextBox 4">
            <a:extLst>
              <a:ext uri="{FF2B5EF4-FFF2-40B4-BE49-F238E27FC236}">
                <a16:creationId xmlns:a16="http://schemas.microsoft.com/office/drawing/2014/main" id="{AA4E5AAD-DC00-664A-F981-9AF60A32D6D2}"/>
              </a:ext>
            </a:extLst>
          </p:cNvPr>
          <p:cNvSpPr txBox="1"/>
          <p:nvPr/>
        </p:nvSpPr>
        <p:spPr>
          <a:xfrm>
            <a:off x="6379535" y="2179674"/>
            <a:ext cx="5380074" cy="2062103"/>
          </a:xfrm>
          <a:prstGeom prst="rect">
            <a:avLst/>
          </a:prstGeom>
          <a:noFill/>
        </p:spPr>
        <p:txBody>
          <a:bodyPr wrap="square" rtlCol="0">
            <a:spAutoFit/>
          </a:bodyPr>
          <a:lstStyle/>
          <a:p>
            <a:pPr algn="just"/>
            <a:r>
              <a:rPr lang="en-US" sz="3200" b="0" i="0" dirty="0">
                <a:solidFill>
                  <a:srgbClr val="002060"/>
                </a:solidFill>
                <a:effectLst/>
                <a:latin typeface="Cambria" panose="02040503050406030204" pitchFamily="18" charset="0"/>
                <a:ea typeface="Cambria" panose="02040503050406030204" pitchFamily="18" charset="0"/>
              </a:rPr>
              <a:t>a) </a:t>
            </a:r>
            <a:r>
              <a:rPr lang="en-US" sz="3200" b="0" i="0" dirty="0" err="1">
                <a:solidFill>
                  <a:srgbClr val="002060"/>
                </a:solidFill>
                <a:effectLst/>
                <a:latin typeface="Cambria" panose="02040503050406030204" pitchFamily="18" charset="0"/>
                <a:ea typeface="Cambria" panose="02040503050406030204" pitchFamily="18" charset="0"/>
              </a:rPr>
              <a:t>Tính</a:t>
            </a:r>
            <a:r>
              <a:rPr lang="en-US" sz="3200" b="0" i="0" dirty="0">
                <a:solidFill>
                  <a:srgbClr val="002060"/>
                </a:solidFill>
                <a:effectLst/>
                <a:latin typeface="Cambria" panose="02040503050406030204" pitchFamily="18" charset="0"/>
                <a:ea typeface="Cambria" panose="02040503050406030204" pitchFamily="18" charset="0"/>
              </a:rPr>
              <a:t> chu vi </a:t>
            </a:r>
            <a:r>
              <a:rPr lang="en-US" sz="3200" b="0" i="0" dirty="0" err="1">
                <a:solidFill>
                  <a:srgbClr val="002060"/>
                </a:solidFill>
                <a:effectLst/>
                <a:latin typeface="Cambria" panose="02040503050406030204" pitchFamily="18" charset="0"/>
                <a:ea typeface="Cambria" panose="02040503050406030204" pitchFamily="18" charset="0"/>
              </a:rPr>
              <a:t>và</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diện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tích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sân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bóng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rổ</a:t>
            </a:r>
            <a:r>
              <a:rPr lang="en-US" sz="3200" b="0" i="0" dirty="0">
                <a:solidFill>
                  <a:srgbClr val="002060"/>
                </a:solidFill>
                <a:effectLst/>
                <a:latin typeface="Cambria" panose="02040503050406030204" pitchFamily="18" charset="0"/>
                <a:ea typeface="Cambria" panose="02040503050406030204" pitchFamily="18" charset="0"/>
              </a:rPr>
              <a:t>.</a:t>
            </a:r>
          </a:p>
          <a:p>
            <a:pPr algn="just"/>
            <a:r>
              <a:rPr lang="en-US" sz="3200" b="0" i="0" dirty="0">
                <a:solidFill>
                  <a:srgbClr val="002060"/>
                </a:solidFill>
                <a:effectLst/>
                <a:latin typeface="Cambria" panose="02040503050406030204" pitchFamily="18" charset="0"/>
                <a:ea typeface="Cambria" panose="02040503050406030204" pitchFamily="18" charset="0"/>
              </a:rPr>
              <a:t>b) </a:t>
            </a:r>
            <a:r>
              <a:rPr lang="en-US" sz="3200" b="0" i="0" dirty="0" err="1">
                <a:solidFill>
                  <a:srgbClr val="002060"/>
                </a:solidFill>
                <a:effectLst/>
                <a:latin typeface="Cambria" panose="02040503050406030204" pitchFamily="18" charset="0"/>
                <a:ea typeface="Cambria" panose="02040503050406030204" pitchFamily="18" charset="0"/>
              </a:rPr>
              <a:t>Tính</a:t>
            </a:r>
            <a:r>
              <a:rPr lang="en-US" sz="3200" b="0" i="0" dirty="0">
                <a:solidFill>
                  <a:srgbClr val="002060"/>
                </a:solidFill>
                <a:effectLst/>
                <a:latin typeface="Cambria" panose="02040503050406030204" pitchFamily="18" charset="0"/>
                <a:ea typeface="Cambria" panose="02040503050406030204" pitchFamily="18" charset="0"/>
              </a:rPr>
              <a:t> chu vi </a:t>
            </a:r>
            <a:r>
              <a:rPr lang="en-US" sz="3200" b="0" i="0" dirty="0" err="1">
                <a:solidFill>
                  <a:srgbClr val="002060"/>
                </a:solidFill>
                <a:effectLst/>
                <a:latin typeface="Cambria" panose="02040503050406030204" pitchFamily="18" charset="0"/>
                <a:ea typeface="Cambria" panose="02040503050406030204" pitchFamily="18" charset="0"/>
              </a:rPr>
              <a:t>và</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diện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tích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hình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tròn</a:t>
            </a:r>
            <a:r>
              <a:rPr lang="en-US" sz="3200" b="0" i="0" dirty="0">
                <a:solidFill>
                  <a:srgbClr val="002060"/>
                </a:solidFill>
                <a:effectLst/>
                <a:latin typeface="Cambria" panose="02040503050406030204" pitchFamily="18" charset="0"/>
                <a:ea typeface="Cambria" panose="02040503050406030204" pitchFamily="18" charset="0"/>
              </a:rPr>
              <a:t> ở </a:t>
            </a:r>
            <a:r>
              <a:rPr lang="en-US" sz="3200" b="0" i="0" dirty="0" err="1">
                <a:solidFill>
                  <a:srgbClr val="002060"/>
                </a:solidFill>
                <a:effectLst/>
                <a:latin typeface="Cambria" panose="02040503050406030204" pitchFamily="18" charset="0"/>
                <a:ea typeface="Cambria" panose="02040503050406030204" pitchFamily="18" charset="0"/>
              </a:rPr>
              <a:t>giữa</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sân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bóng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rổ</a:t>
            </a:r>
            <a:r>
              <a:rPr lang="en-US" sz="3200" b="0" i="0" dirty="0">
                <a:solidFill>
                  <a:srgbClr val="002060"/>
                </a:solidFill>
                <a:effectLst/>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E2E782FE-04CB-8226-51CF-F6BFD5043EE3}"/>
              </a:ext>
            </a:extLst>
          </p:cNvPr>
          <p:cNvSpPr txBox="1"/>
          <p:nvPr/>
        </p:nvSpPr>
        <p:spPr>
          <a:xfrm>
            <a:off x="5922334" y="4263655"/>
            <a:ext cx="5582093" cy="2062103"/>
          </a:xfrm>
          <a:prstGeom prst="rect">
            <a:avLst/>
          </a:prstGeom>
          <a:noFill/>
        </p:spPr>
        <p:txBody>
          <a:bodyPr wrap="square" rtlCol="0">
            <a:spAutoFit/>
          </a:bodyPr>
          <a:lstStyle/>
          <a:p>
            <a:pPr algn="ctr"/>
            <a:r>
              <a:rPr lang="en-US" sz="3200" dirty="0">
                <a:solidFill>
                  <a:srgbClr val="FF0000"/>
                </a:solidFill>
                <a:latin typeface="Cambria" panose="02040503050406030204" pitchFamily="18" charset="0"/>
                <a:ea typeface="Cambria" panose="02040503050406030204" pitchFamily="18" charset="0"/>
              </a:rPr>
              <a:t>Chu vi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bóng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rổ</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(28 + 15) x 2 = 86 (m)</a:t>
            </a:r>
          </a:p>
          <a:p>
            <a:pPr algn="ct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bóng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rổ</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 28 x 15 = 420 m²</a:t>
            </a:r>
            <a:endParaRPr lang="en-US" sz="32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3695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746841" y="487052"/>
            <a:ext cx="9502406" cy="1969770"/>
          </a:xfrm>
          <a:prstGeom prst="rect">
            <a:avLst/>
          </a:prstGeom>
          <a:solidFill>
            <a:schemeClr val="accent4">
              <a:lumMod val="60000"/>
              <a:lumOff val="40000"/>
            </a:schemeClr>
          </a:solidFill>
          <a:ln>
            <a:noFill/>
          </a:ln>
        </p:spPr>
        <p:txBody>
          <a:bodyPr wrap="square" lIns="0" tIns="0" rIns="0" bIns="0" anchor="ctr">
            <a:spAutoFit/>
          </a:bodyPr>
          <a:lstStyle/>
          <a:p>
            <a:pPr lvl="0" algn="just"/>
            <a:r>
              <a:rPr lang="vi-VN"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Từ miếng b</a:t>
            </a:r>
            <a:r>
              <a:rPr lang="en-US"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ì</a:t>
            </a:r>
            <a:r>
              <a:rPr lang="vi-VN"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a hình vuông cạnh 40 cm, Nam đã cắt 4 hình vuông cạnh 8 cm ở bên góc, rồi gấp lên để được cái hợp không nắp (Hình A). Tính diện tích miếng bìa làm thành cái hộp hình A đó.</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2" name="Picture 1">
            <a:extLst>
              <a:ext uri="{FF2B5EF4-FFF2-40B4-BE49-F238E27FC236}">
                <a16:creationId xmlns:a16="http://schemas.microsoft.com/office/drawing/2014/main" id="{1DD76A43-5709-90B0-D888-825F51E4A929}"/>
              </a:ext>
            </a:extLst>
          </p:cNvPr>
          <p:cNvPicPr>
            <a:picLocks noChangeAspect="1"/>
          </p:cNvPicPr>
          <p:nvPr/>
        </p:nvPicPr>
        <p:blipFill>
          <a:blip r:embed="rId3"/>
          <a:stretch>
            <a:fillRect/>
          </a:stretch>
        </p:blipFill>
        <p:spPr>
          <a:xfrm>
            <a:off x="330020" y="280799"/>
            <a:ext cx="1347333" cy="1609483"/>
          </a:xfrm>
          <a:prstGeom prst="rect">
            <a:avLst/>
          </a:prstGeom>
        </p:spPr>
      </p:pic>
      <p:pic>
        <p:nvPicPr>
          <p:cNvPr id="5" name="Picture 4">
            <a:extLst>
              <a:ext uri="{FF2B5EF4-FFF2-40B4-BE49-F238E27FC236}">
                <a16:creationId xmlns:a16="http://schemas.microsoft.com/office/drawing/2014/main" id="{77BACB95-0AE5-B2D7-F566-A537576A68BA}"/>
              </a:ext>
            </a:extLst>
          </p:cNvPr>
          <p:cNvPicPr>
            <a:picLocks noChangeAspect="1"/>
          </p:cNvPicPr>
          <p:nvPr/>
        </p:nvPicPr>
        <p:blipFill>
          <a:blip r:embed="rId4"/>
          <a:stretch>
            <a:fillRect/>
          </a:stretch>
        </p:blipFill>
        <p:spPr>
          <a:xfrm>
            <a:off x="417550" y="2862262"/>
            <a:ext cx="4666787" cy="2443385"/>
          </a:xfrm>
          <a:prstGeom prst="rect">
            <a:avLst/>
          </a:prstGeom>
        </p:spPr>
      </p:pic>
      <p:sp>
        <p:nvSpPr>
          <p:cNvPr id="10" name="TextBox 9">
            <a:extLst>
              <a:ext uri="{FF2B5EF4-FFF2-40B4-BE49-F238E27FC236}">
                <a16:creationId xmlns:a16="http://schemas.microsoft.com/office/drawing/2014/main" id="{6237B71B-FC71-5177-5AFC-19F9C379FAA9}"/>
              </a:ext>
            </a:extLst>
          </p:cNvPr>
          <p:cNvSpPr txBox="1"/>
          <p:nvPr/>
        </p:nvSpPr>
        <p:spPr>
          <a:xfrm>
            <a:off x="5167424" y="2955851"/>
            <a:ext cx="6528390" cy="3153877"/>
          </a:xfrm>
          <a:prstGeom prst="rect">
            <a:avLst/>
          </a:prstGeom>
          <a:noFill/>
        </p:spPr>
        <p:txBody>
          <a:bodyPr wrap="square" rtlCol="0">
            <a:spAutoFit/>
          </a:bodyPr>
          <a:lstStyle/>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Diện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tích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miếng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bìa</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hình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vuông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40 x 40 = 1 600 (cm</a:t>
            </a:r>
            <a:r>
              <a:rPr lang="en-US" sz="2400" baseline="30000" dirty="0">
                <a:solidFill>
                  <a:srgbClr val="FF0000"/>
                </a:solidFill>
                <a:effectLst/>
                <a:latin typeface="Cambria" panose="02040503050406030204" pitchFamily="18" charset="0"/>
                <a:ea typeface="Cambria" panose="02040503050406030204" pitchFamily="18" charset="0"/>
              </a:rPr>
              <a:t>2</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Diện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tích</a:t>
            </a:r>
            <a:r>
              <a:rPr lang="en-US" sz="2400" dirty="0">
                <a:solidFill>
                  <a:srgbClr val="FF0000"/>
                </a:solidFill>
                <a:effectLst/>
                <a:latin typeface="Cambria" panose="02040503050406030204" pitchFamily="18" charset="0"/>
                <a:ea typeface="Cambria" panose="02040503050406030204" pitchFamily="18" charset="0"/>
              </a:rPr>
              <a:t> 4 </a:t>
            </a:r>
            <a:r>
              <a:rPr lang="en-US" sz="2400" dirty="0" err="1">
                <a:solidFill>
                  <a:srgbClr val="FF0000"/>
                </a:solidFill>
                <a:effectLst/>
                <a:latin typeface="Cambria" panose="02040503050406030204" pitchFamily="18" charset="0"/>
                <a:ea typeface="Cambria" panose="02040503050406030204" pitchFamily="18" charset="0"/>
              </a:rPr>
              <a:t>miếng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hình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vuông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cắt</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đi</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bốn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góc</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8 x 8 x 4 = 256 (cm</a:t>
            </a:r>
            <a:r>
              <a:rPr lang="en-US" sz="2400" baseline="30000" dirty="0">
                <a:solidFill>
                  <a:srgbClr val="FF0000"/>
                </a:solidFill>
                <a:effectLst/>
                <a:latin typeface="Cambria" panose="02040503050406030204" pitchFamily="18" charset="0"/>
                <a:ea typeface="Cambria" panose="02040503050406030204" pitchFamily="18" charset="0"/>
              </a:rPr>
              <a:t>2</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Diện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tích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miếng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bìa</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làm</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thành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cái</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hộp</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  </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1 600 – 256 =  1 344 (cm</a:t>
            </a:r>
            <a:r>
              <a:rPr lang="en-US" sz="2400" baseline="30000" dirty="0">
                <a:solidFill>
                  <a:srgbClr val="FF0000"/>
                </a:solidFill>
                <a:effectLst/>
                <a:latin typeface="Cambria" panose="02040503050406030204" pitchFamily="18" charset="0"/>
                <a:ea typeface="Cambria" panose="02040503050406030204" pitchFamily="18" charset="0"/>
              </a:rPr>
              <a:t>2</a:t>
            </a:r>
            <a:r>
              <a:rPr lang="en-US" sz="2400" dirty="0">
                <a:solidFill>
                  <a:srgbClr val="FF0000"/>
                </a:solidFill>
                <a:effectLst/>
                <a:latin typeface="Cambria" panose="02040503050406030204" pitchFamily="18" charset="0"/>
                <a:ea typeface="Cambria" panose="02040503050406030204" pitchFamily="18" charset="0"/>
              </a:rPr>
              <a:t>)</a:t>
            </a:r>
          </a:p>
          <a:p>
            <a:pPr marL="0" marR="0" algn="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Đáp</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số</a:t>
            </a:r>
            <a:r>
              <a:rPr lang="en-US" sz="2400" dirty="0">
                <a:solidFill>
                  <a:srgbClr val="FF0000"/>
                </a:solidFill>
                <a:effectLst/>
                <a:latin typeface="Cambria" panose="02040503050406030204" pitchFamily="18" charset="0"/>
                <a:ea typeface="Cambria" panose="02040503050406030204" pitchFamily="18" charset="0"/>
              </a:rPr>
              <a:t>: 1 344 cm</a:t>
            </a:r>
            <a:r>
              <a:rPr lang="en-US" sz="2400" baseline="30000" dirty="0">
                <a:solidFill>
                  <a:srgbClr val="FF0000"/>
                </a:solidFill>
                <a:effectLst/>
                <a:latin typeface="Cambria" panose="02040503050406030204" pitchFamily="18" charset="0"/>
                <a:ea typeface="Cambria" panose="02040503050406030204" pitchFamily="18" charset="0"/>
              </a:rPr>
              <a:t>2</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66932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wipe(down)">
                                      <p:cBhvr>
                                        <p:cTn id="21" dur="500"/>
                                        <p:tgtEl>
                                          <p:spTgt spid="10">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down)">
                                      <p:cBhvr>
                                        <p:cTn id="24" dur="500"/>
                                        <p:tgtEl>
                                          <p:spTgt spid="10">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down)">
                                      <p:cBhvr>
                                        <p:cTn id="27" dur="500"/>
                                        <p:tgtEl>
                                          <p:spTgt spid="10">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wipe(down)">
                                      <p:cBhvr>
                                        <p:cTn id="30" dur="500"/>
                                        <p:tgtEl>
                                          <p:spTgt spid="10">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wipe(down)">
                                      <p:cBhvr>
                                        <p:cTn id="33" dur="500"/>
                                        <p:tgtEl>
                                          <p:spTgt spid="10">
                                            <p:txEl>
                                              <p:pRg st="5" end="5"/>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wipe(down)">
                                      <p:cBhvr>
                                        <p:cTn id="36"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553483-7AD2-46C7-5173-9D6722947F23}"/>
              </a:ext>
            </a:extLst>
          </p:cNvPr>
          <p:cNvGrpSpPr/>
          <p:nvPr/>
        </p:nvGrpSpPr>
        <p:grpSpPr>
          <a:xfrm>
            <a:off x="1506402" y="321665"/>
            <a:ext cx="9732211" cy="2293944"/>
            <a:chOff x="2486527" y="882299"/>
            <a:chExt cx="29240531" cy="1125168"/>
          </a:xfrm>
        </p:grpSpPr>
        <p:sp>
          <p:nvSpPr>
            <p:cNvPr id="3" name="Rectangle: Rounded Corners 2">
              <a:extLst>
                <a:ext uri="{FF2B5EF4-FFF2-40B4-BE49-F238E27FC236}">
                  <a16:creationId xmlns:a16="http://schemas.microsoft.com/office/drawing/2014/main" id="{E733EF93-841A-36B4-B12F-0871E44C9AD1}"/>
                </a:ext>
              </a:extLst>
            </p:cNvPr>
            <p:cNvSpPr/>
            <p:nvPr/>
          </p:nvSpPr>
          <p:spPr>
            <a:xfrm>
              <a:off x="2486527" y="908289"/>
              <a:ext cx="29240531" cy="104598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6301C7-B46E-2B2D-437E-67C3AEE3E152}"/>
                    </a:ext>
                  </a:extLst>
                </p:cNvPr>
                <p:cNvSpPr txBox="1"/>
                <p:nvPr/>
              </p:nvSpPr>
              <p:spPr>
                <a:xfrm>
                  <a:off x="2941891" y="882299"/>
                  <a:ext cx="28189977" cy="112516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Một khu đất dạng hình thang vuông có chiều cao bằng đáy bé và bằng 40 m</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độ dài đáy lớn bằng </a:t>
                  </a:r>
                  <a14:m>
                    <m:oMath xmlns:m="http://schemas.openxmlformats.org/officeDocument/2006/math">
                      <m:f>
                        <m:fPr>
                          <m:ctrlPr>
                            <a:rPr kumimoji="0" lang="vi-VN"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𝟑</m:t>
                          </m:r>
                        </m:num>
                        <m:den>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𝟐</m:t>
                          </m:r>
                        </m:den>
                      </m:f>
                    </m:oMath>
                  </a14:m>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đáy bé. Để xây dựng khu nhà văn hóa, đội xây dựng đã cải tạo, đắp đất mở rộng khu đất cũ thành khu đất mới dạng hình chữ nhật có chiều rộng bằng chiều cao hình thang, có chiều dài bằng đây lới hình thang (như hình vẽ)</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mc:Choice>
          <mc:Fallback xmlns="">
            <p:sp>
              <p:nvSpPr>
                <p:cNvPr id="4" name="TextBox 3">
                  <a:extLst>
                    <a:ext uri="{FF2B5EF4-FFF2-40B4-BE49-F238E27FC236}">
                      <a16:creationId xmlns:a16="http://schemas.microsoft.com/office/drawing/2014/main" id="{F76301C7-B46E-2B2D-437E-67C3AEE3E152}"/>
                    </a:ext>
                  </a:extLst>
                </p:cNvPr>
                <p:cNvSpPr txBox="1">
                  <a:spLocks noRot="1" noChangeAspect="1" noMove="1" noResize="1" noEditPoints="1" noAdjustHandles="1" noChangeArrowheads="1" noChangeShapeType="1" noTextEdit="1"/>
                </p:cNvSpPr>
                <p:nvPr/>
              </p:nvSpPr>
              <p:spPr>
                <a:xfrm>
                  <a:off x="2941891" y="882299"/>
                  <a:ext cx="28189977" cy="1125168"/>
                </a:xfrm>
                <a:prstGeom prst="rect">
                  <a:avLst/>
                </a:prstGeom>
                <a:blipFill>
                  <a:blip r:embed="rId2"/>
                  <a:stretch>
                    <a:fillRect l="-1040" t="-2128" r="-1754"/>
                  </a:stretch>
                </a:blipFill>
              </p:spPr>
              <p:txBody>
                <a:bodyPr/>
                <a:lstStyle/>
                <a:p>
                  <a:r>
                    <a:rPr lang="en-US">
                      <a:noFill/>
                    </a:rPr>
                    <a:t> </a:t>
                  </a:r>
                </a:p>
              </p:txBody>
            </p:sp>
          </mc:Fallback>
        </mc:AlternateContent>
      </p:grpSp>
      <p:pic>
        <p:nvPicPr>
          <p:cNvPr id="5" name="Picture 4">
            <a:extLst>
              <a:ext uri="{FF2B5EF4-FFF2-40B4-BE49-F238E27FC236}">
                <a16:creationId xmlns:a16="http://schemas.microsoft.com/office/drawing/2014/main" id="{C0BD210F-763A-8CD0-653C-57BD0A55F6E3}"/>
              </a:ext>
            </a:extLst>
          </p:cNvPr>
          <p:cNvPicPr>
            <a:picLocks noChangeAspect="1"/>
          </p:cNvPicPr>
          <p:nvPr/>
        </p:nvPicPr>
        <p:blipFill>
          <a:blip r:embed="rId3"/>
          <a:stretch>
            <a:fillRect/>
          </a:stretch>
        </p:blipFill>
        <p:spPr>
          <a:xfrm>
            <a:off x="289186" y="218334"/>
            <a:ext cx="1347333" cy="1609483"/>
          </a:xfrm>
          <a:prstGeom prst="rect">
            <a:avLst/>
          </a:prstGeom>
        </p:spPr>
      </p:pic>
      <p:pic>
        <p:nvPicPr>
          <p:cNvPr id="13" name="Picture 12">
            <a:extLst>
              <a:ext uri="{FF2B5EF4-FFF2-40B4-BE49-F238E27FC236}">
                <a16:creationId xmlns:a16="http://schemas.microsoft.com/office/drawing/2014/main" id="{FABB1E22-93AE-7816-B9A4-021307BAADD3}"/>
              </a:ext>
            </a:extLst>
          </p:cNvPr>
          <p:cNvPicPr>
            <a:picLocks noChangeAspect="1"/>
          </p:cNvPicPr>
          <p:nvPr/>
        </p:nvPicPr>
        <p:blipFill>
          <a:blip r:embed="rId4"/>
          <a:stretch>
            <a:fillRect/>
          </a:stretch>
        </p:blipFill>
        <p:spPr>
          <a:xfrm>
            <a:off x="7420086" y="2985644"/>
            <a:ext cx="4029075" cy="2524125"/>
          </a:xfrm>
          <a:prstGeom prst="rect">
            <a:avLst/>
          </a:prstGeom>
        </p:spPr>
      </p:pic>
      <p:sp>
        <p:nvSpPr>
          <p:cNvPr id="14" name="TextBox 13">
            <a:extLst>
              <a:ext uri="{FF2B5EF4-FFF2-40B4-BE49-F238E27FC236}">
                <a16:creationId xmlns:a16="http://schemas.microsoft.com/office/drawing/2014/main" id="{903527F4-88AC-F838-E01F-68D3159031F7}"/>
              </a:ext>
            </a:extLst>
          </p:cNvPr>
          <p:cNvSpPr txBox="1"/>
          <p:nvPr/>
        </p:nvSpPr>
        <p:spPr>
          <a:xfrm>
            <a:off x="637953" y="2934586"/>
            <a:ext cx="6709145" cy="2308324"/>
          </a:xfrm>
          <a:prstGeom prst="rect">
            <a:avLst/>
          </a:prstGeom>
          <a:noFill/>
        </p:spPr>
        <p:txBody>
          <a:bodyPr wrap="square" rtlCol="0">
            <a:spAutoFit/>
          </a:bodyPr>
          <a:lstStyle/>
          <a:p>
            <a:pPr algn="just"/>
            <a:r>
              <a:rPr lang="vi-VN" sz="3600" b="0" i="0" dirty="0">
                <a:solidFill>
                  <a:srgbClr val="333333"/>
                </a:solidFill>
                <a:effectLst/>
                <a:latin typeface="Cambria" panose="02040503050406030204" pitchFamily="18" charset="0"/>
                <a:ea typeface="Cambria" panose="02040503050406030204" pitchFamily="18" charset="0"/>
              </a:rPr>
              <a:t>a) Tính diện tích khu đất cũng hình thang ban đầu</a:t>
            </a:r>
          </a:p>
          <a:p>
            <a:pPr algn="just"/>
            <a:r>
              <a:rPr lang="vi-VN" sz="3600" b="0" i="0" dirty="0">
                <a:solidFill>
                  <a:srgbClr val="333333"/>
                </a:solidFill>
                <a:effectLst/>
                <a:latin typeface="Cambria" panose="02040503050406030204" pitchFamily="18" charset="0"/>
                <a:ea typeface="Cambria" panose="02040503050406030204" pitchFamily="18" charset="0"/>
              </a:rPr>
              <a:t>b) Tính diện tích phần đất được mở rộng</a:t>
            </a:r>
          </a:p>
        </p:txBody>
      </p:sp>
    </p:spTree>
    <p:extLst>
      <p:ext uri="{BB962C8B-B14F-4D97-AF65-F5344CB8AC3E}">
        <p14:creationId xmlns:p14="http://schemas.microsoft.com/office/powerpoint/2010/main" val="462290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976E7C0-37C5-62E0-D653-D6ED9C6ED482}"/>
                  </a:ext>
                </a:extLst>
              </p:cNvPr>
              <p:cNvSpPr txBox="1"/>
              <p:nvPr/>
            </p:nvSpPr>
            <p:spPr>
              <a:xfrm>
                <a:off x="1371600" y="744279"/>
                <a:ext cx="9314121" cy="5946436"/>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rPr>
                  <a:t>Bài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giải</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a)  </a:t>
                </a:r>
                <a:r>
                  <a:rPr lang="en-US" sz="2800" dirty="0" err="1">
                    <a:solidFill>
                      <a:srgbClr val="FF0000"/>
                    </a:solidFill>
                    <a:effectLst/>
                    <a:latin typeface="Cambria" panose="02040503050406030204" pitchFamily="18" charset="0"/>
                    <a:ea typeface="Cambria" panose="02040503050406030204" pitchFamily="18" charset="0"/>
                  </a:rPr>
                  <a:t>Độ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dài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đáy</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lớn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thang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40 x </a:t>
                </a:r>
                <a14:m>
                  <m:oMath xmlns:m="http://schemas.openxmlformats.org/officeDocument/2006/math">
                    <m:f>
                      <m:fPr>
                        <m:ctrlPr>
                          <a:rPr lang="en-US" sz="2800" i="1">
                            <a:solidFill>
                              <a:srgbClr val="FF0000"/>
                            </a:solidFill>
                            <a:effectLst/>
                            <a:latin typeface="Cambria Math" panose="02040503050406030204" pitchFamily="18" charset="0"/>
                            <a:ea typeface="SimSun" panose="02010600030101010101" pitchFamily="2" charset="-122"/>
                          </a:rPr>
                        </m:ctrlPr>
                      </m:fPr>
                      <m:num>
                        <m:r>
                          <a:rPr lang="en-US" sz="2800" i="1">
                            <a:solidFill>
                              <a:srgbClr val="FF0000"/>
                            </a:solidFill>
                            <a:effectLst/>
                            <a:latin typeface="Cambria Math" panose="02040503050406030204" pitchFamily="18" charset="0"/>
                            <a:ea typeface="SimSun" panose="02010600030101010101" pitchFamily="2" charset="-122"/>
                          </a:rPr>
                          <m:t>3</m:t>
                        </m:r>
                      </m:num>
                      <m:den>
                        <m:r>
                          <a:rPr lang="en-US" sz="2800" i="1">
                            <a:solidFill>
                              <a:srgbClr val="FF0000"/>
                            </a:solidFill>
                            <a:effectLst/>
                            <a:latin typeface="Cambria Math" panose="02040503050406030204" pitchFamily="18" charset="0"/>
                            <a:ea typeface="SimSun" panose="02010600030101010101" pitchFamily="2" charset="-122"/>
                          </a:rPr>
                          <m:t>2</m:t>
                        </m:r>
                      </m:den>
                    </m:f>
                  </m:oMath>
                </a14:m>
                <a:r>
                  <a:rPr lang="en-US" sz="2800" dirty="0">
                    <a:solidFill>
                      <a:srgbClr val="FF0000"/>
                    </a:solidFill>
                    <a:effectLst/>
                    <a:latin typeface="Cambria" panose="02040503050406030204" pitchFamily="18" charset="0"/>
                    <a:ea typeface="Cambria" panose="02040503050406030204" pitchFamily="18" charset="0"/>
                  </a:rPr>
                  <a:t> = 60 (cm)</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Diện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tích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khu</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đất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thang ban </a:t>
                </a:r>
                <a:r>
                  <a:rPr lang="en-US" sz="2800" dirty="0" err="1">
                    <a:solidFill>
                      <a:srgbClr val="FF0000"/>
                    </a:solidFill>
                    <a:effectLst/>
                    <a:latin typeface="Cambria" panose="02040503050406030204" pitchFamily="18" charset="0"/>
                    <a:ea typeface="Cambria" panose="02040503050406030204" pitchFamily="18" charset="0"/>
                  </a:rPr>
                  <a:t>đầu</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(40 + 60) : 2 x 40 = 2 000 (m</a:t>
                </a:r>
                <a:r>
                  <a:rPr lang="en-US" sz="2800" baseline="30000" dirty="0">
                    <a:solidFill>
                      <a:srgbClr val="FF0000"/>
                    </a:solidFill>
                    <a:effectLst/>
                    <a:latin typeface="Cambria" panose="02040503050406030204" pitchFamily="18" charset="0"/>
                    <a:ea typeface="Cambria" panose="02040503050406030204" pitchFamily="18" charset="0"/>
                  </a:rPr>
                  <a:t>2</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b) </a:t>
                </a:r>
                <a:r>
                  <a:rPr lang="en-US" sz="2800" dirty="0" err="1">
                    <a:solidFill>
                      <a:srgbClr val="FF0000"/>
                    </a:solidFill>
                    <a:effectLst/>
                    <a:latin typeface="Cambria" panose="02040503050406030204" pitchFamily="18" charset="0"/>
                    <a:ea typeface="Cambria" panose="02040503050406030204" pitchFamily="18" charset="0"/>
                  </a:rPr>
                  <a:t>Diện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tích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khu</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đất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chữ</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nhật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40 x 60 = 2 400 (m</a:t>
                </a:r>
                <a:r>
                  <a:rPr lang="en-US" sz="2800" baseline="30000" dirty="0">
                    <a:solidFill>
                      <a:srgbClr val="FF0000"/>
                    </a:solidFill>
                    <a:effectLst/>
                    <a:latin typeface="Cambria" panose="02040503050406030204" pitchFamily="18" charset="0"/>
                    <a:ea typeface="Cambria" panose="02040503050406030204" pitchFamily="18" charset="0"/>
                  </a:rPr>
                  <a:t>2</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Diện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tích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phần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đất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được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mở</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rộng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2 400 – 2 000 = 400 (m</a:t>
                </a:r>
                <a:r>
                  <a:rPr lang="en-US" sz="2800" baseline="30000" dirty="0">
                    <a:solidFill>
                      <a:srgbClr val="FF0000"/>
                    </a:solidFill>
                    <a:effectLst/>
                    <a:latin typeface="Cambria" panose="02040503050406030204" pitchFamily="18" charset="0"/>
                    <a:ea typeface="Cambria" panose="02040503050406030204" pitchFamily="18" charset="0"/>
                  </a:rPr>
                  <a:t>2</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Đáp</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 2 000 m</a:t>
                </a:r>
                <a:r>
                  <a:rPr lang="en-US" sz="2800" baseline="30000" dirty="0">
                    <a:solidFill>
                      <a:srgbClr val="FF0000"/>
                    </a:solidFill>
                    <a:effectLst/>
                    <a:latin typeface="Cambria" panose="02040503050406030204" pitchFamily="18" charset="0"/>
                    <a:ea typeface="Cambria" panose="02040503050406030204" pitchFamily="18" charset="0"/>
                  </a:rPr>
                  <a:t>2</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b) 400 m</a:t>
                </a:r>
                <a:r>
                  <a:rPr lang="en-US" sz="2800" baseline="30000" dirty="0">
                    <a:solidFill>
                      <a:srgbClr val="FF0000"/>
                    </a:solidFill>
                    <a:effectLst/>
                    <a:latin typeface="Cambria" panose="02040503050406030204" pitchFamily="18" charset="0"/>
                    <a:ea typeface="Cambria" panose="02040503050406030204" pitchFamily="18" charset="0"/>
                  </a:rPr>
                  <a:t>2</a:t>
                </a:r>
                <a:endParaRPr lang="en-US" sz="2800" dirty="0">
                  <a:solidFill>
                    <a:srgbClr val="FF0000"/>
                  </a:solidFill>
                  <a:effectLst/>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4976E7C0-37C5-62E0-D653-D6ED9C6ED482}"/>
                  </a:ext>
                </a:extLst>
              </p:cNvPr>
              <p:cNvSpPr txBox="1">
                <a:spLocks noRot="1" noChangeAspect="1" noMove="1" noResize="1" noEditPoints="1" noAdjustHandles="1" noChangeArrowheads="1" noChangeShapeType="1" noTextEdit="1"/>
              </p:cNvSpPr>
              <p:nvPr/>
            </p:nvSpPr>
            <p:spPr>
              <a:xfrm>
                <a:off x="1371600" y="744279"/>
                <a:ext cx="9314121" cy="5946436"/>
              </a:xfrm>
              <a:prstGeom prst="rect">
                <a:avLst/>
              </a:prstGeom>
              <a:blipFill>
                <a:blip r:embed="rId2"/>
                <a:stretch>
                  <a:fillRect t="-410" b="-1844"/>
                </a:stretch>
              </a:blipFill>
            </p:spPr>
            <p:txBody>
              <a:bodyPr/>
              <a:lstStyle/>
              <a:p>
                <a:r>
                  <a:rPr lang="en-US">
                    <a:noFill/>
                  </a:rPr>
                  <a:t> </a:t>
                </a:r>
              </a:p>
            </p:txBody>
          </p:sp>
        </mc:Fallback>
      </mc:AlternateContent>
    </p:spTree>
    <p:extLst>
      <p:ext uri="{BB962C8B-B14F-4D97-AF65-F5344CB8AC3E}">
        <p14:creationId xmlns:p14="http://schemas.microsoft.com/office/powerpoint/2010/main" val="1415166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Vận</a:t>
            </a:r>
            <a:r>
              <a:rPr kumimoji="0" lang="en-US" sz="7200" b="1" i="0" u="none" strike="noStrike" kern="1200" cap="none" spc="0" normalizeH="0" baseline="0" noProof="0" dirty="0">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 </a:t>
            </a:r>
            <a:r>
              <a:rPr kumimoji="0" lang="en-US" sz="7200" b="1" i="0" u="none" strike="noStrike" kern="1200" cap="none" spc="0" normalizeH="0" baseline="0" noProof="0" dirty="0" err="1">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dụng</a:t>
            </a:r>
            <a:endParaRPr kumimoji="0" lang="en-US" sz="7200" b="1" i="0" u="none" strike="noStrike" kern="1200" cap="none" spc="0" normalizeH="0" baseline="0" noProof="0" dirty="0">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0BABE95-715D-27FC-1D18-3E82335AE9A2}"/>
              </a:ext>
            </a:extLst>
          </p:cNvPr>
          <p:cNvSpPr/>
          <p:nvPr/>
        </p:nvSpPr>
        <p:spPr>
          <a:xfrm>
            <a:off x="616688" y="563526"/>
            <a:ext cx="616689" cy="62732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2C6E5551-42FF-DD75-8036-1F42AC7ABB71}"/>
              </a:ext>
            </a:extLst>
          </p:cNvPr>
          <p:cNvSpPr txBox="1"/>
          <p:nvPr/>
        </p:nvSpPr>
        <p:spPr>
          <a:xfrm>
            <a:off x="1329070" y="542260"/>
            <a:ext cx="1807535" cy="707886"/>
          </a:xfrm>
          <a:prstGeom prst="rect">
            <a:avLst/>
          </a:prstGeom>
          <a:noFill/>
        </p:spPr>
        <p:txBody>
          <a:bodyPr wrap="square" rtlCol="0">
            <a:spAutoFit/>
          </a:bodyPr>
          <a:lstStyle/>
          <a:p>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35C6B97D-52E1-4E4F-C16D-28F38F6171AB}"/>
              </a:ext>
            </a:extLst>
          </p:cNvPr>
          <p:cNvSpPr txBox="1"/>
          <p:nvPr/>
        </p:nvSpPr>
        <p:spPr>
          <a:xfrm>
            <a:off x="733646" y="1424763"/>
            <a:ext cx="10813311" cy="1569660"/>
          </a:xfrm>
          <a:prstGeom prst="rect">
            <a:avLst/>
          </a:prstGeom>
          <a:noFill/>
        </p:spPr>
        <p:txBody>
          <a:bodyPr wrap="square" rtlCol="0">
            <a:spAutoFit/>
          </a:bodyPr>
          <a:lstStyle/>
          <a:p>
            <a:pPr algn="just"/>
            <a:r>
              <a:rPr lang="en-US" sz="3200" dirty="0" err="1">
                <a:latin typeface="Cambria" panose="02040503050406030204" pitchFamily="18" charset="0"/>
                <a:ea typeface="Cambria" panose="02040503050406030204" pitchFamily="18" charset="0"/>
              </a:rPr>
              <a:t>Việt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cắt</a:t>
            </a:r>
            <a:r>
              <a:rPr lang="en-US" sz="3200" dirty="0">
                <a:latin typeface="Cambria" panose="02040503050406030204" pitchFamily="18" charset="0"/>
                <a:ea typeface="Cambria" panose="02040503050406030204" pitchFamily="18" charset="0"/>
              </a:rPr>
              <a:t> 9 </a:t>
            </a:r>
            <a:r>
              <a:rPr lang="en-US" sz="3200" dirty="0" err="1">
                <a:latin typeface="Cambria" panose="02040503050406030204" pitchFamily="18" charset="0"/>
                <a:ea typeface="Cambria" panose="02040503050406030204" pitchFamily="18" charset="0"/>
              </a:rPr>
              <a:t>tờ</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màu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mỗi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tờ</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chu vi 30 cm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 . </a:t>
            </a:r>
            <a:r>
              <a:rPr lang="en-US" sz="3200" dirty="0" err="1">
                <a:latin typeface="Cambria" panose="02040503050406030204" pitchFamily="18" charset="0"/>
                <a:ea typeface="Cambria" panose="02040503050406030204" pitchFamily="18" charset="0"/>
              </a:rPr>
              <a:t>Việt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dán</a:t>
            </a:r>
            <a:r>
              <a:rPr lang="en-US" sz="3200" dirty="0">
                <a:latin typeface="Cambria" panose="02040503050406030204" pitchFamily="18" charset="0"/>
                <a:ea typeface="Cambria" panose="02040503050406030204" pitchFamily="18" charset="0"/>
              </a:rPr>
              <a:t> 9 </a:t>
            </a:r>
            <a:r>
              <a:rPr lang="en-US" sz="3200" dirty="0" err="1">
                <a:latin typeface="Cambria" panose="02040503050406030204" pitchFamily="18" charset="0"/>
                <a:ea typeface="Cambria" panose="02040503050406030204" pitchFamily="18" charset="0"/>
              </a:rPr>
              <a:t>tờ</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màu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B)</a:t>
            </a:r>
          </a:p>
        </p:txBody>
      </p:sp>
      <p:pic>
        <p:nvPicPr>
          <p:cNvPr id="6" name="Picture 5">
            <a:extLst>
              <a:ext uri="{FF2B5EF4-FFF2-40B4-BE49-F238E27FC236}">
                <a16:creationId xmlns:a16="http://schemas.microsoft.com/office/drawing/2014/main" id="{0F2B2F08-4C7A-504C-6C19-012417D503B9}"/>
              </a:ext>
            </a:extLst>
          </p:cNvPr>
          <p:cNvPicPr>
            <a:picLocks noChangeAspect="1"/>
          </p:cNvPicPr>
          <p:nvPr/>
        </p:nvPicPr>
        <p:blipFill>
          <a:blip r:embed="rId2"/>
          <a:stretch>
            <a:fillRect/>
          </a:stretch>
        </p:blipFill>
        <p:spPr>
          <a:xfrm>
            <a:off x="7086037" y="2806995"/>
            <a:ext cx="4557944" cy="3387024"/>
          </a:xfrm>
          <a:prstGeom prst="rect">
            <a:avLst/>
          </a:prstGeom>
        </p:spPr>
      </p:pic>
      <p:sp>
        <p:nvSpPr>
          <p:cNvPr id="7" name="TextBox 6">
            <a:extLst>
              <a:ext uri="{FF2B5EF4-FFF2-40B4-BE49-F238E27FC236}">
                <a16:creationId xmlns:a16="http://schemas.microsoft.com/office/drawing/2014/main" id="{3886E3FA-A423-F16B-C9A4-9E9941D4B82E}"/>
              </a:ext>
            </a:extLst>
          </p:cNvPr>
          <p:cNvSpPr txBox="1"/>
          <p:nvPr/>
        </p:nvSpPr>
        <p:spPr>
          <a:xfrm>
            <a:off x="882502" y="3423684"/>
            <a:ext cx="5762847" cy="2554545"/>
          </a:xfrm>
          <a:prstGeom prst="rect">
            <a:avLst/>
          </a:prstGeom>
          <a:noFill/>
        </p:spPr>
        <p:txBody>
          <a:bodyPr wrap="square" rtlCol="0">
            <a:spAutoFit/>
          </a:bodyPr>
          <a:lstStyle/>
          <a:p>
            <a:pPr algn="l"/>
            <a:r>
              <a:rPr lang="vi-VN" sz="3200" b="0" i="0" dirty="0">
                <a:solidFill>
                  <a:srgbClr val="002060"/>
                </a:solidFill>
                <a:effectLst/>
                <a:latin typeface="Cambria" panose="02040503050406030204" pitchFamily="18" charset="0"/>
                <a:ea typeface="Cambria" panose="02040503050406030204" pitchFamily="18" charset="0"/>
              </a:rPr>
              <a:t>a) Chu vi hình B là </a:t>
            </a:r>
            <a:r>
              <a:rPr lang="en-US" sz="3200" b="0" i="0" dirty="0">
                <a:solidFill>
                  <a:srgbClr val="002060"/>
                </a:solidFill>
                <a:effectLst/>
                <a:latin typeface="Cambria" panose="02040503050406030204" pitchFamily="18" charset="0"/>
                <a:ea typeface="Cambria" panose="02040503050406030204" pitchFamily="18" charset="0"/>
              </a:rPr>
              <a:t>          </a:t>
            </a:r>
            <a:r>
              <a:rPr lang="vi-VN" sz="3200" b="0" i="0" dirty="0">
                <a:solidFill>
                  <a:srgbClr val="002060"/>
                </a:solidFill>
                <a:effectLst/>
                <a:latin typeface="Cambria" panose="02040503050406030204" pitchFamily="18" charset="0"/>
                <a:ea typeface="Cambria" panose="02040503050406030204" pitchFamily="18" charset="0"/>
              </a:rPr>
              <a:t>cm</a:t>
            </a:r>
          </a:p>
          <a:p>
            <a:pPr algn="just"/>
            <a:r>
              <a:rPr lang="vi-VN" sz="3200" b="0" i="0" dirty="0">
                <a:solidFill>
                  <a:srgbClr val="002060"/>
                </a:solidFill>
                <a:effectLst/>
                <a:latin typeface="Cambria" panose="02040503050406030204" pitchFamily="18" charset="0"/>
                <a:ea typeface="Cambria" panose="02040503050406030204" pitchFamily="18" charset="0"/>
              </a:rPr>
              <a:t>b) Nếu hình chữ nhật B có chiều dài hơn chiều rộng 9cm thì diện tích hình A là</a:t>
            </a:r>
            <a:r>
              <a:rPr lang="en-US" sz="3200" b="0" i="0" dirty="0">
                <a:solidFill>
                  <a:srgbClr val="002060"/>
                </a:solidFill>
                <a:effectLst/>
                <a:latin typeface="Cambria" panose="02040503050406030204" pitchFamily="18" charset="0"/>
                <a:ea typeface="Cambria" panose="02040503050406030204" pitchFamily="18" charset="0"/>
              </a:rPr>
              <a:t>            c</a:t>
            </a:r>
            <a:r>
              <a:rPr lang="en-US" sz="3200" dirty="0">
                <a:solidFill>
                  <a:srgbClr val="002060"/>
                </a:solidFill>
                <a:effectLst/>
                <a:latin typeface="Cambria" panose="02040503050406030204" pitchFamily="18" charset="0"/>
                <a:ea typeface="Cambria" panose="02040503050406030204" pitchFamily="18" charset="0"/>
              </a:rPr>
              <a:t>m</a:t>
            </a:r>
            <a:r>
              <a:rPr lang="en-US" sz="3200" baseline="30000" dirty="0">
                <a:solidFill>
                  <a:srgbClr val="002060"/>
                </a:solidFill>
                <a:effectLst/>
                <a:latin typeface="Cambria" panose="02040503050406030204" pitchFamily="18" charset="0"/>
                <a:ea typeface="Cambria" panose="02040503050406030204" pitchFamily="18" charset="0"/>
              </a:rPr>
              <a:t>2</a:t>
            </a:r>
            <a:r>
              <a:rPr lang="vi-VN" sz="3200" b="0" i="0" dirty="0">
                <a:solidFill>
                  <a:srgbClr val="002060"/>
                </a:solidFill>
                <a:effectLst/>
                <a:latin typeface="Cambria" panose="02040503050406030204" pitchFamily="18" charset="0"/>
                <a:ea typeface="Cambria" panose="02040503050406030204" pitchFamily="18" charset="0"/>
              </a:rPr>
              <a:t> </a:t>
            </a:r>
            <a:r>
              <a:rPr lang="en-US" sz="3200" b="0" i="0" dirty="0">
                <a:solidFill>
                  <a:srgbClr val="002060"/>
                </a:solidFill>
                <a:effectLst/>
                <a:latin typeface="Cambria" panose="02040503050406030204" pitchFamily="18" charset="0"/>
                <a:ea typeface="Cambria" panose="02040503050406030204" pitchFamily="18" charset="0"/>
              </a:rPr>
              <a:t>    </a:t>
            </a:r>
            <a:endParaRPr lang="vi-VN" sz="3200" b="0" i="0" dirty="0">
              <a:solidFill>
                <a:srgbClr val="002060"/>
              </a:solidFill>
              <a:effectLst/>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0D5C208E-E29C-5FEA-225E-4FD8C5D49720}"/>
              </a:ext>
            </a:extLst>
          </p:cNvPr>
          <p:cNvSpPr/>
          <p:nvPr/>
        </p:nvSpPr>
        <p:spPr>
          <a:xfrm>
            <a:off x="4221124" y="3444949"/>
            <a:ext cx="808075" cy="49973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
        <p:nvSpPr>
          <p:cNvPr id="9" name="Rectangle: Rounded Corners 8">
            <a:extLst>
              <a:ext uri="{FF2B5EF4-FFF2-40B4-BE49-F238E27FC236}">
                <a16:creationId xmlns:a16="http://schemas.microsoft.com/office/drawing/2014/main" id="{9536BA60-15CD-5B6A-472A-37EEDF0231D5}"/>
              </a:ext>
            </a:extLst>
          </p:cNvPr>
          <p:cNvSpPr/>
          <p:nvPr/>
        </p:nvSpPr>
        <p:spPr>
          <a:xfrm>
            <a:off x="3370519" y="5018568"/>
            <a:ext cx="808075" cy="49973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98017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644</Words>
  <Application>Microsoft Office PowerPoint</Application>
  <PresentationFormat>Widescreen</PresentationFormat>
  <Paragraphs>59</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等线</vt:lpstr>
      <vt:lpstr>#9Slide03 Penumbra</vt:lpstr>
      <vt:lpstr>Arial</vt:lpstr>
      <vt:lpstr>Calibri</vt:lpstr>
      <vt:lpstr>Cambria</vt:lpstr>
      <vt:lpstr>Cambria Math</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thanhtrangsmallsun@gmail.com</cp:lastModifiedBy>
  <cp:revision>48</cp:revision>
  <dcterms:created xsi:type="dcterms:W3CDTF">2023-10-17T08:21:13Z</dcterms:created>
  <dcterms:modified xsi:type="dcterms:W3CDTF">2025-05-18T16:51:29Z</dcterms:modified>
</cp:coreProperties>
</file>