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9"/>
  </p:notesMasterIdLst>
  <p:sldIdLst>
    <p:sldId id="257" r:id="rId4"/>
    <p:sldId id="258" r:id="rId5"/>
    <p:sldId id="371" r:id="rId6"/>
    <p:sldId id="259" r:id="rId7"/>
    <p:sldId id="260" r:id="rId8"/>
    <p:sldId id="261" r:id="rId9"/>
    <p:sldId id="263" r:id="rId10"/>
    <p:sldId id="347" r:id="rId11"/>
    <p:sldId id="264" r:id="rId12"/>
    <p:sldId id="267" r:id="rId13"/>
    <p:sldId id="268" r:id="rId14"/>
    <p:sldId id="269" r:id="rId15"/>
    <p:sldId id="439" r:id="rId16"/>
    <p:sldId id="477" r:id="rId17"/>
    <p:sldId id="362" r:id="rId18"/>
    <p:sldId id="350" r:id="rId19"/>
    <p:sldId id="363" r:id="rId20"/>
    <p:sldId id="351" r:id="rId21"/>
    <p:sldId id="478" r:id="rId22"/>
    <p:sldId id="479" r:id="rId23"/>
    <p:sldId id="480" r:id="rId24"/>
    <p:sldId id="364" r:id="rId25"/>
    <p:sldId id="352" r:id="rId26"/>
    <p:sldId id="365" r:id="rId27"/>
    <p:sldId id="353" r:id="rId28"/>
    <p:sldId id="366" r:id="rId29"/>
    <p:sldId id="339" r:id="rId30"/>
    <p:sldId id="481" r:id="rId31"/>
    <p:sldId id="482" r:id="rId32"/>
    <p:sldId id="358" r:id="rId33"/>
    <p:sldId id="483" r:id="rId34"/>
    <p:sldId id="484" r:id="rId35"/>
    <p:sldId id="485" r:id="rId36"/>
    <p:sldId id="486" r:id="rId37"/>
    <p:sldId id="343" r:id="rId3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1779" autoAdjust="0"/>
  </p:normalViewPr>
  <p:slideViewPr>
    <p:cSldViewPr snapToGrid="0">
      <p:cViewPr varScale="1">
        <p:scale>
          <a:sx n="75" d="100"/>
          <a:sy n="75" d="100"/>
        </p:scale>
        <p:origin x="98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C77701-E62E-4210-AE0A-576DACD2598B}" type="datetimeFigureOut">
              <a:rPr lang="vi-VN" smtClean="0"/>
              <a:t>06/04/2025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1E8BE-0818-4D5E-B3FC-0F5F78E64CFC}" type="slidenum">
              <a:rPr lang="vi-VN" smtClean="0"/>
              <a:t>‹#›</a:t>
            </a:fld>
            <a:endParaRPr lang="vi-VN"/>
          </a:p>
        </p:txBody>
      </p:sp>
    </p:spTree>
    <p:extLst>
      <p:ext uri="{BB962C8B-B14F-4D97-AF65-F5344CB8AC3E}">
        <p14:creationId xmlns:p14="http://schemas.microsoft.com/office/powerpoint/2010/main" val="66742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147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246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296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048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FC5E-777B-55A8-C7BE-929705CE955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0BA3090-2748-D714-9D79-272EA1D2084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A76455C-753C-F737-67D4-004EF0841042}"/>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06/04/2025</a:t>
            </a:fld>
            <a:endParaRPr lang="vi-VN"/>
          </a:p>
        </p:txBody>
      </p:sp>
      <p:sp>
        <p:nvSpPr>
          <p:cNvPr id="5" name="Footer Placeholder 4">
            <a:extLst>
              <a:ext uri="{FF2B5EF4-FFF2-40B4-BE49-F238E27FC236}">
                <a16:creationId xmlns:a16="http://schemas.microsoft.com/office/drawing/2014/main" id="{E8C8564C-2778-8A2F-DC54-B786B061DF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E9ED398-0FD2-7CEC-1B76-8C8056F8EED4}"/>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165627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9369-3AE4-89DC-00F3-7DDBD02834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9A9904F-43BA-9DBA-F5F3-F0605FA1F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0D66B29-5AD2-DA9C-94BD-BAC2D76B6355}"/>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06/04/2025</a:t>
            </a:fld>
            <a:endParaRPr lang="vi-VN"/>
          </a:p>
        </p:txBody>
      </p:sp>
      <p:sp>
        <p:nvSpPr>
          <p:cNvPr id="5" name="Footer Placeholder 4">
            <a:extLst>
              <a:ext uri="{FF2B5EF4-FFF2-40B4-BE49-F238E27FC236}">
                <a16:creationId xmlns:a16="http://schemas.microsoft.com/office/drawing/2014/main" id="{C77E84EB-139B-4FCC-6B27-5ACAA672EA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8BCDF22-CBF8-06A3-6E34-CC094FB221B9}"/>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197877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A9AB8C-5D9A-F448-DB2D-45457712DD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08B66B-C914-D2A2-A778-F0EC3AAB01B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404D9F-F234-7F2F-42C2-F11C789392B7}"/>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06/04/2025</a:t>
            </a:fld>
            <a:endParaRPr lang="vi-VN"/>
          </a:p>
        </p:txBody>
      </p:sp>
      <p:sp>
        <p:nvSpPr>
          <p:cNvPr id="5" name="Footer Placeholder 4">
            <a:extLst>
              <a:ext uri="{FF2B5EF4-FFF2-40B4-BE49-F238E27FC236}">
                <a16:creationId xmlns:a16="http://schemas.microsoft.com/office/drawing/2014/main" id="{2F03602F-52A9-5686-1757-869B111CA6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E0AD722-1AD4-748B-22BA-CF0E5A551AF1}"/>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191004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FEDDB-6436-4CAB-A717-9974237B2C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24243D-6F76-4165-ABC1-C8BDC9FF09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47FF8F-3A4B-4604-A614-C592EC6EA42C}"/>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6/4/2025</a:t>
            </a:fld>
            <a:endParaRPr lang="en-US"/>
          </a:p>
        </p:txBody>
      </p:sp>
      <p:sp>
        <p:nvSpPr>
          <p:cNvPr id="5" name="Footer Placeholder 4">
            <a:extLst>
              <a:ext uri="{FF2B5EF4-FFF2-40B4-BE49-F238E27FC236}">
                <a16:creationId xmlns:a16="http://schemas.microsoft.com/office/drawing/2014/main" id="{56B49C2D-91C2-4C5A-BBB2-055C0F77ED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6C2D1E-D0C9-46B4-9A07-6466E62EEE4F}"/>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474050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57CE-66CE-44BD-9915-0B7EF93C98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6F3FDCF-9284-4429-87D5-2C8E4B662F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7285B-B8C2-4979-A6F6-747DD30C9FFE}"/>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6/4/2025</a:t>
            </a:fld>
            <a:endParaRPr lang="en-US"/>
          </a:p>
        </p:txBody>
      </p:sp>
      <p:sp>
        <p:nvSpPr>
          <p:cNvPr id="5" name="Footer Placeholder 4">
            <a:extLst>
              <a:ext uri="{FF2B5EF4-FFF2-40B4-BE49-F238E27FC236}">
                <a16:creationId xmlns:a16="http://schemas.microsoft.com/office/drawing/2014/main" id="{5ADEF675-174B-442C-BFB0-9BDC4C5955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395F87-F9CC-47B8-AF62-1D354692CC7C}"/>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555431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8984-5F51-4AC0-9315-7526945FA4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9112D4-8111-4E95-A082-3FC532C8E8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524488-E2E5-49DF-B6C3-C1C7A9A97F66}"/>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6/4/2025</a:t>
            </a:fld>
            <a:endParaRPr lang="en-US"/>
          </a:p>
        </p:txBody>
      </p:sp>
      <p:sp>
        <p:nvSpPr>
          <p:cNvPr id="5" name="Footer Placeholder 4">
            <a:extLst>
              <a:ext uri="{FF2B5EF4-FFF2-40B4-BE49-F238E27FC236}">
                <a16:creationId xmlns:a16="http://schemas.microsoft.com/office/drawing/2014/main" id="{12A1F9EB-F8D8-4CE9-BEB5-CD1692BC42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93935E-0C0C-4BFC-94FA-687023ADC5C5}"/>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65890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B8709-8845-4BBC-ADEE-4DED720545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AA45E90-3F78-4E44-BA4A-B5A897E0461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26E80D-6BBB-4108-BA33-2238B849C75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E7ACC0-C3B3-4842-8966-C1CF0AC981CE}"/>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6/4/2025</a:t>
            </a:fld>
            <a:endParaRPr lang="en-US"/>
          </a:p>
        </p:txBody>
      </p:sp>
      <p:sp>
        <p:nvSpPr>
          <p:cNvPr id="6" name="Footer Placeholder 5">
            <a:extLst>
              <a:ext uri="{FF2B5EF4-FFF2-40B4-BE49-F238E27FC236}">
                <a16:creationId xmlns:a16="http://schemas.microsoft.com/office/drawing/2014/main" id="{D6917C39-D288-44DA-AB3E-36869E784F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D59BC7-0816-4258-8D1E-5DDDC4DE7B31}"/>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72296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7CE2-CB20-47C4-83B3-DB995550F04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B9008E-FFCA-4EC7-B92D-7366967D31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C62B4D-E2F9-454F-A611-91A830C866D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CFDE26-6BBE-49A1-B53A-699E314ABB6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3B9A5D-2408-4753-99E4-C0CC276D626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B83C1E-83D7-4F0F-9BB2-992275CE985D}"/>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6/4/2025</a:t>
            </a:fld>
            <a:endParaRPr lang="en-US"/>
          </a:p>
        </p:txBody>
      </p:sp>
      <p:sp>
        <p:nvSpPr>
          <p:cNvPr id="8" name="Footer Placeholder 7">
            <a:extLst>
              <a:ext uri="{FF2B5EF4-FFF2-40B4-BE49-F238E27FC236}">
                <a16:creationId xmlns:a16="http://schemas.microsoft.com/office/drawing/2014/main" id="{9EF11118-67FC-4514-95A7-A225FDE7F7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16B53AF-F6BF-4247-877D-33608189A102}"/>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0301795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B0F0-A49E-42AD-A2E1-DF2BE5DC36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A47F652-1674-4628-B054-B8542528068C}"/>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6/4/2025</a:t>
            </a:fld>
            <a:endParaRPr lang="en-US"/>
          </a:p>
        </p:txBody>
      </p:sp>
      <p:sp>
        <p:nvSpPr>
          <p:cNvPr id="4" name="Footer Placeholder 3">
            <a:extLst>
              <a:ext uri="{FF2B5EF4-FFF2-40B4-BE49-F238E27FC236}">
                <a16:creationId xmlns:a16="http://schemas.microsoft.com/office/drawing/2014/main" id="{04A03AE3-DA98-4533-9074-108101182A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11A37C9-6D76-4D2B-BA12-C530E8EB2B5E}"/>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375803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88C62F-1584-43A9-947F-D8EE389F34E5}"/>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6/4/2025</a:t>
            </a:fld>
            <a:endParaRPr lang="en-US"/>
          </a:p>
        </p:txBody>
      </p:sp>
      <p:sp>
        <p:nvSpPr>
          <p:cNvPr id="3" name="Footer Placeholder 2">
            <a:extLst>
              <a:ext uri="{FF2B5EF4-FFF2-40B4-BE49-F238E27FC236}">
                <a16:creationId xmlns:a16="http://schemas.microsoft.com/office/drawing/2014/main" id="{6F523814-75AD-40A8-8B69-8376368BDA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F5B8B6E-31BF-477B-8073-483449109319}"/>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722168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A338-B67D-4831-BBBF-BFD2EEED77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0079A-8474-4201-86F4-75198B3AA36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2DF0BC-5D28-4A9F-9F24-29EC26157A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6F789-B032-45FE-B8C8-7A53F7E9E124}"/>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6/4/2025</a:t>
            </a:fld>
            <a:endParaRPr lang="en-US"/>
          </a:p>
        </p:txBody>
      </p:sp>
      <p:sp>
        <p:nvSpPr>
          <p:cNvPr id="6" name="Footer Placeholder 5">
            <a:extLst>
              <a:ext uri="{FF2B5EF4-FFF2-40B4-BE49-F238E27FC236}">
                <a16:creationId xmlns:a16="http://schemas.microsoft.com/office/drawing/2014/main" id="{465BE6C7-1397-41A5-A43A-7A286237A2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8AA93E7-1339-4AA1-860A-4DD9730217D9}"/>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035726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0955B-C044-9CEA-27E0-C8222CFCEE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516B7F-7285-26DC-ED3F-EC0F4A23AFB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8BB40F-46EF-9219-BA19-8BEF7435FE5C}"/>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06/04/2025</a:t>
            </a:fld>
            <a:endParaRPr lang="vi-VN"/>
          </a:p>
        </p:txBody>
      </p:sp>
      <p:sp>
        <p:nvSpPr>
          <p:cNvPr id="5" name="Footer Placeholder 4">
            <a:extLst>
              <a:ext uri="{FF2B5EF4-FFF2-40B4-BE49-F238E27FC236}">
                <a16:creationId xmlns:a16="http://schemas.microsoft.com/office/drawing/2014/main" id="{48932DA3-C76E-054D-EAE1-162E94E3BD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43B365B-A951-B3FE-5849-6ECAE8EAA78A}"/>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366803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4F30-4B0A-490B-8D67-E33FA3255B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A27A3D-31A8-48C6-98BA-CC8EB7B999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267BA2-E880-4BAF-8D83-63EDF76B22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B7B79-FA12-4270-8051-565BB6541347}"/>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6/4/2025</a:t>
            </a:fld>
            <a:endParaRPr lang="en-US"/>
          </a:p>
        </p:txBody>
      </p:sp>
      <p:sp>
        <p:nvSpPr>
          <p:cNvPr id="6" name="Footer Placeholder 5">
            <a:extLst>
              <a:ext uri="{FF2B5EF4-FFF2-40B4-BE49-F238E27FC236}">
                <a16:creationId xmlns:a16="http://schemas.microsoft.com/office/drawing/2014/main" id="{8823048D-FB58-4C0D-8D26-EE408DB694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C471D3-F943-442D-8943-F72FD8266BBA}"/>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362634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7C23-FDAC-4B41-B9BB-553BA3725A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6932A1-9B51-4673-B66D-1F73CDA8B6B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1088C-D103-45C5-9418-0A0B8FD42473}"/>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6/4/2025</a:t>
            </a:fld>
            <a:endParaRPr lang="en-US"/>
          </a:p>
        </p:txBody>
      </p:sp>
      <p:sp>
        <p:nvSpPr>
          <p:cNvPr id="5" name="Footer Placeholder 4">
            <a:extLst>
              <a:ext uri="{FF2B5EF4-FFF2-40B4-BE49-F238E27FC236}">
                <a16:creationId xmlns:a16="http://schemas.microsoft.com/office/drawing/2014/main" id="{45FD9DDA-9F0E-4F3F-9B94-C9ECF7E9C3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B1B2A2-DECB-4B20-8760-350E4C0B83B6}"/>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921729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C27902-41FA-4AD8-9FF3-CC62062E5F5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C9A18A-D037-4FBE-AE60-72F625CFE3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F84E9-FA49-4C2E-8260-8A018E43D598}"/>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6/4/2025</a:t>
            </a:fld>
            <a:endParaRPr lang="en-US"/>
          </a:p>
        </p:txBody>
      </p:sp>
      <p:sp>
        <p:nvSpPr>
          <p:cNvPr id="5" name="Footer Placeholder 4">
            <a:extLst>
              <a:ext uri="{FF2B5EF4-FFF2-40B4-BE49-F238E27FC236}">
                <a16:creationId xmlns:a16="http://schemas.microsoft.com/office/drawing/2014/main" id="{C30186A3-7BB3-4B10-B798-77EE65EC8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73DF40-10A5-4B19-9D83-FCB367D50467}"/>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83185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FB33-BFF0-81CF-2A61-FDF0EE2477F1}"/>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D9703341-62CF-F89B-FFCE-F52C41266F15}"/>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B83F345-59BD-5D68-0EB5-2D33296CC1E6}"/>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6/4/2025</a:t>
            </a:fld>
            <a:endParaRPr lang="en-US"/>
          </a:p>
        </p:txBody>
      </p:sp>
      <p:sp>
        <p:nvSpPr>
          <p:cNvPr id="5" name="Footer Placeholder 4">
            <a:extLst>
              <a:ext uri="{FF2B5EF4-FFF2-40B4-BE49-F238E27FC236}">
                <a16:creationId xmlns:a16="http://schemas.microsoft.com/office/drawing/2014/main" id="{80AE6F09-4210-00E2-1F6F-AC85E78C373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EED30B-6119-5BAD-103B-531151B0ECAE}"/>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078549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8B2C-44FC-7854-2E4A-2B1989AAE41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8D5C1-BFFD-1794-2053-FAE4A6567B6B}"/>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C17FD-1E82-FC59-FE59-293C8A78D14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6/4/2025</a:t>
            </a:fld>
            <a:endParaRPr lang="en-US"/>
          </a:p>
        </p:txBody>
      </p:sp>
      <p:sp>
        <p:nvSpPr>
          <p:cNvPr id="5" name="Footer Placeholder 4">
            <a:extLst>
              <a:ext uri="{FF2B5EF4-FFF2-40B4-BE49-F238E27FC236}">
                <a16:creationId xmlns:a16="http://schemas.microsoft.com/office/drawing/2014/main" id="{31E4E9F0-4387-9689-8860-765D88E77EE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4A3E38-2975-D713-7CEF-2CBC64D93ACD}"/>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945314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8B92-4201-11D6-8D07-A9E540649248}"/>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64C3076-69B1-E138-37C6-1BF6DDD791B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919D56-9FE6-A1AE-6C64-BEE413B522ED}"/>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6/4/2025</a:t>
            </a:fld>
            <a:endParaRPr lang="en-US"/>
          </a:p>
        </p:txBody>
      </p:sp>
      <p:sp>
        <p:nvSpPr>
          <p:cNvPr id="5" name="Footer Placeholder 4">
            <a:extLst>
              <a:ext uri="{FF2B5EF4-FFF2-40B4-BE49-F238E27FC236}">
                <a16:creationId xmlns:a16="http://schemas.microsoft.com/office/drawing/2014/main" id="{41A660FC-8992-474E-6348-64E73D318F8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4757DD-3B5D-E02E-837D-15A1D35B3377}"/>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368028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C18C-AD95-A2D4-4E48-972FF0F1FBD8}"/>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9619A7-B3D8-9B53-AE59-1C4CB2D8BC18}"/>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288A41-0F54-1683-8B98-918DC8D6188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706A76-8BA2-0B36-5324-584C7473110F}"/>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6/4/2025</a:t>
            </a:fld>
            <a:endParaRPr lang="en-US"/>
          </a:p>
        </p:txBody>
      </p:sp>
      <p:sp>
        <p:nvSpPr>
          <p:cNvPr id="6" name="Footer Placeholder 5">
            <a:extLst>
              <a:ext uri="{FF2B5EF4-FFF2-40B4-BE49-F238E27FC236}">
                <a16:creationId xmlns:a16="http://schemas.microsoft.com/office/drawing/2014/main" id="{5A2F468A-C867-3F5D-7653-8E1893959F6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F60580-7E74-AA1A-56E3-B6659BCEF553}"/>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389650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CD65-0266-1D87-0EA6-FC47BBD039CB}"/>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E94FCD-2C07-3714-6894-6DF266D200F4}"/>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25073339-A660-1867-27A5-5AEB472E525E}"/>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3C0F02-B523-7417-9BEC-533B2E9AE9FE}"/>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DD931C28-1CC0-DA55-6C0C-937DF26147AE}"/>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3C3BE-4DA0-A526-214F-197C8EBE5684}"/>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6/4/2025</a:t>
            </a:fld>
            <a:endParaRPr lang="en-US"/>
          </a:p>
        </p:txBody>
      </p:sp>
      <p:sp>
        <p:nvSpPr>
          <p:cNvPr id="8" name="Footer Placeholder 7">
            <a:extLst>
              <a:ext uri="{FF2B5EF4-FFF2-40B4-BE49-F238E27FC236}">
                <a16:creationId xmlns:a16="http://schemas.microsoft.com/office/drawing/2014/main" id="{6DBFBF63-6BE6-D84C-A033-D6F1DB723FA6}"/>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E7FB4E-E95C-9126-2894-B5A01E4A1D78}"/>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44821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BE01-301A-B357-C9BD-9BE5B041D17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B16C20-8E99-35A8-7A3C-416BD3F3402E}"/>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6/4/2025</a:t>
            </a:fld>
            <a:endParaRPr lang="en-US"/>
          </a:p>
        </p:txBody>
      </p:sp>
      <p:sp>
        <p:nvSpPr>
          <p:cNvPr id="4" name="Footer Placeholder 3">
            <a:extLst>
              <a:ext uri="{FF2B5EF4-FFF2-40B4-BE49-F238E27FC236}">
                <a16:creationId xmlns:a16="http://schemas.microsoft.com/office/drawing/2014/main" id="{AC8B6450-4DF1-4F50-4731-120FEFE740C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E72CF-DDB4-7D93-FFF9-8338A222BC1D}"/>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608009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456E1-A929-E6BC-E1A4-F9D398A4313C}"/>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6/4/2025</a:t>
            </a:fld>
            <a:endParaRPr lang="en-US"/>
          </a:p>
        </p:txBody>
      </p:sp>
      <p:sp>
        <p:nvSpPr>
          <p:cNvPr id="3" name="Footer Placeholder 2">
            <a:extLst>
              <a:ext uri="{FF2B5EF4-FFF2-40B4-BE49-F238E27FC236}">
                <a16:creationId xmlns:a16="http://schemas.microsoft.com/office/drawing/2014/main" id="{0C750704-CC74-8636-39AE-1A60E39C16E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528067-8305-34DC-7ABC-FE4633F3891B}"/>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165701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1CC95-2C6F-E47E-B1E7-921667703F5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D62F8-A8EB-5107-F774-A1D7EEB0C96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667FD-22F0-60B5-871B-9F736C388A67}"/>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06/04/2025</a:t>
            </a:fld>
            <a:endParaRPr lang="vi-VN"/>
          </a:p>
        </p:txBody>
      </p:sp>
      <p:sp>
        <p:nvSpPr>
          <p:cNvPr id="5" name="Footer Placeholder 4">
            <a:extLst>
              <a:ext uri="{FF2B5EF4-FFF2-40B4-BE49-F238E27FC236}">
                <a16:creationId xmlns:a16="http://schemas.microsoft.com/office/drawing/2014/main" id="{27830920-CF94-1A73-EC5F-6A772F4834A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9A3E11A-AEB8-E8CB-77F2-A51CB9DF5461}"/>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223152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6188-C69B-5ECF-77CB-FCAF37AF9F2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E1BED801-661D-F3BF-649E-867DC4BC9892}"/>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698591-D92A-A21F-5F9A-D1EB43EAAFD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44BC6F04-3606-4E2E-A7BD-0E72835B0984}"/>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6/4/2025</a:t>
            </a:fld>
            <a:endParaRPr lang="en-US"/>
          </a:p>
        </p:txBody>
      </p:sp>
      <p:sp>
        <p:nvSpPr>
          <p:cNvPr id="6" name="Footer Placeholder 5">
            <a:extLst>
              <a:ext uri="{FF2B5EF4-FFF2-40B4-BE49-F238E27FC236}">
                <a16:creationId xmlns:a16="http://schemas.microsoft.com/office/drawing/2014/main" id="{5045B937-B992-5F0E-BEA3-EF6FB1E4FEA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A71C26-6A47-0326-FC5C-BC2D3F403E4B}"/>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36280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DFA-25EA-59AD-C151-95485E842E20}"/>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CC341842-1A9C-3C3A-3494-511E4C153822}"/>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4611043-23D0-3BD5-7CF8-AD5AF00844A3}"/>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611E21CB-0462-BAD1-AA27-2E335FCD81E2}"/>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6/4/2025</a:t>
            </a:fld>
            <a:endParaRPr lang="en-US"/>
          </a:p>
        </p:txBody>
      </p:sp>
      <p:sp>
        <p:nvSpPr>
          <p:cNvPr id="6" name="Footer Placeholder 5">
            <a:extLst>
              <a:ext uri="{FF2B5EF4-FFF2-40B4-BE49-F238E27FC236}">
                <a16:creationId xmlns:a16="http://schemas.microsoft.com/office/drawing/2014/main" id="{B9238A43-6210-E596-7B0E-E68A7B88899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ED2A07-4821-282C-36D0-A6BC0A241440}"/>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8339186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12E11-09AC-3396-1431-2A1158C57239}"/>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C0DC3B-2A61-D431-458D-8CC86AF253D8}"/>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B85C7-F99A-70C5-A184-5EC4C9DBFB9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6/4/2025</a:t>
            </a:fld>
            <a:endParaRPr lang="en-US"/>
          </a:p>
        </p:txBody>
      </p:sp>
      <p:sp>
        <p:nvSpPr>
          <p:cNvPr id="5" name="Footer Placeholder 4">
            <a:extLst>
              <a:ext uri="{FF2B5EF4-FFF2-40B4-BE49-F238E27FC236}">
                <a16:creationId xmlns:a16="http://schemas.microsoft.com/office/drawing/2014/main" id="{1DFCF7D1-558D-B9A8-D41F-6FB5D06678C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AC471-8C9D-35D6-0C2A-D98D649637A8}"/>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986110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37CE7-7A4E-105A-3DCF-61B2D45823C3}"/>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1DE6E-5074-4266-72F5-1958F8D38D1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79027-0F26-64F2-E523-0DA92619C7A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6/4/2025</a:t>
            </a:fld>
            <a:endParaRPr lang="en-US"/>
          </a:p>
        </p:txBody>
      </p:sp>
      <p:sp>
        <p:nvSpPr>
          <p:cNvPr id="5" name="Footer Placeholder 4">
            <a:extLst>
              <a:ext uri="{FF2B5EF4-FFF2-40B4-BE49-F238E27FC236}">
                <a16:creationId xmlns:a16="http://schemas.microsoft.com/office/drawing/2014/main" id="{CAC69970-0E68-7F29-5820-E27ED79B298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434D16-6034-AAD0-78E7-A8C81D87E3BE}"/>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89207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9C2B-8DFB-B268-FD68-E248573D9A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721358-81A5-C41A-37F9-66911390735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39BE3CA-E1A9-8F6E-1836-0C8383468FC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DAB65D2-1FF7-9FD5-2E54-1C426AFE82BB}"/>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06/04/2025</a:t>
            </a:fld>
            <a:endParaRPr lang="vi-VN"/>
          </a:p>
        </p:txBody>
      </p:sp>
      <p:sp>
        <p:nvSpPr>
          <p:cNvPr id="6" name="Footer Placeholder 5">
            <a:extLst>
              <a:ext uri="{FF2B5EF4-FFF2-40B4-BE49-F238E27FC236}">
                <a16:creationId xmlns:a16="http://schemas.microsoft.com/office/drawing/2014/main" id="{FD9AAD95-6456-2DF5-6E2B-6CE4F21202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F0D9481-8D12-9B7E-3CA6-E313BE1753A0}"/>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614490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BE20-F251-8921-5BB7-39201640223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E79F5A8-927B-957E-8B18-4D73184D254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5E0612-B599-1FE2-0691-909005A8C46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DB2AC9F-F81C-DABD-70D3-DC916226FB3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E61E4F-C5A9-B48F-79E4-C66FD6CD76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A74372F-9909-DCCA-727B-561FCEE46B6F}"/>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06/04/2025</a:t>
            </a:fld>
            <a:endParaRPr lang="vi-VN"/>
          </a:p>
        </p:txBody>
      </p:sp>
      <p:sp>
        <p:nvSpPr>
          <p:cNvPr id="8" name="Footer Placeholder 7">
            <a:extLst>
              <a:ext uri="{FF2B5EF4-FFF2-40B4-BE49-F238E27FC236}">
                <a16:creationId xmlns:a16="http://schemas.microsoft.com/office/drawing/2014/main" id="{785AE96B-0690-1A5B-16D7-65E9B29CE46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0946C87-E0A1-33A4-8132-E5F207DF2C7B}"/>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26092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3CB9-B695-2D57-2741-7C51D6E05A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1A43755-158D-9971-C17A-D46890C796AE}"/>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06/04/2025</a:t>
            </a:fld>
            <a:endParaRPr lang="vi-VN"/>
          </a:p>
        </p:txBody>
      </p:sp>
      <p:sp>
        <p:nvSpPr>
          <p:cNvPr id="4" name="Footer Placeholder 3">
            <a:extLst>
              <a:ext uri="{FF2B5EF4-FFF2-40B4-BE49-F238E27FC236}">
                <a16:creationId xmlns:a16="http://schemas.microsoft.com/office/drawing/2014/main" id="{91065EFF-8459-D305-77A3-60FAA75CEF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D6C787-97E3-696E-0C3B-E6CC1208405B}"/>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544011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51C16-C206-58BF-7DC5-B5509A22DD8B}"/>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06/04/2025</a:t>
            </a:fld>
            <a:endParaRPr lang="vi-VN"/>
          </a:p>
        </p:txBody>
      </p:sp>
      <p:sp>
        <p:nvSpPr>
          <p:cNvPr id="3" name="Footer Placeholder 2">
            <a:extLst>
              <a:ext uri="{FF2B5EF4-FFF2-40B4-BE49-F238E27FC236}">
                <a16:creationId xmlns:a16="http://schemas.microsoft.com/office/drawing/2014/main" id="{B14E38C9-D9C1-F5A2-4608-254A0A92410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40EE4AE-9FF7-7271-BFD9-469AC8C85B26}"/>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3006604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5A05A-266F-E6CC-004B-94027E56E0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7FF3109-3CB2-A324-3ED5-EA262A1EFE9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CB0F07C-D30C-C758-B513-331FAB4CDE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CBC13A-70D8-CED4-F9A7-1A0842F29D2E}"/>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06/04/2025</a:t>
            </a:fld>
            <a:endParaRPr lang="vi-VN"/>
          </a:p>
        </p:txBody>
      </p:sp>
      <p:sp>
        <p:nvSpPr>
          <p:cNvPr id="6" name="Footer Placeholder 5">
            <a:extLst>
              <a:ext uri="{FF2B5EF4-FFF2-40B4-BE49-F238E27FC236}">
                <a16:creationId xmlns:a16="http://schemas.microsoft.com/office/drawing/2014/main" id="{451244C1-7C49-B075-34D2-2EAA6D02C76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6670632-3646-E664-F668-A994801D005C}"/>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274393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432AC-065B-0071-9370-F2EB27D525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7897E5B-AFCF-FE26-F823-267C5F3B4C2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B7E6C74-BD00-7306-DBD1-7908B80CB7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778D12-DE4A-7892-39ED-7A16AD8D891A}"/>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06/04/2025</a:t>
            </a:fld>
            <a:endParaRPr lang="vi-VN"/>
          </a:p>
        </p:txBody>
      </p:sp>
      <p:sp>
        <p:nvSpPr>
          <p:cNvPr id="6" name="Footer Placeholder 5">
            <a:extLst>
              <a:ext uri="{FF2B5EF4-FFF2-40B4-BE49-F238E27FC236}">
                <a16:creationId xmlns:a16="http://schemas.microsoft.com/office/drawing/2014/main" id="{BFC9787F-710B-5ACE-98F6-369A214D109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4029A0E-5426-30C8-DDB4-6D56B53EE2B7}"/>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461883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8EB98E03-0FEF-16E5-7B5E-962DDED9365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3697" y="228242"/>
            <a:ext cx="1466552" cy="1466552"/>
          </a:xfrm>
          <a:prstGeom prst="rect">
            <a:avLst/>
          </a:prstGeom>
        </p:spPr>
      </p:pic>
    </p:spTree>
    <p:extLst>
      <p:ext uri="{BB962C8B-B14F-4D97-AF65-F5344CB8AC3E}">
        <p14:creationId xmlns:p14="http://schemas.microsoft.com/office/powerpoint/2010/main" val="2375917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2187D533-7CFF-31A8-D732-BF0AF9B0F85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3697" y="228242"/>
            <a:ext cx="1466552" cy="1466552"/>
          </a:xfrm>
          <a:prstGeom prst="rect">
            <a:avLst/>
          </a:prstGeom>
        </p:spPr>
      </p:pic>
    </p:spTree>
    <p:extLst>
      <p:ext uri="{BB962C8B-B14F-4D97-AF65-F5344CB8AC3E}">
        <p14:creationId xmlns:p14="http://schemas.microsoft.com/office/powerpoint/2010/main" val="1646477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18D678-8E45-8C27-6DCA-7646E9D14547}"/>
              </a:ext>
            </a:extLst>
          </p:cNvPr>
          <p:cNvPicPr>
            <a:picLocks noChangeAspect="1"/>
          </p:cNvPicPr>
          <p:nvPr userDrawn="1"/>
        </p:nvPicPr>
        <p:blipFill rotWithShape="1">
          <a:blip r:embed="rId13"/>
          <a:srcRect l="1369"/>
          <a:stretch/>
        </p:blipFill>
        <p:spPr>
          <a:xfrm>
            <a:off x="1" y="0"/>
            <a:ext cx="12024863" cy="6858000"/>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80AF07C6-DF2B-FE47-74DB-A56C647DA019}"/>
              </a:ext>
            </a:extLst>
          </p:cNvPr>
          <p:cNvPicPr>
            <a:picLocks noChangeAspect="1"/>
          </p:cNvPicPr>
          <p:nvPr userDrawn="1"/>
        </p:nvPicPr>
        <p:blipFill>
          <a:blip r:embed="rId14"/>
          <a:stretch>
            <a:fillRect/>
          </a:stretch>
        </p:blipFill>
        <p:spPr>
          <a:xfrm>
            <a:off x="-1834099" y="105973"/>
            <a:ext cx="1573740" cy="1573740"/>
          </a:xfrm>
          <a:prstGeom prst="rect">
            <a:avLst/>
          </a:prstGeom>
        </p:spPr>
      </p:pic>
    </p:spTree>
    <p:extLst>
      <p:ext uri="{BB962C8B-B14F-4D97-AF65-F5344CB8AC3E}">
        <p14:creationId xmlns:p14="http://schemas.microsoft.com/office/powerpoint/2010/main" val="13457227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4.pn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slide" Target="slide6.xml"/><Relationship Id="rId15" Type="http://schemas.openxmlformats.org/officeDocument/2006/relationships/image" Target="../media/image47.png"/><Relationship Id="rId10" Type="http://schemas.openxmlformats.org/officeDocument/2006/relationships/slide" Target="slide10.xml"/><Relationship Id="rId4" Type="http://schemas.openxmlformats.org/officeDocument/2006/relationships/image" Target="../media/image40.png"/><Relationship Id="rId9" Type="http://schemas.openxmlformats.org/officeDocument/2006/relationships/image" Target="../media/image43.png"/><Relationship Id="rId1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slide" Target="slide4.xml"/><Relationship Id="rId12"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2.png"/><Relationship Id="rId11" Type="http://schemas.openxmlformats.org/officeDocument/2006/relationships/slide" Target="slide5.xml"/><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slide" Target="slide10.xml"/><Relationship Id="rId1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3.png"/><Relationship Id="rId11"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slide" Target="slide5.xml"/><Relationship Id="rId4" Type="http://schemas.openxmlformats.org/officeDocument/2006/relationships/image" Target="../media/image40.png"/><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14.png"/><Relationship Id="rId4" Type="http://schemas.openxmlformats.org/officeDocument/2006/relationships/image" Target="../media/image13.sv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4.png"/><Relationship Id="rId4" Type="http://schemas.openxmlformats.org/officeDocument/2006/relationships/image" Target="../media/image13.sv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pic>
        <p:nvPicPr>
          <p:cNvPr id="6" name="Picture 5">
            <a:extLst>
              <a:ext uri="{FF2B5EF4-FFF2-40B4-BE49-F238E27FC236}">
                <a16:creationId xmlns:a16="http://schemas.microsoft.com/office/drawing/2014/main" id="{E04FCF56-6983-32EA-D046-61D318C874E7}"/>
              </a:ext>
            </a:extLst>
          </p:cNvPr>
          <p:cNvPicPr>
            <a:picLocks noChangeAspect="1"/>
          </p:cNvPicPr>
          <p:nvPr/>
        </p:nvPicPr>
        <p:blipFill>
          <a:blip r:embed="rId3"/>
          <a:stretch>
            <a:fillRect/>
          </a:stretch>
        </p:blipFill>
        <p:spPr>
          <a:xfrm>
            <a:off x="3292117" y="616143"/>
            <a:ext cx="6927884" cy="5625714"/>
          </a:xfrm>
          <a:prstGeom prst="rect">
            <a:avLst/>
          </a:prstGeom>
        </p:spPr>
      </p:pic>
      <p:sp>
        <p:nvSpPr>
          <p:cNvPr id="7" name="Freeform 6">
            <a:extLst>
              <a:ext uri="{FF2B5EF4-FFF2-40B4-BE49-F238E27FC236}">
                <a16:creationId xmlns:a16="http://schemas.microsoft.com/office/drawing/2014/main" id="{94AACC6F-0C88-D40D-F2FE-E85D7047EFDA}"/>
              </a:ext>
            </a:extLst>
          </p:cNvPr>
          <p:cNvSpPr/>
          <p:nvPr/>
        </p:nvSpPr>
        <p:spPr>
          <a:xfrm>
            <a:off x="490608" y="3798625"/>
            <a:ext cx="3325143" cy="2938595"/>
          </a:xfrm>
          <a:custGeom>
            <a:avLst/>
            <a:gdLst/>
            <a:ahLst/>
            <a:cxnLst/>
            <a:rect l="l" t="t" r="r" b="b"/>
            <a:pathLst>
              <a:path w="3325143" h="2938595">
                <a:moveTo>
                  <a:pt x="0" y="0"/>
                </a:moveTo>
                <a:lnTo>
                  <a:pt x="3325143" y="0"/>
                </a:lnTo>
                <a:lnTo>
                  <a:pt x="3325143" y="2938595"/>
                </a:lnTo>
                <a:lnTo>
                  <a:pt x="0" y="2938595"/>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433024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529418" y="195916"/>
            <a:ext cx="6907888"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018324" y="1220863"/>
              <a:ext cx="6117380" cy="830997"/>
            </a:xfrm>
            <a:prstGeom prst="rect">
              <a:avLst/>
            </a:prstGeom>
            <a:noFill/>
          </p:spPr>
          <p:txBody>
            <a:bodyPr wrap="none" rtlCol="0">
              <a:spAutoFit/>
            </a:bodyPr>
            <a:lstStyle/>
            <a:p>
              <a:pPr algn="ctr">
                <a:defRPr/>
              </a:pPr>
              <a:r>
                <a:rPr lang="en-US" sz="4800" dirty="0" err="1">
                  <a:solidFill>
                    <a:srgbClr val="00B0F0"/>
                  </a:solidFill>
                  <a:latin typeface="Cambria" panose="02040503050406030204" pitchFamily="18" charset="0"/>
                  <a:ea typeface="Cambria" panose="02040503050406030204" pitchFamily="18" charset="0"/>
                </a:rPr>
                <a:t>Luyện</a:t>
              </a:r>
              <a:r>
                <a:rPr lang="en-US" sz="4800" dirty="0">
                  <a:solidFill>
                    <a:srgbClr val="00B0F0"/>
                  </a:solidFill>
                  <a:latin typeface="Cambria" panose="02040503050406030204" pitchFamily="18" charset="0"/>
                  <a:ea typeface="Cambria" panose="02040503050406030204" pitchFamily="18" charset="0"/>
                </a:rPr>
                <a:t> </a:t>
              </a:r>
              <a:r>
                <a:rPr lang="en-US" sz="4800" dirty="0" err="1">
                  <a:solidFill>
                    <a:srgbClr val="00B0F0"/>
                  </a:solidFill>
                  <a:latin typeface="Cambria" panose="02040503050406030204" pitchFamily="18" charset="0"/>
                  <a:ea typeface="Cambria" panose="02040503050406030204" pitchFamily="18" charset="0"/>
                </a:rPr>
                <a:t>đọc</a:t>
              </a:r>
              <a:r>
                <a:rPr lang="en-US" sz="4800" dirty="0">
                  <a:solidFill>
                    <a:srgbClr val="00B0F0"/>
                  </a:solidFill>
                  <a:latin typeface="Cambria" panose="02040503050406030204" pitchFamily="18" charset="0"/>
                  <a:ea typeface="Cambria" panose="02040503050406030204" pitchFamily="18" charset="0"/>
                </a:rPr>
                <a:t> </a:t>
              </a:r>
              <a:r>
                <a:rPr lang="en-US" sz="4800" dirty="0" err="1">
                  <a:solidFill>
                    <a:srgbClr val="00B0F0"/>
                  </a:solidFill>
                  <a:latin typeface="Cambria" panose="02040503050406030204" pitchFamily="18" charset="0"/>
                  <a:ea typeface="Cambria" panose="02040503050406030204" pitchFamily="18" charset="0"/>
                </a:rPr>
                <a:t>trong</a:t>
              </a:r>
              <a:r>
                <a:rPr lang="en-US" sz="4800" dirty="0">
                  <a:solidFill>
                    <a:srgbClr val="00B0F0"/>
                  </a:solidFill>
                  <a:latin typeface="Cambria" panose="02040503050406030204" pitchFamily="18" charset="0"/>
                  <a:ea typeface="Cambria" panose="02040503050406030204" pitchFamily="18" charset="0"/>
                </a:rPr>
                <a:t> </a:t>
              </a:r>
              <a:r>
                <a:rPr lang="en-US" sz="4800" dirty="0" err="1">
                  <a:solidFill>
                    <a:srgbClr val="00B0F0"/>
                  </a:solidFill>
                  <a:latin typeface="Cambria" panose="02040503050406030204" pitchFamily="18" charset="0"/>
                  <a:ea typeface="Cambria" panose="02040503050406030204" pitchFamily="18" charset="0"/>
                </a:rPr>
                <a:t>nhóm</a:t>
              </a:r>
              <a:endParaRPr lang="vi-VN" sz="4800" dirty="0">
                <a:solidFill>
                  <a:srgbClr val="00B0F0"/>
                </a:solidFill>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1139570" y="2212312"/>
                  <a:ext cx="4300299" cy="78417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5062843" y="2593009"/>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47484" y="2887405"/>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38178" y="3502581"/>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23683" y="3504087"/>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876455" y="4123835"/>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350965" y="4123835"/>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886929" y="4123835"/>
              <a:ext cx="381813" cy="388672"/>
            </a:xfrm>
            <a:prstGeom prst="rect">
              <a:avLst/>
            </a:prstGeom>
          </p:spPr>
        </p:pic>
      </p:grpSp>
    </p:spTree>
    <p:extLst>
      <p:ext uri="{BB962C8B-B14F-4D97-AF65-F5344CB8AC3E}">
        <p14:creationId xmlns:p14="http://schemas.microsoft.com/office/powerpoint/2010/main" val="1557482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154105" y="1220863"/>
              <a:ext cx="5906553" cy="830997"/>
            </a:xfrm>
            <a:prstGeom prst="rect">
              <a:avLst/>
            </a:prstGeom>
            <a:noFill/>
          </p:spPr>
          <p:txBody>
            <a:bodyPr wrap="none" rtlCol="0">
              <a:spAutoFit/>
            </a:bodyPr>
            <a:lstStyle/>
            <a:p>
              <a:pPr algn="ctr">
                <a:defRPr/>
              </a:pPr>
              <a:r>
                <a:rPr lang="en-US" sz="4800" b="1" dirty="0" err="1">
                  <a:solidFill>
                    <a:srgbClr val="00B0F0"/>
                  </a:solidFill>
                  <a:latin typeface="Cambria" panose="02040503050406030204" pitchFamily="18" charset="0"/>
                  <a:ea typeface="Cambria" panose="02040503050406030204" pitchFamily="18" charset="0"/>
                </a:rPr>
                <a:t>Luyện</a:t>
              </a:r>
              <a:r>
                <a:rPr lang="en-US" sz="4800" b="1" dirty="0">
                  <a:solidFill>
                    <a:srgbClr val="00B0F0"/>
                  </a:solidFill>
                  <a:latin typeface="Cambria" panose="02040503050406030204" pitchFamily="18" charset="0"/>
                  <a:ea typeface="Cambria" panose="02040503050406030204" pitchFamily="18" charset="0"/>
                </a:rPr>
                <a:t> </a:t>
              </a:r>
              <a:r>
                <a:rPr lang="en-US" sz="4800" b="1" dirty="0" err="1">
                  <a:solidFill>
                    <a:srgbClr val="00B0F0"/>
                  </a:solidFill>
                  <a:latin typeface="Cambria" panose="02040503050406030204" pitchFamily="18" charset="0"/>
                  <a:ea typeface="Cambria" panose="02040503050406030204" pitchFamily="18" charset="0"/>
                </a:rPr>
                <a:t>đọc</a:t>
              </a:r>
              <a:r>
                <a:rPr lang="en-US" sz="4800" b="1" dirty="0">
                  <a:solidFill>
                    <a:srgbClr val="00B0F0"/>
                  </a:solidFill>
                  <a:latin typeface="Cambria" panose="02040503050406030204" pitchFamily="18" charset="0"/>
                  <a:ea typeface="Cambria" panose="02040503050406030204" pitchFamily="18" charset="0"/>
                </a:rPr>
                <a:t> </a:t>
              </a:r>
              <a:r>
                <a:rPr lang="en-US" sz="4800" b="1" dirty="0" err="1">
                  <a:solidFill>
                    <a:srgbClr val="00B0F0"/>
                  </a:solidFill>
                  <a:latin typeface="Cambria" panose="02040503050406030204" pitchFamily="18" charset="0"/>
                  <a:ea typeface="Cambria" panose="02040503050406030204" pitchFamily="18" charset="0"/>
                </a:rPr>
                <a:t>trước</a:t>
              </a:r>
              <a:r>
                <a:rPr lang="en-US" sz="4800" b="1" dirty="0">
                  <a:solidFill>
                    <a:srgbClr val="00B0F0"/>
                  </a:solidFill>
                  <a:latin typeface="Cambria" panose="02040503050406030204" pitchFamily="18" charset="0"/>
                  <a:ea typeface="Cambria" panose="02040503050406030204" pitchFamily="18" charset="0"/>
                </a:rPr>
                <a:t> </a:t>
              </a:r>
              <a:r>
                <a:rPr lang="en-US" sz="4800" b="1" dirty="0" err="1">
                  <a:solidFill>
                    <a:srgbClr val="00B0F0"/>
                  </a:solidFill>
                  <a:latin typeface="Cambria" panose="02040503050406030204" pitchFamily="18" charset="0"/>
                  <a:ea typeface="Cambria" panose="02040503050406030204" pitchFamily="18" charset="0"/>
                </a:rPr>
                <a:t>lớp</a:t>
              </a:r>
              <a:endParaRPr lang="vi-VN" sz="4800" b="1" dirty="0">
                <a:solidFill>
                  <a:srgbClr val="00B0F0"/>
                </a:solidFill>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840774" y="2212312"/>
                  <a:ext cx="4392816" cy="78417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4901789" y="2569860"/>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12759" y="2864256"/>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84477" y="3502582"/>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69982" y="3504088"/>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980627" y="4112260"/>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455137" y="4112260"/>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991101" y="4112260"/>
              <a:ext cx="381813" cy="388672"/>
            </a:xfrm>
            <a:prstGeom prst="rect">
              <a:avLst/>
            </a:prstGeom>
          </p:spPr>
        </p:pic>
      </p:grpSp>
    </p:spTree>
    <p:extLst>
      <p:ext uri="{BB962C8B-B14F-4D97-AF65-F5344CB8AC3E}">
        <p14:creationId xmlns:p14="http://schemas.microsoft.com/office/powerpoint/2010/main" val="28417567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14DD6DB2-0E83-1494-49F0-81513B0F0F2E}"/>
              </a:ext>
            </a:extLst>
          </p:cNvPr>
          <p:cNvPicPr>
            <a:picLocks noChangeAspect="1"/>
          </p:cNvPicPr>
          <p:nvPr/>
        </p:nvPicPr>
        <p:blipFill>
          <a:blip r:embed="rId6"/>
          <a:stretch>
            <a:fillRect/>
          </a:stretch>
        </p:blipFill>
        <p:spPr>
          <a:xfrm>
            <a:off x="1877986" y="1986509"/>
            <a:ext cx="6352583" cy="3023878"/>
          </a:xfrm>
          <a:prstGeom prst="rect">
            <a:avLst/>
          </a:prstGeom>
        </p:spPr>
      </p:pic>
    </p:spTree>
    <p:extLst>
      <p:ext uri="{BB962C8B-B14F-4D97-AF65-F5344CB8AC3E}">
        <p14:creationId xmlns:p14="http://schemas.microsoft.com/office/powerpoint/2010/main" val="39766949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12608"/>
            <a:ext cx="12192001" cy="7095592"/>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457200" y="533400"/>
            <a:ext cx="11216640" cy="60502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2226706" y="93996"/>
            <a:ext cx="8037053" cy="1354817"/>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878287" y="1660847"/>
            <a:ext cx="10083637" cy="1569660"/>
          </a:xfrm>
          <a:prstGeom prst="rect">
            <a:avLst/>
          </a:prstGeom>
          <a:noFill/>
        </p:spPr>
        <p:txBody>
          <a:bodyPr wrap="square">
            <a:spAutoFit/>
          </a:bodyPr>
          <a:lstStyle/>
          <a:p>
            <a:pPr marL="609585"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Nhà nho: </a:t>
            </a:r>
            <a:r>
              <a:rPr lang="vi-VN" sz="4800" kern="0" dirty="0">
                <a:solidFill>
                  <a:srgbClr val="000000"/>
                </a:solidFill>
                <a:latin typeface="Calibri" panose="020F0502020204030204" pitchFamily="34" charset="0"/>
                <a:cs typeface="Calibri" panose="020F0502020204030204" pitchFamily="34" charset="0"/>
                <a:sym typeface="Arial"/>
              </a:rPr>
              <a:t>người học theo đạo nho thời xưa.</a:t>
            </a:r>
            <a:endParaRPr lang="vi-VN" sz="4800" i="1" kern="0" dirty="0">
              <a:solidFill>
                <a:srgbClr val="000000"/>
              </a:solidFill>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3BE9A60C-C122-B071-28B0-45809567255B}"/>
              </a:ext>
            </a:extLst>
          </p:cNvPr>
          <p:cNvSpPr txBox="1"/>
          <p:nvPr/>
        </p:nvSpPr>
        <p:spPr>
          <a:xfrm>
            <a:off x="891791" y="3341106"/>
            <a:ext cx="10083637" cy="1569660"/>
          </a:xfrm>
          <a:prstGeom prst="rect">
            <a:avLst/>
          </a:prstGeom>
          <a:noFill/>
        </p:spPr>
        <p:txBody>
          <a:bodyPr wrap="square">
            <a:spAutoFit/>
          </a:bodyPr>
          <a:lstStyle/>
          <a:p>
            <a:pPr marL="609585" lvl="0"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Tú tài: </a:t>
            </a:r>
            <a:r>
              <a:rPr lang="vi-VN" sz="4800" kern="0" dirty="0">
                <a:solidFill>
                  <a:srgbClr val="000000"/>
                </a:solidFill>
                <a:latin typeface="Calibri" panose="020F0502020204030204" pitchFamily="34" charset="0"/>
                <a:cs typeface="Calibri" panose="020F0502020204030204" pitchFamily="34" charset="0"/>
                <a:sym typeface="Arial"/>
              </a:rPr>
              <a:t>vị thấp nhất trong hệ thống khoa cử thời xưa.</a:t>
            </a:r>
            <a:endParaRPr kumimoji="0" lang="vi-VN" sz="48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72499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12608"/>
            <a:ext cx="12192001" cy="7095592"/>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457200" y="533400"/>
            <a:ext cx="11216640" cy="60502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en-US" sz="2933"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2226706" y="93996"/>
            <a:ext cx="8037053" cy="1354817"/>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878287" y="1660847"/>
            <a:ext cx="10083637" cy="2308324"/>
          </a:xfrm>
          <a:prstGeom prst="rect">
            <a:avLst/>
          </a:prstGeom>
          <a:noFill/>
        </p:spPr>
        <p:txBody>
          <a:bodyPr wrap="square">
            <a:spAutoFit/>
          </a:bodyPr>
          <a:lstStyle/>
          <a:p>
            <a:pPr marL="609585" lvl="0"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Nghĩa hiệp: </a:t>
            </a:r>
            <a:r>
              <a:rPr lang="vi-VN" sz="4800" kern="0" dirty="0">
                <a:solidFill>
                  <a:srgbClr val="000000"/>
                </a:solidFill>
                <a:latin typeface="Calibri" panose="020F0502020204030204" pitchFamily="34" charset="0"/>
                <a:cs typeface="Calibri" panose="020F0502020204030204" pitchFamily="34" charset="0"/>
                <a:sym typeface="Arial"/>
              </a:rPr>
              <a:t>có tinh thần quên mình về việc nghĩa, cứu giúp người gặp khó khăn, hoạn nạn.</a:t>
            </a:r>
            <a:endParaRPr kumimoji="0" lang="vi-VN" sz="48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43413175-E483-7DEA-BDC5-AE259F705DDD}"/>
              </a:ext>
            </a:extLst>
          </p:cNvPr>
          <p:cNvSpPr txBox="1"/>
          <p:nvPr/>
        </p:nvSpPr>
        <p:spPr>
          <a:xfrm>
            <a:off x="866712" y="4056807"/>
            <a:ext cx="10083637" cy="1569660"/>
          </a:xfrm>
          <a:prstGeom prst="rect">
            <a:avLst/>
          </a:prstGeom>
          <a:noFill/>
        </p:spPr>
        <p:txBody>
          <a:bodyPr wrap="square">
            <a:spAutoFit/>
          </a:bodyPr>
          <a:lstStyle/>
          <a:p>
            <a:pPr marL="609585" lvl="0"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Lục tỉnh: </a:t>
            </a:r>
            <a:r>
              <a:rPr lang="vi-VN" sz="4800" kern="0" dirty="0">
                <a:solidFill>
                  <a:srgbClr val="000000"/>
                </a:solidFill>
                <a:latin typeface="Calibri" panose="020F0502020204030204" pitchFamily="34" charset="0"/>
                <a:cs typeface="Calibri" panose="020F0502020204030204" pitchFamily="34" charset="0"/>
                <a:sym typeface="Arial"/>
              </a:rPr>
              <a:t>tên gọi vùng đất Nam Bộ thời nhà Nguyễn.</a:t>
            </a:r>
            <a:endParaRPr kumimoji="0" lang="vi-VN" sz="48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910777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4CF763-E8A7-4878-83D1-DEC26B47010F}"/>
              </a:ext>
            </a:extLst>
          </p:cNvPr>
          <p:cNvPicPr>
            <a:picLocks noChangeAspect="1"/>
          </p:cNvPicPr>
          <p:nvPr/>
        </p:nvPicPr>
        <p:blipFill>
          <a:blip r:embed="rId2"/>
          <a:stretch>
            <a:fillRect/>
          </a:stretch>
        </p:blipFill>
        <p:spPr>
          <a:xfrm>
            <a:off x="-209680" y="0"/>
            <a:ext cx="12899520" cy="7014796"/>
          </a:xfrm>
          <a:prstGeom prst="rect">
            <a:avLst/>
          </a:prstGeom>
        </p:spPr>
      </p:pic>
      <p:pic>
        <p:nvPicPr>
          <p:cNvPr id="3" name="Picture 2">
            <a:extLst>
              <a:ext uri="{FF2B5EF4-FFF2-40B4-BE49-F238E27FC236}">
                <a16:creationId xmlns:a16="http://schemas.microsoft.com/office/drawing/2014/main" id="{6A94EB72-F95C-BE07-A1A6-D660BB3684A1}"/>
              </a:ext>
            </a:extLst>
          </p:cNvPr>
          <p:cNvPicPr>
            <a:picLocks noChangeAspect="1"/>
          </p:cNvPicPr>
          <p:nvPr/>
        </p:nvPicPr>
        <p:blipFill>
          <a:blip r:embed="rId3"/>
          <a:stretch>
            <a:fillRect/>
          </a:stretch>
        </p:blipFill>
        <p:spPr>
          <a:xfrm>
            <a:off x="784607" y="465042"/>
            <a:ext cx="7059780" cy="914479"/>
          </a:xfrm>
          <a:prstGeom prst="rect">
            <a:avLst/>
          </a:prstGeom>
        </p:spPr>
      </p:pic>
    </p:spTree>
    <p:extLst>
      <p:ext uri="{BB962C8B-B14F-4D97-AF65-F5344CB8AC3E}">
        <p14:creationId xmlns:p14="http://schemas.microsoft.com/office/powerpoint/2010/main" val="1366874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412409"/>
            <a:chOff x="-456038" y="977107"/>
            <a:chExt cx="10825479" cy="1412409"/>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412409"/>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144732" y="1267161"/>
              <a:ext cx="9722735" cy="95410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Dựa vào đoạn mở đầu và những hiểu biết của em, hãy nói 2 – 3 câu giới thiệu về Nguyễn Đình Chiểu.</a:t>
              </a:r>
              <a:endParaRPr kumimoji="0" lang="vi-VN"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3933539D-0EFB-7D22-80CD-BCDC1AD1D21A}"/>
              </a:ext>
            </a:extLst>
          </p:cNvPr>
          <p:cNvGrpSpPr/>
          <p:nvPr/>
        </p:nvGrpSpPr>
        <p:grpSpPr>
          <a:xfrm>
            <a:off x="684650" y="2368161"/>
            <a:ext cx="7487077" cy="3569652"/>
            <a:chOff x="132772" y="2212312"/>
            <a:chExt cx="6110884" cy="3068919"/>
          </a:xfrm>
        </p:grpSpPr>
        <p:sp>
          <p:nvSpPr>
            <p:cNvPr id="6" name="Rectangle: Rounded Corners 5">
              <a:extLst>
                <a:ext uri="{FF2B5EF4-FFF2-40B4-BE49-F238E27FC236}">
                  <a16:creationId xmlns:a16="http://schemas.microsoft.com/office/drawing/2014/main" id="{948D05D1-166A-23F2-307F-AD6622EBF68C}"/>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582D2AE6-2EBE-1E38-9C21-0EEE718C6CA1}"/>
                </a:ext>
              </a:extLst>
            </p:cNvPr>
            <p:cNvSpPr txBox="1"/>
            <p:nvPr/>
          </p:nvSpPr>
          <p:spPr>
            <a:xfrm>
              <a:off x="132772" y="2316265"/>
              <a:ext cx="6110884" cy="2557084"/>
            </a:xfrm>
            <a:prstGeom prst="rect">
              <a:avLst/>
            </a:prstGeom>
            <a:noFill/>
          </p:spPr>
          <p:txBody>
            <a:bodyPr wrap="square">
              <a:spAutoFit/>
            </a:bodyPr>
            <a:lstStyle/>
            <a:p>
              <a:pPr marL="568325" marR="0" lvl="0" algn="ctr" defTabSz="914400" rtl="0" eaLnBrk="1" fontAlgn="auto" latinLnBrk="0" hangingPunct="1">
                <a:spcBef>
                  <a:spcPts val="0"/>
                </a:spcBef>
                <a:spcAft>
                  <a:spcPts val="0"/>
                </a:spcAft>
                <a:buClrTx/>
                <a:buSzTx/>
                <a:tabLst/>
                <a:defRPr/>
              </a:pP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Nguyễn Đình Chiểu (1822 – 1888) sinh ra trong một gia đình nhà nho ở làng Tân Thới, huyện Bình Dương, phủ Tân Bình, tỉnh Gia Định (nay là thành phố Hồ Chí Minh),...</a:t>
              </a:r>
              <a:endPar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1026" name="Picture 2" descr="Danh nhân văn hóa Nguyễn Đình Chiểu - biểu tượng cao đẹp của vùng đất Bến  Tre">
            <a:extLst>
              <a:ext uri="{FF2B5EF4-FFF2-40B4-BE49-F238E27FC236}">
                <a16:creationId xmlns:a16="http://schemas.microsoft.com/office/drawing/2014/main" id="{E1390CFF-724B-2BF7-6399-5AD69862EE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0156" y="1851949"/>
            <a:ext cx="3110025" cy="435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644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hlinkClick r:id="rId5" action="ppaction://hlinksldjump"/>
            <a:extLst>
              <a:ext uri="{FF2B5EF4-FFF2-40B4-BE49-F238E27FC236}">
                <a16:creationId xmlns:a16="http://schemas.microsoft.com/office/drawing/2014/main" id="{E983EC36-A01A-4EE9-A9DB-B9C3CF4319BA}"/>
              </a:ext>
            </a:extLst>
          </p:cNvPr>
          <p:cNvPicPr>
            <a:picLocks noChangeAspect="1"/>
          </p:cNvPicPr>
          <p:nvPr/>
        </p:nvPicPr>
        <p:blipFill rotWithShape="1">
          <a:blip r:embed="rId6">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3" name="Picture 62">
            <a:extLst>
              <a:ext uri="{FF2B5EF4-FFF2-40B4-BE49-F238E27FC236}">
                <a16:creationId xmlns:a16="http://schemas.microsoft.com/office/drawing/2014/main" id="{E5918D84-9C05-43A8-B2CA-FD8970C2B20B}"/>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4196475" y="4409440"/>
            <a:ext cx="954838" cy="1092200"/>
          </a:xfrm>
          <a:prstGeom prst="rect">
            <a:avLst/>
          </a:prstGeom>
        </p:spPr>
      </p:pic>
      <p:pic>
        <p:nvPicPr>
          <p:cNvPr id="65" name="Picture 64">
            <a:hlinkClick r:id="rId8" action="ppaction://hlinksldjump"/>
            <a:extLst>
              <a:ext uri="{FF2B5EF4-FFF2-40B4-BE49-F238E27FC236}">
                <a16:creationId xmlns:a16="http://schemas.microsoft.com/office/drawing/2014/main" id="{5F4E70C8-6A67-4777-9FD2-CA9AB69F0550}"/>
              </a:ext>
            </a:extLst>
          </p:cNvPr>
          <p:cNvPicPr>
            <a:picLocks noChangeAspect="1"/>
          </p:cNvPicPr>
          <p:nvPr/>
        </p:nvPicPr>
        <p:blipFill rotWithShape="1">
          <a:blip r:embed="rId9">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10"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11">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2"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3">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4">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5" name="Picture 74">
            <a:extLst>
              <a:ext uri="{FF2B5EF4-FFF2-40B4-BE49-F238E27FC236}">
                <a16:creationId xmlns:a16="http://schemas.microsoft.com/office/drawing/2014/main" id="{4BF91227-8C65-4445-B651-1E09831E1F3F}"/>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890207" y="3986848"/>
            <a:ext cx="954838" cy="1092200"/>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5">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4015155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6.25E-7 3.7037E-7 L 0.03919 0.11065 " pathEditMode="relative" rAng="0" ptsTypes="AA">
                                      <p:cBhvr>
                                        <p:cTn id="36" dur="2000" fill="hold"/>
                                        <p:tgtEl>
                                          <p:spTgt spid="75"/>
                                        </p:tgtEl>
                                        <p:attrNameLst>
                                          <p:attrName>ppt_x</p:attrName>
                                          <p:attrName>ppt_y</p:attrName>
                                        </p:attrNameLst>
                                      </p:cBhvr>
                                      <p:rCtr x="1953" y="5532"/>
                                    </p:animMotion>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wipe(down)">
                                      <p:cBhvr>
                                        <p:cTn id="40" dur="1000"/>
                                        <p:tgtEl>
                                          <p:spTgt spid="76"/>
                                        </p:tgtEl>
                                      </p:cBhvr>
                                    </p:animEffect>
                                  </p:childTnLst>
                                  <p:subTnLst>
                                    <p:audio>
                                      <p:cMediaNode>
                                        <p:cTn display="0" masterRel="sameClick">
                                          <p:stCondLst>
                                            <p:cond evt="begin" delay="0">
                                              <p:tn val="3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62"/>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63"/>
                                        </p:tgtEl>
                                      </p:cBhvr>
                                    </p:animEffect>
                                    <p:set>
                                      <p:cBhvr>
                                        <p:cTn id="46" dur="1" fill="hold">
                                          <p:stCondLst>
                                            <p:cond delay="999"/>
                                          </p:stCondLst>
                                        </p:cTn>
                                        <p:tgtEl>
                                          <p:spTgt spid="63"/>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fade">
                                      <p:cBhvr>
                                        <p:cTn id="49" dur="1000"/>
                                        <p:tgtEl>
                                          <p:spTgt spid="77"/>
                                        </p:tgtEl>
                                      </p:cBhvr>
                                    </p:animEffect>
                                  </p:childTnLst>
                                  <p:subTnLst>
                                    <p:audio>
                                      <p:cMediaNode>
                                        <p:cTn display="0" masterRel="sameClick">
                                          <p:stCondLst>
                                            <p:cond evt="begin" delay="0">
                                              <p:tn val="47"/>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2"/>
                  </p:tgtEl>
                </p:cond>
              </p:nextCondLst>
            </p:seq>
            <p:seq concurrent="1" nextAc="seek">
              <p:cTn id="50" restart="whenNotActive" fill="hold" evtFilter="cancelBubble" nodeType="interactiveSeq">
                <p:stCondLst>
                  <p:cond evt="onClick" delay="0">
                    <p:tgtEl>
                      <p:spTgt spid="65"/>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000"/>
                                        <p:tgtEl>
                                          <p:spTgt spid="66"/>
                                        </p:tgtEl>
                                      </p:cBhvr>
                                    </p:animEffect>
                                    <p:set>
                                      <p:cBhvr>
                                        <p:cTn id="55" dur="1" fill="hold">
                                          <p:stCondLst>
                                            <p:cond delay="999"/>
                                          </p:stCondLst>
                                        </p:cTn>
                                        <p:tgtEl>
                                          <p:spTgt spid="66"/>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1000"/>
                                        <p:tgtEl>
                                          <p:spTgt spid="78"/>
                                        </p:tgtEl>
                                      </p:cBhvr>
                                    </p:animEffect>
                                  </p:childTnLst>
                                  <p:subTnLst>
                                    <p:audio>
                                      <p:cMediaNode>
                                        <p:cTn display="0" masterRel="sameClick">
                                          <p:stCondLst>
                                            <p:cond evt="begin" delay="0">
                                              <p:tn val="56"/>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59" restart="whenNotActive" fill="hold" evtFilter="cancelBubble" nodeType="interactiveSeq">
                <p:stCondLst>
                  <p:cond evt="onClick" delay="0">
                    <p:tgtEl>
                      <p:spTgt spid="6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1000"/>
                                        <p:tgtEl>
                                          <p:spTgt spid="69"/>
                                        </p:tgtEl>
                                      </p:cBhvr>
                                    </p:animEffect>
                                    <p:set>
                                      <p:cBhvr>
                                        <p:cTn id="64" dur="1" fill="hold">
                                          <p:stCondLst>
                                            <p:cond delay="999"/>
                                          </p:stCondLst>
                                        </p:cTn>
                                        <p:tgtEl>
                                          <p:spTgt spid="69"/>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fade">
                                      <p:cBhvr>
                                        <p:cTn id="67" dur="1000"/>
                                        <p:tgtEl>
                                          <p:spTgt spid="79"/>
                                        </p:tgtEl>
                                      </p:cBhvr>
                                    </p:animEffect>
                                  </p:childTnLst>
                                  <p:subTnLst>
                                    <p:audio>
                                      <p:cMediaNode>
                                        <p:cTn display="0" masterRel="sameClick">
                                          <p:stCondLst>
                                            <p:cond evt="begin" delay="0">
                                              <p:tn val="65"/>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68" restart="whenNotActive" fill="hold" evtFilter="cancelBubble" nodeType="interactiveSeq">
                <p:stCondLst>
                  <p:cond evt="onClick" delay="0">
                    <p:tgtEl>
                      <p:spTgt spid="7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1000"/>
                                        <p:tgtEl>
                                          <p:spTgt spid="72"/>
                                        </p:tgtEl>
                                      </p:cBhvr>
                                    </p:animEffect>
                                    <p:set>
                                      <p:cBhvr>
                                        <p:cTn id="73" dur="1" fill="hold">
                                          <p:stCondLst>
                                            <p:cond delay="999"/>
                                          </p:stCondLst>
                                        </p:cTn>
                                        <p:tgtEl>
                                          <p:spTgt spid="72"/>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fade">
                                      <p:cBhvr>
                                        <p:cTn id="76" dur="1000"/>
                                        <p:tgtEl>
                                          <p:spTgt spid="80"/>
                                        </p:tgtEl>
                                      </p:cBhvr>
                                    </p:animEffect>
                                  </p:childTnLst>
                                  <p:subTnLst>
                                    <p:audio>
                                      <p:cMediaNode>
                                        <p:cTn display="0" masterRel="sameClick">
                                          <p:stCondLst>
                                            <p:cond evt="begin" delay="0">
                                              <p:tn val="74"/>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412409"/>
            <a:chOff x="-456038" y="977107"/>
            <a:chExt cx="10825479" cy="1412409"/>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412409"/>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56704" y="1249227"/>
              <a:ext cx="9957361" cy="95410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Tóm tắt những sự kiện chính trong cuộc đời của thầy giáo, thầy thuốc, nhà thơ yêu nước Nguyễn Đình Chiểu.</a:t>
              </a:r>
              <a:endParaRPr kumimoji="0" lang="vi-VN"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6" name="Picture 5">
            <a:extLst>
              <a:ext uri="{FF2B5EF4-FFF2-40B4-BE49-F238E27FC236}">
                <a16:creationId xmlns:a16="http://schemas.microsoft.com/office/drawing/2014/main" id="{826A267C-8B0F-BD40-84BF-D4543FDF4330}"/>
              </a:ext>
            </a:extLst>
          </p:cNvPr>
          <p:cNvPicPr>
            <a:picLocks noChangeAspect="1"/>
          </p:cNvPicPr>
          <p:nvPr/>
        </p:nvPicPr>
        <p:blipFill>
          <a:blip r:embed="rId4"/>
          <a:stretch>
            <a:fillRect/>
          </a:stretch>
        </p:blipFill>
        <p:spPr>
          <a:xfrm>
            <a:off x="555584" y="2409331"/>
            <a:ext cx="11013492" cy="1275155"/>
          </a:xfrm>
          <a:prstGeom prst="rect">
            <a:avLst/>
          </a:prstGeom>
        </p:spPr>
      </p:pic>
    </p:spTree>
    <p:extLst>
      <p:ext uri="{BB962C8B-B14F-4D97-AF65-F5344CB8AC3E}">
        <p14:creationId xmlns:p14="http://schemas.microsoft.com/office/powerpoint/2010/main" val="3938179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6D0A4B3-4F89-B59A-40FA-4F1388940E9D}"/>
              </a:ext>
            </a:extLst>
          </p:cNvPr>
          <p:cNvSpPr/>
          <p:nvPr/>
        </p:nvSpPr>
        <p:spPr>
          <a:xfrm>
            <a:off x="925975" y="1273215"/>
            <a:ext cx="10394066" cy="412058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rPr>
              <a:t>Chặng đường học hành, thi cử: </a:t>
            </a:r>
            <a:r>
              <a:rPr lang="vi-VN" sz="3200" dirty="0">
                <a:solidFill>
                  <a:srgbClr val="FF0000"/>
                </a:solidFill>
                <a:latin typeface="Cambria" panose="02040503050406030204" pitchFamily="18" charset="0"/>
                <a:ea typeface="Cambria" panose="02040503050406030204" pitchFamily="18" charset="0"/>
              </a:rPr>
              <a:t>Năm 1833, gia đình ly tán, cậu bé Chiểu 12 tuổi phải xa cha mẹ, ra Huế ở nhờ một người bạn của cha để ăn học. Năm 1843, Nguyễn Đình Chiểu trở về quê mẹ đỗ tú tài tại trường thi Gia Định. Hai năm sau, ông trở ra Huế học tập chờ kỳ thi năm Kỷ Dậu, 1849 nhưng đến cuối năm 1848 mẹ mất Nguyễn Đình Chiểu phải bỏ thi về Nam chịu tang mẹ.</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79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矩形 16">
            <a:extLst>
              <a:ext uri="{FF2B5EF4-FFF2-40B4-BE49-F238E27FC236}">
                <a16:creationId xmlns:a16="http://schemas.microsoft.com/office/drawing/2014/main" id="{4A1B973F-1336-AF50-30B4-C1F2CDB83537}"/>
              </a:ext>
            </a:extLst>
          </p:cNvPr>
          <p:cNvSpPr/>
          <p:nvPr/>
        </p:nvSpPr>
        <p:spPr>
          <a:xfrm>
            <a:off x="908295" y="1127567"/>
            <a:ext cx="7673365" cy="437533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fontAlgn="base">
              <a:spcBef>
                <a:spcPct val="0"/>
              </a:spcBef>
              <a:spcAft>
                <a:spcPct val="0"/>
              </a:spcAft>
              <a:defRPr/>
            </a:pPr>
            <a:endParaRPr lang="zh-CN" altLang="en-US" sz="1200" dirty="0">
              <a:solidFill>
                <a:srgbClr val="FFFFFF"/>
              </a:solidFill>
              <a:latin typeface="Arial" panose="020B0604020202020204" pitchFamily="34" charset="0"/>
              <a:ea typeface="字魂59号-创粗黑"/>
              <a:cs typeface="Arial" panose="020B0604020202020204" pitchFamily="34" charset="0"/>
            </a:endParaRPr>
          </a:p>
        </p:txBody>
      </p:sp>
      <p:pic>
        <p:nvPicPr>
          <p:cNvPr id="11" name="Picture 2" descr="Hình ảnh Trẻ Em đầy Màu Sắc đọc Sách PNG , Bọn Trẻ, đọc, Sách PNG trong  suốt và Vector để tải xuống miễn phí">
            <a:extLst>
              <a:ext uri="{FF2B5EF4-FFF2-40B4-BE49-F238E27FC236}">
                <a16:creationId xmlns:a16="http://schemas.microsoft.com/office/drawing/2014/main" id="{568D52F1-6E1E-1469-7489-90B777FBA0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000" r="96406">
                        <a14:foregroundMark x1="7656" y1="43438" x2="13906" y2="55313"/>
                        <a14:foregroundMark x1="5156" y1="82188" x2="6094" y2="85000"/>
                        <a14:foregroundMark x1="31094" y1="88125" x2="35781" y2="90000"/>
                        <a14:foregroundMark x1="68281" y1="42500" x2="82031" y2="50000"/>
                        <a14:foregroundMark x1="87656" y1="62813" x2="92344" y2="75938"/>
                        <a14:foregroundMark x1="91406" y1="64063" x2="96406" y2="68438"/>
                        <a14:foregroundMark x1="91406" y1="31250" x2="91406" y2="31250"/>
                        <a14:foregroundMark x1="66094" y1="83438" x2="70469" y2="83438"/>
                        <a14:foregroundMark x1="55469" y1="79375" x2="58281" y2="84688"/>
                        <a14:foregroundMark x1="65469" y1="87188" x2="70156" y2="88750"/>
                        <a14:foregroundMark x1="69219" y1="89375" x2="69219" y2="89375"/>
                        <a14:foregroundMark x1="74531" y1="72188" x2="75469" y2="76250"/>
                        <a14:foregroundMark x1="38594" y1="66250" x2="43594" y2="72813"/>
                        <a14:foregroundMark x1="32344" y1="81875" x2="34844" y2="83750"/>
                        <a14:foregroundMark x1="35469" y1="84688" x2="35469" y2="84688"/>
                      </a14:backgroundRemoval>
                    </a14:imgEffect>
                  </a14:imgLayer>
                </a14:imgProps>
              </a:ext>
              <a:ext uri="{28A0092B-C50C-407E-A947-70E740481C1C}">
                <a14:useLocalDpi xmlns:a14="http://schemas.microsoft.com/office/drawing/2010/main" val="0"/>
              </a:ext>
            </a:extLst>
          </a:blip>
          <a:srcRect/>
          <a:stretch>
            <a:fillRect/>
          </a:stretch>
        </p:blipFill>
        <p:spPr bwMode="auto">
          <a:xfrm>
            <a:off x="7393017" y="2218169"/>
            <a:ext cx="4798983" cy="47989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3B2F6C-ABA3-DE42-66EA-110BF89D7C7A}"/>
              </a:ext>
            </a:extLst>
          </p:cNvPr>
          <p:cNvSpPr txBox="1"/>
          <p:nvPr/>
        </p:nvSpPr>
        <p:spPr>
          <a:xfrm>
            <a:off x="1295079" y="2021400"/>
            <a:ext cx="6908800" cy="2308324"/>
          </a:xfrm>
          <a:prstGeom prst="rect">
            <a:avLst/>
          </a:prstGeom>
          <a:noFill/>
        </p:spPr>
        <p:txBody>
          <a:bodyPr wrap="square" rtlCol="0">
            <a:spAutoFit/>
          </a:bodyPr>
          <a:lstStyle/>
          <a:p>
            <a:pPr algn="ctr" defTabSz="609630"/>
            <a:r>
              <a:rPr lang="vi-VN" sz="4800" dirty="0">
                <a:solidFill>
                  <a:prstClr val="black"/>
                </a:solidFill>
              </a:rPr>
              <a:t>Giới thiệu về một người có tấm lòng yêu nước, thương dân mà em biết.</a:t>
            </a:r>
            <a:endParaRPr lang="vi-VN" sz="4800" dirty="0">
              <a:solidFill>
                <a:prstClr val="black"/>
              </a:solidFill>
              <a:latin typeface="Arial" panose="020B0604020202020204" pitchFamily="34" charset="0"/>
            </a:endParaRPr>
          </a:p>
        </p:txBody>
      </p:sp>
    </p:spTree>
    <p:extLst>
      <p:ext uri="{BB962C8B-B14F-4D97-AF65-F5344CB8AC3E}">
        <p14:creationId xmlns:p14="http://schemas.microsoft.com/office/powerpoint/2010/main" val="685299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6D0A4B3-4F89-B59A-40FA-4F1388940E9D}"/>
              </a:ext>
            </a:extLst>
          </p:cNvPr>
          <p:cNvSpPr/>
          <p:nvPr/>
        </p:nvSpPr>
        <p:spPr>
          <a:xfrm>
            <a:off x="925975" y="1273215"/>
            <a:ext cx="10394066" cy="412058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Thời kỳ gặp nhiều biến cố đau thương: </a:t>
            </a:r>
            <a:r>
              <a:rPr lang="vi-VN" sz="3600" dirty="0">
                <a:solidFill>
                  <a:srgbClr val="FF0000"/>
                </a:solidFill>
                <a:latin typeface="Cambria" panose="02040503050406030204" pitchFamily="18" charset="0"/>
                <a:ea typeface="Cambria" panose="02040503050406030204" pitchFamily="18" charset="0"/>
              </a:rPr>
              <a:t>được tin mẹ mất Nguyễn Đình Chiểu phải bỏ thi về Nam chịu tang mẹ. Trên đường về, ông bị ốm nặng, mù cả hai mắt, chạy chữa mãi không khỏi. Cuối năm 1849, ông mới về đến Gia Định “lỡ bề báo hiếu, lỡ đường lập thân”.</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8517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6D0A4B3-4F89-B59A-40FA-4F1388940E9D}"/>
              </a:ext>
            </a:extLst>
          </p:cNvPr>
          <p:cNvSpPr/>
          <p:nvPr/>
        </p:nvSpPr>
        <p:spPr>
          <a:xfrm>
            <a:off x="925975" y="520860"/>
            <a:ext cx="10394066" cy="577576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400" b="1" dirty="0">
                <a:solidFill>
                  <a:srgbClr val="FF0000"/>
                </a:solidFill>
                <a:latin typeface="Cambria" panose="02040503050406030204" pitchFamily="18" charset="0"/>
                <a:ea typeface="Cambria" panose="02040503050406030204" pitchFamily="18" charset="0"/>
              </a:rPr>
              <a:t>Giai đoạn ra tay giúp đời, cứu người: </a:t>
            </a:r>
            <a:r>
              <a:rPr lang="vi-VN" sz="3400" dirty="0">
                <a:solidFill>
                  <a:srgbClr val="FF0000"/>
                </a:solidFill>
                <a:latin typeface="Cambria" panose="02040503050406030204" pitchFamily="18" charset="0"/>
                <a:ea typeface="Cambria" panose="02040503050406030204" pitchFamily="18" charset="0"/>
              </a:rPr>
              <a:t>không gục ngã trước những đòn thử thách nặng nề liên tiếp của số phận, ông mở trường dạy học, làm thầy thuốc chữa bệnh cho dân và làm thơ chan chứa tinh thần nghĩa hiệp. Khi giặc pháp xâm lược nước ta (1858), Nguyễn Đình Chiểu cùng các lãnh tụ nghĩa quân bàn mưu tính kế đánh giặc ngoại xâm. Đồng thời, ông sáng tác nhiều tác phẩm thơ văn ca ngợi, tiếc thương những người đã hy sinh vì đất nước, khích lệ mạnh mẽ tinh thần chiến đấu của nhân dân.</a:t>
            </a:r>
            <a:endParaRPr kumimoji="0" lang="en-US" sz="3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6734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3" name="Picture 62">
            <a:extLst>
              <a:ext uri="{FF2B5EF4-FFF2-40B4-BE49-F238E27FC236}">
                <a16:creationId xmlns:a16="http://schemas.microsoft.com/office/drawing/2014/main" id="{E5918D84-9C05-43A8-B2CA-FD8970C2B20B}"/>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4196475" y="4409440"/>
            <a:ext cx="954838" cy="1092200"/>
          </a:xfrm>
          <a:prstGeom prst="rect">
            <a:avLst/>
          </a:prstGeom>
        </p:spPr>
      </p:pic>
      <p:pic>
        <p:nvPicPr>
          <p:cNvPr id="65" name="Picture 64">
            <a:hlinkClick r:id="rId7" action="ppaction://hlinksldjump"/>
            <a:extLst>
              <a:ext uri="{FF2B5EF4-FFF2-40B4-BE49-F238E27FC236}">
                <a16:creationId xmlns:a16="http://schemas.microsoft.com/office/drawing/2014/main" id="{5F4E70C8-6A67-4777-9FD2-CA9AB69F0550}"/>
              </a:ext>
            </a:extLst>
          </p:cNvPr>
          <p:cNvPicPr>
            <a:picLocks noChangeAspect="1"/>
          </p:cNvPicPr>
          <p:nvPr/>
        </p:nvPicPr>
        <p:blipFill rotWithShape="1">
          <a:blip r:embed="rId8">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9"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10">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1"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2">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3">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4">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2171869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3.33333E-6 4.81481E-6 L 0.05716 0.07962 " pathEditMode="relative" rAng="0" ptsTypes="AA">
                                      <p:cBhvr>
                                        <p:cTn id="36" dur="2000" fill="hold"/>
                                        <p:tgtEl>
                                          <p:spTgt spid="63"/>
                                        </p:tgtEl>
                                        <p:attrNameLst>
                                          <p:attrName>ppt_x</p:attrName>
                                          <p:attrName>ppt_y</p:attrName>
                                        </p:attrNameLst>
                                      </p:cBhvr>
                                      <p:rCtr x="2852" y="3981"/>
                                    </p:animMotion>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1000"/>
                                        <p:tgtEl>
                                          <p:spTgt spid="77"/>
                                        </p:tgtEl>
                                      </p:cBhvr>
                                    </p:animEffect>
                                  </p:childTnLst>
                                  <p:subTnLst>
                                    <p:audio>
                                      <p:cMediaNode>
                                        <p:cTn display="0" masterRel="sameClick">
                                          <p:stCondLst>
                                            <p:cond evt="begin" delay="0">
                                              <p:tn val="38"/>
                                            </p:cond>
                                          </p:stCondLst>
                                          <p:endCondLst>
                                            <p:cond evt="onStopAudio" delay="0">
                                              <p:tgtEl>
                                                <p:sldTgt/>
                                              </p:tgtEl>
                                            </p:cond>
                                          </p:endCondLst>
                                        </p:cTn>
                                        <p:tgtEl>
                                          <p:sndTgt r:embed="rId3" name="Am-thanh-phep-thuat-www_nhacchuongvui_com.wav"/>
                                        </p:tgtEl>
                                      </p:cMediaNode>
                                    </p:audio>
                                  </p:subTnLst>
                                </p:cTn>
                              </p:par>
                              <p:par>
                                <p:cTn id="41" presetID="10" presetClass="exit" presetSubtype="0" fill="hold" nodeType="withEffect">
                                  <p:stCondLst>
                                    <p:cond delay="0"/>
                                  </p:stCondLst>
                                  <p:childTnLst>
                                    <p:animEffect transition="out" filter="fade">
                                      <p:cBhvr>
                                        <p:cTn id="42" dur="1000"/>
                                        <p:tgtEl>
                                          <p:spTgt spid="63"/>
                                        </p:tgtEl>
                                      </p:cBhvr>
                                    </p:animEffect>
                                    <p:set>
                                      <p:cBhvr>
                                        <p:cTn id="43" dur="1" fill="hold">
                                          <p:stCondLst>
                                            <p:cond delay="9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6"/>
                                        </p:tgtEl>
                                      </p:cBhvr>
                                    </p:animEffect>
                                    <p:set>
                                      <p:cBhvr>
                                        <p:cTn id="49" dur="1" fill="hold">
                                          <p:stCondLst>
                                            <p:cond delay="999"/>
                                          </p:stCondLst>
                                        </p:cTn>
                                        <p:tgtEl>
                                          <p:spTgt spid="66"/>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fade">
                                      <p:cBhvr>
                                        <p:cTn id="52" dur="1000"/>
                                        <p:tgtEl>
                                          <p:spTgt spid="78"/>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53" restart="whenNotActive" fill="hold" evtFilter="cancelBubble" nodeType="interactiveSeq">
                <p:stCondLst>
                  <p:cond evt="onClick" delay="0">
                    <p:tgtEl>
                      <p:spTgt spid="6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69"/>
                                        </p:tgtEl>
                                      </p:cBhvr>
                                    </p:animEffect>
                                    <p:set>
                                      <p:cBhvr>
                                        <p:cTn id="58" dur="1" fill="hold">
                                          <p:stCondLst>
                                            <p:cond delay="999"/>
                                          </p:stCondLst>
                                        </p:cTn>
                                        <p:tgtEl>
                                          <p:spTgt spid="69"/>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fade">
                                      <p:cBhvr>
                                        <p:cTn id="61" dur="1000"/>
                                        <p:tgtEl>
                                          <p:spTgt spid="79"/>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62" restart="whenNotActive" fill="hold" evtFilter="cancelBubble" nodeType="interactiveSeq">
                <p:stCondLst>
                  <p:cond evt="onClick" delay="0">
                    <p:tgtEl>
                      <p:spTgt spid="7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00"/>
                                        <p:tgtEl>
                                          <p:spTgt spid="72"/>
                                        </p:tgtEl>
                                      </p:cBhvr>
                                    </p:animEffect>
                                    <p:set>
                                      <p:cBhvr>
                                        <p:cTn id="67" dur="1" fill="hold">
                                          <p:stCondLst>
                                            <p:cond delay="999"/>
                                          </p:stCondLst>
                                        </p:cTn>
                                        <p:tgtEl>
                                          <p:spTgt spid="72"/>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fade">
                                      <p:cBhvr>
                                        <p:cTn id="70" dur="1000"/>
                                        <p:tgtEl>
                                          <p:spTgt spid="80"/>
                                        </p:tgtEl>
                                      </p:cBhvr>
                                    </p:animEffect>
                                  </p:childTnLst>
                                  <p:subTnLst>
                                    <p:audio>
                                      <p:cMediaNode>
                                        <p:cTn display="0" masterRel="sameClick">
                                          <p:stCondLst>
                                            <p:cond evt="begin" delay="0">
                                              <p:tn val="6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580835"/>
            <a:chOff x="-456038" y="977107"/>
            <a:chExt cx="10825479" cy="1580835"/>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80835"/>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21980" y="1145055"/>
              <a:ext cx="9957361" cy="1077218"/>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Vì sao Nguyễn Đình Chiểu được nhân dân Lục tỉnh gọi bằng cái tên thân mật “cụ Đồ Chiểu”?</a:t>
              </a:r>
              <a:endParaRPr kumimoji="0" lang="vi-VN"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BEB09C30-9856-B0E6-C107-913103CB1235}"/>
              </a:ext>
            </a:extLst>
          </p:cNvPr>
          <p:cNvGrpSpPr/>
          <p:nvPr/>
        </p:nvGrpSpPr>
        <p:grpSpPr>
          <a:xfrm>
            <a:off x="730949" y="2356586"/>
            <a:ext cx="10160828" cy="3569652"/>
            <a:chOff x="132772" y="2212312"/>
            <a:chExt cx="6110884" cy="3068919"/>
          </a:xfrm>
        </p:grpSpPr>
        <p:sp>
          <p:nvSpPr>
            <p:cNvPr id="3" name="Rectangle: Rounded Corners 2">
              <a:extLst>
                <a:ext uri="{FF2B5EF4-FFF2-40B4-BE49-F238E27FC236}">
                  <a16:creationId xmlns:a16="http://schemas.microsoft.com/office/drawing/2014/main" id="{7528BF5D-A2FB-5A2C-E579-2F36BAF6ABA3}"/>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D372D78-96B8-89E7-54D2-010C646A3695}"/>
                </a:ext>
              </a:extLst>
            </p:cNvPr>
            <p:cNvSpPr txBox="1"/>
            <p:nvPr/>
          </p:nvSpPr>
          <p:spPr>
            <a:xfrm>
              <a:off x="132772" y="2316265"/>
              <a:ext cx="6110884" cy="2937096"/>
            </a:xfrm>
            <a:prstGeom prst="rect">
              <a:avLst/>
            </a:prstGeom>
            <a:noFill/>
          </p:spPr>
          <p:txBody>
            <a:bodyPr wrap="square">
              <a:spAutoFit/>
            </a:bodyPr>
            <a:lstStyle/>
            <a:p>
              <a:pPr marL="568325" marR="0" lvl="0" algn="just" defTabSz="914400" rtl="0" eaLnBrk="1" fontAlgn="auto" latinLnBrk="0" hangingPunct="1">
                <a:spcBef>
                  <a:spcPts val="0"/>
                </a:spcBef>
                <a:spcAft>
                  <a:spcPts val="0"/>
                </a:spcAft>
                <a:buClrTx/>
                <a:buSzTx/>
                <a:tabLst/>
                <a:defRPr/>
              </a:pPr>
              <a:r>
                <a:rPr kumimoji="0" lang="en-US"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Vì Nguyễn Đình Chiểu có những phẩm chất cao quý. Ông đã nêu cao nghị lực vượt lên số phận bất hạnh, suốt một đời giữ trọn lòng hiếu trung với dân, với nước. Ông xứng đáng là bậc thầy đáng kính để mọi người trân trọng, kính phục.</a:t>
              </a:r>
              <a:endPar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32109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5" name="Picture 64">
            <a:extLst>
              <a:ext uri="{FF2B5EF4-FFF2-40B4-BE49-F238E27FC236}">
                <a16:creationId xmlns:a16="http://schemas.microsoft.com/office/drawing/2014/main" id="{5F4E70C8-6A67-4777-9FD2-CA9AB69F0550}"/>
              </a:ext>
            </a:extLst>
          </p:cNvPr>
          <p:cNvPicPr>
            <a:picLocks noChangeAspect="1"/>
          </p:cNvPicPr>
          <p:nvPr/>
        </p:nvPicPr>
        <p:blipFill rotWithShape="1">
          <a:blip r:embed="rId6">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8"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9">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0"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1">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2">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3">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3203660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3.75E-6 3.33333E-6 L 0.03529 0.12384 " pathEditMode="relative" rAng="0" ptsTypes="AA">
                                      <p:cBhvr>
                                        <p:cTn id="36" dur="2000" fill="hold"/>
                                        <p:tgtEl>
                                          <p:spTgt spid="66"/>
                                        </p:tgtEl>
                                        <p:attrNameLst>
                                          <p:attrName>ppt_x</p:attrName>
                                          <p:attrName>ppt_y</p:attrName>
                                        </p:attrNameLst>
                                      </p:cBhvr>
                                      <p:rCtr x="1758" y="6181"/>
                                    </p:animMotion>
                                  </p:childTnLst>
                                </p:cTn>
                              </p:par>
                            </p:childTnLst>
                          </p:cTn>
                        </p:par>
                        <p:par>
                          <p:cTn id="37" fill="hold">
                            <p:stCondLst>
                              <p:cond delay="2000"/>
                            </p:stCondLst>
                            <p:childTnLst>
                              <p:par>
                                <p:cTn id="38" presetID="10" presetClass="exit" presetSubtype="0" fill="hold" nodeType="afterEffect">
                                  <p:stCondLst>
                                    <p:cond delay="0"/>
                                  </p:stCondLst>
                                  <p:childTnLst>
                                    <p:animEffect transition="out" filter="fade">
                                      <p:cBhvr>
                                        <p:cTn id="39" dur="1000"/>
                                        <p:tgtEl>
                                          <p:spTgt spid="66"/>
                                        </p:tgtEl>
                                      </p:cBhvr>
                                    </p:animEffect>
                                    <p:set>
                                      <p:cBhvr>
                                        <p:cTn id="40" dur="1" fill="hold">
                                          <p:stCondLst>
                                            <p:cond delay="999"/>
                                          </p:stCondLst>
                                        </p:cTn>
                                        <p:tgtEl>
                                          <p:spTgt spid="6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1000"/>
                                        <p:tgtEl>
                                          <p:spTgt spid="78"/>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9"/>
                                        </p:tgtEl>
                                      </p:cBhvr>
                                    </p:animEffect>
                                    <p:set>
                                      <p:cBhvr>
                                        <p:cTn id="49" dur="1" fill="hold">
                                          <p:stCondLst>
                                            <p:cond delay="999"/>
                                          </p:stCondLst>
                                        </p:cTn>
                                        <p:tgtEl>
                                          <p:spTgt spid="6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9"/>
                                        </p:tgtEl>
                                        <p:attrNameLst>
                                          <p:attrName>style.visibility</p:attrName>
                                        </p:attrNameLst>
                                      </p:cBhvr>
                                      <p:to>
                                        <p:strVal val="visible"/>
                                      </p:to>
                                    </p:set>
                                    <p:animEffect transition="in" filter="fade">
                                      <p:cBhvr>
                                        <p:cTn id="52" dur="1000"/>
                                        <p:tgtEl>
                                          <p:spTgt spid="79"/>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53" restart="whenNotActive" fill="hold" evtFilter="cancelBubble" nodeType="interactiveSeq">
                <p:stCondLst>
                  <p:cond evt="onClick" delay="0">
                    <p:tgtEl>
                      <p:spTgt spid="7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72"/>
                                        </p:tgtEl>
                                      </p:cBhvr>
                                    </p:animEffect>
                                    <p:set>
                                      <p:cBhvr>
                                        <p:cTn id="58" dur="1" fill="hold">
                                          <p:stCondLst>
                                            <p:cond delay="999"/>
                                          </p:stCondLst>
                                        </p:cTn>
                                        <p:tgtEl>
                                          <p:spTgt spid="72"/>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fade">
                                      <p:cBhvr>
                                        <p:cTn id="61" dur="1000"/>
                                        <p:tgtEl>
                                          <p:spTgt spid="80"/>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569660"/>
            <a:chOff x="-456038" y="977107"/>
            <a:chExt cx="10825479" cy="1569660"/>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69660"/>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67978" y="1319854"/>
              <a:ext cx="9957361" cy="769441"/>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Nêu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chủ</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đề</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6" name="Rectangle: Rounded Corners 15">
            <a:extLst>
              <a:ext uri="{FF2B5EF4-FFF2-40B4-BE49-F238E27FC236}">
                <a16:creationId xmlns:a16="http://schemas.microsoft.com/office/drawing/2014/main" id="{74200248-B862-4401-8152-ED00456C40A5}"/>
              </a:ext>
            </a:extLst>
          </p:cNvPr>
          <p:cNvSpPr/>
          <p:nvPr/>
        </p:nvSpPr>
        <p:spPr>
          <a:xfrm>
            <a:off x="1431828" y="2118168"/>
            <a:ext cx="9515248" cy="3968274"/>
          </a:xfrm>
          <a:prstGeom prst="roundRect">
            <a:avLst/>
          </a:prstGeom>
          <a:no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C00000"/>
                </a:solidFill>
                <a:latin typeface="Cambria" panose="02040503050406030204" pitchFamily="18" charset="0"/>
                <a:ea typeface="Cambria" panose="02040503050406030204" pitchFamily="18" charset="0"/>
              </a:rPr>
              <a:t>   </a:t>
            </a:r>
            <a:r>
              <a:rPr lang="vi-VN" sz="3600" dirty="0">
                <a:solidFill>
                  <a:srgbClr val="C00000"/>
                </a:solidFill>
                <a:latin typeface="Cambria" panose="02040503050406030204" pitchFamily="18" charset="0"/>
                <a:ea typeface="Cambria" panose="02040503050406030204" pitchFamily="18" charset="0"/>
              </a:rPr>
              <a:t>Bài đọc ca ngợi cụ Nguyễn Đình Chiểu - người đã nêu cao nghị lực phi thường, vượt lên số phận. Đồng thời bày tỏ niềm khâm phục trước tấm lòng nhân hậu, hết lòng bảo vệ chính nghĩa, khâm phục tinh thần yêu nước, một lòng gắn bó với dân, với nước,... của cụ Đồ Chiểu.</a:t>
            </a:r>
            <a:endParaRPr lang="vi-VN" sz="36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4348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5" name="Picture 64">
            <a:extLst>
              <a:ext uri="{FF2B5EF4-FFF2-40B4-BE49-F238E27FC236}">
                <a16:creationId xmlns:a16="http://schemas.microsoft.com/office/drawing/2014/main" id="{5F4E70C8-6A67-4777-9FD2-CA9AB69F0550}"/>
              </a:ext>
            </a:extLst>
          </p:cNvPr>
          <p:cNvPicPr>
            <a:picLocks noChangeAspect="1"/>
          </p:cNvPicPr>
          <p:nvPr/>
        </p:nvPicPr>
        <p:blipFill rotWithShape="1">
          <a:blip r:embed="rId6">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71" name="Picture 70">
            <a:hlinkClick r:id="rId7"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8">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0">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1">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3915431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42" presetClass="path" presetSubtype="0" accel="50000" decel="50000" fill="hold" nodeType="withEffect">
                                  <p:stCondLst>
                                    <p:cond delay="0"/>
                                  </p:stCondLst>
                                  <p:childTnLst>
                                    <p:animMotion origin="layout" path="M 8.33333E-7 3.33333E-6 L -0.11966 0.10532 " pathEditMode="relative" rAng="0" ptsTypes="AA">
                                      <p:cBhvr>
                                        <p:cTn id="30" dur="2000" fill="hold"/>
                                        <p:tgtEl>
                                          <p:spTgt spid="72"/>
                                        </p:tgtEl>
                                        <p:attrNameLst>
                                          <p:attrName>ppt_x</p:attrName>
                                          <p:attrName>ppt_y</p:attrName>
                                        </p:attrNameLst>
                                      </p:cBhvr>
                                      <p:rCtr x="-5990" y="5255"/>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1000"/>
                                        <p:tgtEl>
                                          <p:spTgt spid="72"/>
                                        </p:tgtEl>
                                      </p:cBhvr>
                                    </p:animEffect>
                                    <p:set>
                                      <p:cBhvr>
                                        <p:cTn id="34" dur="1" fill="hold">
                                          <p:stCondLst>
                                            <p:cond delay="999"/>
                                          </p:stCondLst>
                                        </p:cTn>
                                        <p:tgtEl>
                                          <p:spTgt spid="72"/>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1000"/>
                                        <p:tgtEl>
                                          <p:spTgt spid="80"/>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6B14E551-09D6-65A9-4E8F-7B3F27FA5F14}"/>
              </a:ext>
            </a:extLst>
          </p:cNvPr>
          <p:cNvPicPr>
            <a:picLocks noChangeAspect="1"/>
          </p:cNvPicPr>
          <p:nvPr/>
        </p:nvPicPr>
        <p:blipFill>
          <a:blip r:embed="rId6"/>
          <a:stretch>
            <a:fillRect/>
          </a:stretch>
        </p:blipFill>
        <p:spPr>
          <a:xfrm>
            <a:off x="2393587" y="1905486"/>
            <a:ext cx="5761219" cy="3023878"/>
          </a:xfrm>
          <a:prstGeom prst="rect">
            <a:avLst/>
          </a:prstGeom>
        </p:spPr>
      </p:pic>
    </p:spTree>
    <p:extLst>
      <p:ext uri="{BB962C8B-B14F-4D97-AF65-F5344CB8AC3E}">
        <p14:creationId xmlns:p14="http://schemas.microsoft.com/office/powerpoint/2010/main" val="1397827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529418" y="195916"/>
            <a:ext cx="6907888"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018324" y="1220863"/>
              <a:ext cx="611738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Luyện</a:t>
              </a:r>
              <a:r>
                <a:rPr kumimoji="0" lang="en-US"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đọc</a:t>
              </a:r>
              <a:r>
                <a:rPr kumimoji="0" lang="en-US"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trong</a:t>
              </a:r>
              <a:r>
                <a:rPr kumimoji="0" lang="en-US"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nhóm</a:t>
              </a:r>
              <a:endParaRPr kumimoji="0" lang="vi-VN"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1139570" y="2212312"/>
                  <a:ext cx="4300299" cy="7841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5062843" y="2593009"/>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47484" y="2887405"/>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38178" y="3502581"/>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23683" y="3504087"/>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876455" y="4123835"/>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350965" y="4123835"/>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886929" y="4123835"/>
              <a:ext cx="381813" cy="388672"/>
            </a:xfrm>
            <a:prstGeom prst="rect">
              <a:avLst/>
            </a:prstGeom>
          </p:spPr>
        </p:pic>
      </p:grpSp>
    </p:spTree>
    <p:extLst>
      <p:ext uri="{BB962C8B-B14F-4D97-AF65-F5344CB8AC3E}">
        <p14:creationId xmlns:p14="http://schemas.microsoft.com/office/powerpoint/2010/main" val="1383161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154105" y="1220863"/>
              <a:ext cx="590655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Luyện</a:t>
              </a:r>
              <a:r>
                <a:rPr kumimoji="0" lang="en-US"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trước</a:t>
              </a:r>
              <a:r>
                <a:rPr kumimoji="0" lang="en-US"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lớp</a:t>
              </a:r>
              <a:endParaRPr kumimoji="0" lang="vi-VN"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840774" y="2212312"/>
                  <a:ext cx="4392816" cy="7841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4901789" y="2569860"/>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12759" y="2864256"/>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84477" y="3502582"/>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69982" y="3504088"/>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980627" y="4112260"/>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455137" y="4112260"/>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991101" y="4112260"/>
              <a:ext cx="381813" cy="388672"/>
            </a:xfrm>
            <a:prstGeom prst="rect">
              <a:avLst/>
            </a:prstGeom>
          </p:spPr>
        </p:pic>
      </p:grpSp>
    </p:spTree>
    <p:extLst>
      <p:ext uri="{BB962C8B-B14F-4D97-AF65-F5344CB8AC3E}">
        <p14:creationId xmlns:p14="http://schemas.microsoft.com/office/powerpoint/2010/main" val="3621449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99A29CEB-2A49-2DB3-71D4-B49BCE640D9F}"/>
              </a:ext>
            </a:extLst>
          </p:cNvPr>
          <p:cNvSpPr/>
          <p:nvPr/>
        </p:nvSpPr>
        <p:spPr>
          <a:xfrm>
            <a:off x="1" y="0"/>
            <a:ext cx="12280738" cy="6858000"/>
          </a:xfrm>
          <a:custGeom>
            <a:avLst/>
            <a:gdLst/>
            <a:ahLst/>
            <a:cxnLst/>
            <a:rect l="l" t="t" r="r" b="b"/>
            <a:pathLst>
              <a:path w="15066555" h="10151091">
                <a:moveTo>
                  <a:pt x="0" y="0"/>
                </a:moveTo>
                <a:lnTo>
                  <a:pt x="15066555" y="0"/>
                </a:lnTo>
                <a:lnTo>
                  <a:pt x="15066555" y="10151091"/>
                </a:lnTo>
                <a:lnTo>
                  <a:pt x="0" y="10151091"/>
                </a:lnTo>
                <a:lnTo>
                  <a:pt x="0" y="0"/>
                </a:lnTo>
                <a:close/>
              </a:path>
            </a:pathLst>
          </a:custGeom>
          <a:blipFill>
            <a:blip r:embed="rId2"/>
            <a:stretch>
              <a:fillRect/>
            </a:stretch>
          </a:blipFill>
        </p:spPr>
        <p:txBody>
          <a:bodyPr/>
          <a:lstStyle/>
          <a:p>
            <a:endParaRPr lang="en-US"/>
          </a:p>
        </p:txBody>
      </p:sp>
      <p:pic>
        <p:nvPicPr>
          <p:cNvPr id="9" name="Picture 8">
            <a:extLst>
              <a:ext uri="{FF2B5EF4-FFF2-40B4-BE49-F238E27FC236}">
                <a16:creationId xmlns:a16="http://schemas.microsoft.com/office/drawing/2014/main" id="{C956F380-78D4-8549-D8C7-553676EACE0A}"/>
              </a:ext>
            </a:extLst>
          </p:cNvPr>
          <p:cNvPicPr>
            <a:picLocks noChangeAspect="1"/>
          </p:cNvPicPr>
          <p:nvPr/>
        </p:nvPicPr>
        <p:blipFill>
          <a:blip r:embed="rId3"/>
          <a:stretch>
            <a:fillRect/>
          </a:stretch>
        </p:blipFill>
        <p:spPr>
          <a:xfrm>
            <a:off x="4271384" y="200454"/>
            <a:ext cx="4438273" cy="1261981"/>
          </a:xfrm>
          <a:prstGeom prst="rect">
            <a:avLst/>
          </a:prstGeom>
        </p:spPr>
      </p:pic>
      <p:pic>
        <p:nvPicPr>
          <p:cNvPr id="16" name="Picture 15">
            <a:extLst>
              <a:ext uri="{FF2B5EF4-FFF2-40B4-BE49-F238E27FC236}">
                <a16:creationId xmlns:a16="http://schemas.microsoft.com/office/drawing/2014/main" id="{872DD7B4-2F66-A00D-C01F-51F6E756AA2A}"/>
              </a:ext>
            </a:extLst>
          </p:cNvPr>
          <p:cNvPicPr>
            <a:picLocks noChangeAspect="1"/>
          </p:cNvPicPr>
          <p:nvPr/>
        </p:nvPicPr>
        <p:blipFill>
          <a:blip r:embed="rId4"/>
          <a:stretch>
            <a:fillRect/>
          </a:stretch>
        </p:blipFill>
        <p:spPr>
          <a:xfrm>
            <a:off x="339418" y="179570"/>
            <a:ext cx="2438611" cy="1591194"/>
          </a:xfrm>
          <a:prstGeom prst="rect">
            <a:avLst/>
          </a:prstGeom>
        </p:spPr>
      </p:pic>
      <p:pic>
        <p:nvPicPr>
          <p:cNvPr id="2" name="Picture 1">
            <a:extLst>
              <a:ext uri="{FF2B5EF4-FFF2-40B4-BE49-F238E27FC236}">
                <a16:creationId xmlns:a16="http://schemas.microsoft.com/office/drawing/2014/main" id="{EBA13E30-AD08-D910-666E-84A697B0D558}"/>
              </a:ext>
            </a:extLst>
          </p:cNvPr>
          <p:cNvPicPr>
            <a:picLocks noChangeAspect="1"/>
          </p:cNvPicPr>
          <p:nvPr/>
        </p:nvPicPr>
        <p:blipFill>
          <a:blip r:embed="rId5"/>
          <a:stretch>
            <a:fillRect/>
          </a:stretch>
        </p:blipFill>
        <p:spPr>
          <a:xfrm>
            <a:off x="122583" y="1110072"/>
            <a:ext cx="9775959" cy="1722291"/>
          </a:xfrm>
          <a:prstGeom prst="rect">
            <a:avLst/>
          </a:prstGeom>
        </p:spPr>
      </p:pic>
    </p:spTree>
    <p:extLst>
      <p:ext uri="{BB962C8B-B14F-4D97-AF65-F5344CB8AC3E}">
        <p14:creationId xmlns:p14="http://schemas.microsoft.com/office/powerpoint/2010/main" val="3184056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1690" r="2258"/>
          <a:stretch/>
        </p:blipFill>
        <p:spPr>
          <a:xfrm>
            <a:off x="0" y="0"/>
            <a:ext cx="12198350" cy="685800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7392081-1056-1B6A-C78A-76E62244FBFB}"/>
              </a:ext>
            </a:extLst>
          </p:cNvPr>
          <p:cNvPicPr>
            <a:picLocks noChangeAspect="1"/>
          </p:cNvPicPr>
          <p:nvPr/>
        </p:nvPicPr>
        <p:blipFill>
          <a:blip r:embed="rId6"/>
          <a:stretch>
            <a:fillRect/>
          </a:stretch>
        </p:blipFill>
        <p:spPr>
          <a:xfrm>
            <a:off x="2040032" y="2130082"/>
            <a:ext cx="6352583" cy="1926503"/>
          </a:xfrm>
          <a:prstGeom prst="rect">
            <a:avLst/>
          </a:prstGeom>
        </p:spPr>
      </p:pic>
    </p:spTree>
    <p:extLst>
      <p:ext uri="{BB962C8B-B14F-4D97-AF65-F5344CB8AC3E}">
        <p14:creationId xmlns:p14="http://schemas.microsoft.com/office/powerpoint/2010/main" val="2086534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41989" y="135525"/>
            <a:ext cx="10825479" cy="1299735"/>
            <a:chOff x="-456038" y="977107"/>
            <a:chExt cx="10825479" cy="1580835"/>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80835"/>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103002" y="1399698"/>
              <a:ext cx="99573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Đọc đoạn văn dưới đây và thực hiện yêu cầu.</a:t>
              </a:r>
              <a:endParaRPr kumimoji="0" lang="vi-VN"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BEB09C30-9856-B0E6-C107-913103CB1235}"/>
              </a:ext>
            </a:extLst>
          </p:cNvPr>
          <p:cNvGrpSpPr/>
          <p:nvPr/>
        </p:nvGrpSpPr>
        <p:grpSpPr>
          <a:xfrm>
            <a:off x="603628" y="1638955"/>
            <a:ext cx="10658540" cy="3708549"/>
            <a:chOff x="132772" y="2212311"/>
            <a:chExt cx="6110884" cy="3556520"/>
          </a:xfrm>
        </p:grpSpPr>
        <p:sp>
          <p:nvSpPr>
            <p:cNvPr id="3" name="Rectangle: Rounded Corners 2">
              <a:extLst>
                <a:ext uri="{FF2B5EF4-FFF2-40B4-BE49-F238E27FC236}">
                  <a16:creationId xmlns:a16="http://schemas.microsoft.com/office/drawing/2014/main" id="{7528BF5D-A2FB-5A2C-E579-2F36BAF6ABA3}"/>
                </a:ext>
              </a:extLst>
            </p:cNvPr>
            <p:cNvSpPr/>
            <p:nvPr/>
          </p:nvSpPr>
          <p:spPr>
            <a:xfrm>
              <a:off x="431199" y="2212311"/>
              <a:ext cx="5812457" cy="3556520"/>
            </a:xfrm>
            <a:custGeom>
              <a:avLst/>
              <a:gdLst>
                <a:gd name="connsiteX0" fmla="*/ 0 w 5812457"/>
                <a:gd name="connsiteY0" fmla="*/ 717421 h 3556520"/>
                <a:gd name="connsiteX1" fmla="*/ 717421 w 5812457"/>
                <a:gd name="connsiteY1" fmla="*/ 0 h 3556520"/>
                <a:gd name="connsiteX2" fmla="*/ 1342795 w 5812457"/>
                <a:gd name="connsiteY2" fmla="*/ 0 h 3556520"/>
                <a:gd name="connsiteX3" fmla="*/ 1880616 w 5812457"/>
                <a:gd name="connsiteY3" fmla="*/ 0 h 3556520"/>
                <a:gd name="connsiteX4" fmla="*/ 2549766 w 5812457"/>
                <a:gd name="connsiteY4" fmla="*/ 0 h 3556520"/>
                <a:gd name="connsiteX5" fmla="*/ 3043811 w 5812457"/>
                <a:gd name="connsiteY5" fmla="*/ 0 h 3556520"/>
                <a:gd name="connsiteX6" fmla="*/ 3581632 w 5812457"/>
                <a:gd name="connsiteY6" fmla="*/ 0 h 3556520"/>
                <a:gd name="connsiteX7" fmla="*/ 4294558 w 5812457"/>
                <a:gd name="connsiteY7" fmla="*/ 0 h 3556520"/>
                <a:gd name="connsiteX8" fmla="*/ 5095036 w 5812457"/>
                <a:gd name="connsiteY8" fmla="*/ 0 h 3556520"/>
                <a:gd name="connsiteX9" fmla="*/ 5812457 w 5812457"/>
                <a:gd name="connsiteY9" fmla="*/ 717421 h 3556520"/>
                <a:gd name="connsiteX10" fmla="*/ 5812457 w 5812457"/>
                <a:gd name="connsiteY10" fmla="*/ 1247841 h 3556520"/>
                <a:gd name="connsiteX11" fmla="*/ 5812457 w 5812457"/>
                <a:gd name="connsiteY11" fmla="*/ 1778260 h 3556520"/>
                <a:gd name="connsiteX12" fmla="*/ 5812457 w 5812457"/>
                <a:gd name="connsiteY12" fmla="*/ 2308680 h 3556520"/>
                <a:gd name="connsiteX13" fmla="*/ 5812457 w 5812457"/>
                <a:gd name="connsiteY13" fmla="*/ 2839099 h 3556520"/>
                <a:gd name="connsiteX14" fmla="*/ 5095036 w 5812457"/>
                <a:gd name="connsiteY14" fmla="*/ 3556520 h 3556520"/>
                <a:gd name="connsiteX15" fmla="*/ 4469662 w 5812457"/>
                <a:gd name="connsiteY15" fmla="*/ 3556520 h 3556520"/>
                <a:gd name="connsiteX16" fmla="*/ 3844289 w 5812457"/>
                <a:gd name="connsiteY16" fmla="*/ 3556520 h 3556520"/>
                <a:gd name="connsiteX17" fmla="*/ 3262691 w 5812457"/>
                <a:gd name="connsiteY17" fmla="*/ 3556520 h 3556520"/>
                <a:gd name="connsiteX18" fmla="*/ 2681094 w 5812457"/>
                <a:gd name="connsiteY18" fmla="*/ 3556520 h 3556520"/>
                <a:gd name="connsiteX19" fmla="*/ 2187049 w 5812457"/>
                <a:gd name="connsiteY19" fmla="*/ 3556520 h 3556520"/>
                <a:gd name="connsiteX20" fmla="*/ 1605451 w 5812457"/>
                <a:gd name="connsiteY20" fmla="*/ 3556520 h 3556520"/>
                <a:gd name="connsiteX21" fmla="*/ 717421 w 5812457"/>
                <a:gd name="connsiteY21" fmla="*/ 3556520 h 3556520"/>
                <a:gd name="connsiteX22" fmla="*/ 0 w 5812457"/>
                <a:gd name="connsiteY22" fmla="*/ 2839099 h 3556520"/>
                <a:gd name="connsiteX23" fmla="*/ 0 w 5812457"/>
                <a:gd name="connsiteY23" fmla="*/ 2287463 h 3556520"/>
                <a:gd name="connsiteX24" fmla="*/ 0 w 5812457"/>
                <a:gd name="connsiteY24" fmla="*/ 1778260 h 3556520"/>
                <a:gd name="connsiteX25" fmla="*/ 0 w 5812457"/>
                <a:gd name="connsiteY25" fmla="*/ 1226624 h 3556520"/>
                <a:gd name="connsiteX26" fmla="*/ 0 w 5812457"/>
                <a:gd name="connsiteY26" fmla="*/ 717421 h 355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12457" h="3556520" fill="none" extrusionOk="0">
                  <a:moveTo>
                    <a:pt x="0" y="717421"/>
                  </a:moveTo>
                  <a:cubicBezTo>
                    <a:pt x="6487" y="329171"/>
                    <a:pt x="283361" y="-70902"/>
                    <a:pt x="717421" y="0"/>
                  </a:cubicBezTo>
                  <a:cubicBezTo>
                    <a:pt x="899650" y="-22367"/>
                    <a:pt x="1177085" y="-2862"/>
                    <a:pt x="1342795" y="0"/>
                  </a:cubicBezTo>
                  <a:cubicBezTo>
                    <a:pt x="1508505" y="2862"/>
                    <a:pt x="1731621" y="14915"/>
                    <a:pt x="1880616" y="0"/>
                  </a:cubicBezTo>
                  <a:cubicBezTo>
                    <a:pt x="2029611" y="-14915"/>
                    <a:pt x="2217073" y="-7861"/>
                    <a:pt x="2549766" y="0"/>
                  </a:cubicBezTo>
                  <a:cubicBezTo>
                    <a:pt x="2882459" y="7861"/>
                    <a:pt x="2916841" y="-6142"/>
                    <a:pt x="3043811" y="0"/>
                  </a:cubicBezTo>
                  <a:cubicBezTo>
                    <a:pt x="3170782" y="6142"/>
                    <a:pt x="3401318" y="-20165"/>
                    <a:pt x="3581632" y="0"/>
                  </a:cubicBezTo>
                  <a:cubicBezTo>
                    <a:pt x="3761946" y="20165"/>
                    <a:pt x="4041741" y="-28171"/>
                    <a:pt x="4294558" y="0"/>
                  </a:cubicBezTo>
                  <a:cubicBezTo>
                    <a:pt x="4547375" y="28171"/>
                    <a:pt x="4753054" y="-29769"/>
                    <a:pt x="5095036" y="0"/>
                  </a:cubicBezTo>
                  <a:cubicBezTo>
                    <a:pt x="5469967" y="26478"/>
                    <a:pt x="5890343" y="368223"/>
                    <a:pt x="5812457" y="717421"/>
                  </a:cubicBezTo>
                  <a:cubicBezTo>
                    <a:pt x="5798141" y="881316"/>
                    <a:pt x="5826180" y="1120368"/>
                    <a:pt x="5812457" y="1247841"/>
                  </a:cubicBezTo>
                  <a:cubicBezTo>
                    <a:pt x="5798734" y="1375314"/>
                    <a:pt x="5800451" y="1541739"/>
                    <a:pt x="5812457" y="1778260"/>
                  </a:cubicBezTo>
                  <a:cubicBezTo>
                    <a:pt x="5824463" y="2014781"/>
                    <a:pt x="5788816" y="2058347"/>
                    <a:pt x="5812457" y="2308680"/>
                  </a:cubicBezTo>
                  <a:cubicBezTo>
                    <a:pt x="5836098" y="2559013"/>
                    <a:pt x="5810720" y="2594543"/>
                    <a:pt x="5812457" y="2839099"/>
                  </a:cubicBezTo>
                  <a:cubicBezTo>
                    <a:pt x="5834445" y="3261399"/>
                    <a:pt x="5402747" y="3598458"/>
                    <a:pt x="5095036" y="3556520"/>
                  </a:cubicBezTo>
                  <a:cubicBezTo>
                    <a:pt x="4961588" y="3547008"/>
                    <a:pt x="4729257" y="3553495"/>
                    <a:pt x="4469662" y="3556520"/>
                  </a:cubicBezTo>
                  <a:cubicBezTo>
                    <a:pt x="4210067" y="3559545"/>
                    <a:pt x="4148249" y="3568917"/>
                    <a:pt x="3844289" y="3556520"/>
                  </a:cubicBezTo>
                  <a:cubicBezTo>
                    <a:pt x="3540329" y="3544123"/>
                    <a:pt x="3521696" y="3542701"/>
                    <a:pt x="3262691" y="3556520"/>
                  </a:cubicBezTo>
                  <a:cubicBezTo>
                    <a:pt x="3003686" y="3570339"/>
                    <a:pt x="2811324" y="3559296"/>
                    <a:pt x="2681094" y="3556520"/>
                  </a:cubicBezTo>
                  <a:cubicBezTo>
                    <a:pt x="2550864" y="3553744"/>
                    <a:pt x="2428749" y="3540942"/>
                    <a:pt x="2187049" y="3556520"/>
                  </a:cubicBezTo>
                  <a:cubicBezTo>
                    <a:pt x="1945349" y="3572098"/>
                    <a:pt x="1784324" y="3558316"/>
                    <a:pt x="1605451" y="3556520"/>
                  </a:cubicBezTo>
                  <a:cubicBezTo>
                    <a:pt x="1426578" y="3554724"/>
                    <a:pt x="1050925" y="3536638"/>
                    <a:pt x="717421" y="3556520"/>
                  </a:cubicBezTo>
                  <a:cubicBezTo>
                    <a:pt x="361031" y="3612775"/>
                    <a:pt x="75772" y="3192637"/>
                    <a:pt x="0" y="2839099"/>
                  </a:cubicBezTo>
                  <a:cubicBezTo>
                    <a:pt x="-16990" y="2573295"/>
                    <a:pt x="16888" y="2429921"/>
                    <a:pt x="0" y="2287463"/>
                  </a:cubicBezTo>
                  <a:cubicBezTo>
                    <a:pt x="-16888" y="2145005"/>
                    <a:pt x="23080" y="2000475"/>
                    <a:pt x="0" y="1778260"/>
                  </a:cubicBezTo>
                  <a:cubicBezTo>
                    <a:pt x="-23080" y="1556045"/>
                    <a:pt x="13016" y="1370065"/>
                    <a:pt x="0" y="1226624"/>
                  </a:cubicBezTo>
                  <a:cubicBezTo>
                    <a:pt x="-13016" y="1083183"/>
                    <a:pt x="-2760" y="925385"/>
                    <a:pt x="0" y="717421"/>
                  </a:cubicBezTo>
                  <a:close/>
                </a:path>
                <a:path w="5812457" h="3556520" stroke="0" extrusionOk="0">
                  <a:moveTo>
                    <a:pt x="0" y="717421"/>
                  </a:moveTo>
                  <a:cubicBezTo>
                    <a:pt x="1814" y="376662"/>
                    <a:pt x="355875" y="61961"/>
                    <a:pt x="717421" y="0"/>
                  </a:cubicBezTo>
                  <a:cubicBezTo>
                    <a:pt x="965614" y="-27491"/>
                    <a:pt x="1194501" y="7208"/>
                    <a:pt x="1386571" y="0"/>
                  </a:cubicBezTo>
                  <a:cubicBezTo>
                    <a:pt x="1578641" y="-7208"/>
                    <a:pt x="1723675" y="8452"/>
                    <a:pt x="1924392" y="0"/>
                  </a:cubicBezTo>
                  <a:cubicBezTo>
                    <a:pt x="2125109" y="-8452"/>
                    <a:pt x="2237607" y="8823"/>
                    <a:pt x="2462213" y="0"/>
                  </a:cubicBezTo>
                  <a:cubicBezTo>
                    <a:pt x="2686819" y="-8823"/>
                    <a:pt x="2942241" y="-10192"/>
                    <a:pt x="3131363" y="0"/>
                  </a:cubicBezTo>
                  <a:cubicBezTo>
                    <a:pt x="3320485" y="10192"/>
                    <a:pt x="3520203" y="-17432"/>
                    <a:pt x="3712960" y="0"/>
                  </a:cubicBezTo>
                  <a:cubicBezTo>
                    <a:pt x="3905717" y="17432"/>
                    <a:pt x="4237415" y="35032"/>
                    <a:pt x="4425886" y="0"/>
                  </a:cubicBezTo>
                  <a:cubicBezTo>
                    <a:pt x="4614357" y="-35032"/>
                    <a:pt x="4865706" y="18645"/>
                    <a:pt x="5095036" y="0"/>
                  </a:cubicBezTo>
                  <a:cubicBezTo>
                    <a:pt x="5419394" y="37826"/>
                    <a:pt x="5864013" y="264129"/>
                    <a:pt x="5812457" y="717421"/>
                  </a:cubicBezTo>
                  <a:cubicBezTo>
                    <a:pt x="5810714" y="875610"/>
                    <a:pt x="5835340" y="1024799"/>
                    <a:pt x="5812457" y="1205407"/>
                  </a:cubicBezTo>
                  <a:cubicBezTo>
                    <a:pt x="5789574" y="1386015"/>
                    <a:pt x="5787426" y="1585331"/>
                    <a:pt x="5812457" y="1778260"/>
                  </a:cubicBezTo>
                  <a:cubicBezTo>
                    <a:pt x="5837488" y="1971189"/>
                    <a:pt x="5791369" y="2129101"/>
                    <a:pt x="5812457" y="2308680"/>
                  </a:cubicBezTo>
                  <a:cubicBezTo>
                    <a:pt x="5833545" y="2488259"/>
                    <a:pt x="5796185" y="2705247"/>
                    <a:pt x="5812457" y="2839099"/>
                  </a:cubicBezTo>
                  <a:cubicBezTo>
                    <a:pt x="5879124" y="3243560"/>
                    <a:pt x="5498206" y="3591904"/>
                    <a:pt x="5095036" y="3556520"/>
                  </a:cubicBezTo>
                  <a:cubicBezTo>
                    <a:pt x="4806619" y="3573653"/>
                    <a:pt x="4623012" y="3529514"/>
                    <a:pt x="4425886" y="3556520"/>
                  </a:cubicBezTo>
                  <a:cubicBezTo>
                    <a:pt x="4228760" y="3583527"/>
                    <a:pt x="4049804" y="3576094"/>
                    <a:pt x="3844289" y="3556520"/>
                  </a:cubicBezTo>
                  <a:cubicBezTo>
                    <a:pt x="3638774" y="3536946"/>
                    <a:pt x="3494775" y="3552593"/>
                    <a:pt x="3262691" y="3556520"/>
                  </a:cubicBezTo>
                  <a:cubicBezTo>
                    <a:pt x="3030607" y="3560447"/>
                    <a:pt x="2839902" y="3531262"/>
                    <a:pt x="2549766" y="3556520"/>
                  </a:cubicBezTo>
                  <a:cubicBezTo>
                    <a:pt x="2259631" y="3581778"/>
                    <a:pt x="2028356" y="3579750"/>
                    <a:pt x="1880616" y="3556520"/>
                  </a:cubicBezTo>
                  <a:cubicBezTo>
                    <a:pt x="1732876" y="3533291"/>
                    <a:pt x="1537960" y="3528897"/>
                    <a:pt x="1299018" y="3556520"/>
                  </a:cubicBezTo>
                  <a:cubicBezTo>
                    <a:pt x="1060076" y="3584143"/>
                    <a:pt x="839425" y="3585069"/>
                    <a:pt x="717421" y="3556520"/>
                  </a:cubicBezTo>
                  <a:cubicBezTo>
                    <a:pt x="338227" y="3593487"/>
                    <a:pt x="-34763" y="3222252"/>
                    <a:pt x="0" y="2839099"/>
                  </a:cubicBezTo>
                  <a:cubicBezTo>
                    <a:pt x="3412" y="2642579"/>
                    <a:pt x="-4804" y="2501122"/>
                    <a:pt x="0" y="2287463"/>
                  </a:cubicBezTo>
                  <a:cubicBezTo>
                    <a:pt x="4804" y="2073804"/>
                    <a:pt x="-3039" y="1936939"/>
                    <a:pt x="0" y="1714610"/>
                  </a:cubicBezTo>
                  <a:cubicBezTo>
                    <a:pt x="3039" y="1492281"/>
                    <a:pt x="20374" y="1060502"/>
                    <a:pt x="0" y="717421"/>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D372D78-96B8-89E7-54D2-010C646A3695}"/>
                </a:ext>
              </a:extLst>
            </p:cNvPr>
            <p:cNvSpPr txBox="1"/>
            <p:nvPr/>
          </p:nvSpPr>
          <p:spPr>
            <a:xfrm>
              <a:off x="132772" y="2316265"/>
              <a:ext cx="6110884" cy="3276271"/>
            </a:xfrm>
            <a:prstGeom prst="rect">
              <a:avLst/>
            </a:prstGeom>
            <a:noFill/>
          </p:spPr>
          <p:txBody>
            <a:bodyPr wrap="square">
              <a:spAutoFit/>
            </a:bodyPr>
            <a:lstStyle/>
            <a:p>
              <a:pPr marL="568325"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Năm 1858, giặc Pháp xâm lược nước ta. Nguyễn Đình Chiểu cùng các lãnh tụ nghĩa quân bàn mưu tính kế đánh giặc. Ông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sáng tác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thơ văn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bày tỏ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niềm tiếc thương, cảm phục đối với những người đã hi sinh vì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đất nước</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khích lệ mạnh mẽ tinh thần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chiến đấu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của nhân dân.</a:t>
              </a:r>
              <a:endParaRPr kumimoji="0" lang="vi-VN" sz="36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1B3F9AB8-F9B6-13A4-68BB-79F43D736765}"/>
              </a:ext>
            </a:extLst>
          </p:cNvPr>
          <p:cNvSpPr txBox="1"/>
          <p:nvPr/>
        </p:nvSpPr>
        <p:spPr>
          <a:xfrm>
            <a:off x="1203767" y="5567423"/>
            <a:ext cx="10637134" cy="584775"/>
          </a:xfrm>
          <a:prstGeom prst="rect">
            <a:avLst/>
          </a:prstGeom>
          <a:noFill/>
        </p:spPr>
        <p:txBody>
          <a:bodyPr wrap="square" rtlCol="0">
            <a:spAutoFit/>
          </a:bodyPr>
          <a:lstStyle/>
          <a:p>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Tìm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đồng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nghĩa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in </a:t>
            </a:r>
            <a:r>
              <a:rPr lang="en-US" sz="3200" b="0" i="0" dirty="0" err="1">
                <a:solidFill>
                  <a:srgbClr val="000000"/>
                </a:solidFill>
                <a:effectLst/>
                <a:latin typeface="Cambria" panose="02040503050406030204" pitchFamily="18" charset="0"/>
                <a:ea typeface="Cambria" panose="02040503050406030204" pitchFamily="18" charset="0"/>
              </a:rPr>
              <a:t>đậm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trong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đoạn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văn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trên</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68299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Rectangle: Rounded Corners 15">
            <a:extLst>
              <a:ext uri="{FF2B5EF4-FFF2-40B4-BE49-F238E27FC236}">
                <a16:creationId xmlns:a16="http://schemas.microsoft.com/office/drawing/2014/main" id="{E477977A-BD4F-56D7-C293-DAF776547676}"/>
              </a:ext>
            </a:extLst>
          </p:cNvPr>
          <p:cNvSpPr/>
          <p:nvPr/>
        </p:nvSpPr>
        <p:spPr>
          <a:xfrm>
            <a:off x="925975" y="347240"/>
            <a:ext cx="10394066" cy="109959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sáng tác (thơ): </a:t>
            </a:r>
            <a:r>
              <a:rPr lang="vi-VN" sz="4400" dirty="0">
                <a:solidFill>
                  <a:srgbClr val="FF0000"/>
                </a:solidFill>
                <a:latin typeface="Cambria" panose="02040503050406030204" pitchFamily="18" charset="0"/>
                <a:ea typeface="Cambria" panose="02040503050406030204" pitchFamily="18" charset="0"/>
              </a:rPr>
              <a:t>viết (thơ), làm (thơ)</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0E8F9A6D-ABFE-C3B1-F3EE-75C47DF5B437}"/>
              </a:ext>
            </a:extLst>
          </p:cNvPr>
          <p:cNvSpPr/>
          <p:nvPr/>
        </p:nvSpPr>
        <p:spPr>
          <a:xfrm>
            <a:off x="856528" y="1921397"/>
            <a:ext cx="10394066" cy="98384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bày tỏ: </a:t>
            </a:r>
            <a:r>
              <a:rPr lang="vi-VN" sz="4400" dirty="0">
                <a:solidFill>
                  <a:srgbClr val="FF0000"/>
                </a:solidFill>
                <a:latin typeface="Cambria" panose="02040503050406030204" pitchFamily="18" charset="0"/>
                <a:ea typeface="Cambria" panose="02040503050406030204" pitchFamily="18" charset="0"/>
              </a:rPr>
              <a:t>tỏ bày, bộc lộ, giãi bày, bộc bạch,...</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B6ACF8FA-D695-C998-EDA4-8E2CFE554EB5}"/>
              </a:ext>
            </a:extLst>
          </p:cNvPr>
          <p:cNvSpPr/>
          <p:nvPr/>
        </p:nvSpPr>
        <p:spPr>
          <a:xfrm>
            <a:off x="856527" y="3379808"/>
            <a:ext cx="10394066" cy="134266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đất nước: </a:t>
            </a:r>
            <a:r>
              <a:rPr lang="vi-VN" sz="4400" dirty="0">
                <a:solidFill>
                  <a:srgbClr val="FF0000"/>
                </a:solidFill>
                <a:latin typeface="Cambria" panose="02040503050406030204" pitchFamily="18" charset="0"/>
                <a:ea typeface="Cambria" panose="02040503050406030204" pitchFamily="18" charset="0"/>
              </a:rPr>
              <a:t>non sông, núi sông, giang sơn, sơn hà,...</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46F0084D-0010-5E68-9A82-A5A0C91A87D0}"/>
              </a:ext>
            </a:extLst>
          </p:cNvPr>
          <p:cNvSpPr/>
          <p:nvPr/>
        </p:nvSpPr>
        <p:spPr>
          <a:xfrm>
            <a:off x="914400" y="5034987"/>
            <a:ext cx="10394066" cy="109959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chiến đấu: </a:t>
            </a:r>
            <a:r>
              <a:rPr lang="vi-VN" sz="4400" dirty="0">
                <a:solidFill>
                  <a:srgbClr val="FF0000"/>
                </a:solidFill>
                <a:latin typeface="Cambria" panose="02040503050406030204" pitchFamily="18" charset="0"/>
                <a:ea typeface="Cambria" panose="02040503050406030204" pitchFamily="18" charset="0"/>
              </a:rPr>
              <a:t>đấu tranh, đương đầu,...</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6780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B3F9AB8-F9B6-13A4-68BB-79F43D736765}"/>
              </a:ext>
            </a:extLst>
          </p:cNvPr>
          <p:cNvSpPr txBox="1"/>
          <p:nvPr/>
        </p:nvSpPr>
        <p:spPr>
          <a:xfrm>
            <a:off x="1554866" y="648184"/>
            <a:ext cx="10637134" cy="646331"/>
          </a:xfrm>
          <a:prstGeom prst="rect">
            <a:avLst/>
          </a:prstGeom>
          <a:noFill/>
        </p:spPr>
        <p:txBody>
          <a:bodyPr wrap="square" rtlCol="0">
            <a:spAutoFit/>
          </a:bodyPr>
          <a:lstStyle/>
          <a:p>
            <a:pPr lvl="0"/>
            <a:r>
              <a:rPr lang="vi-VN" sz="3600" dirty="0">
                <a:solidFill>
                  <a:srgbClr val="000000"/>
                </a:solidFill>
                <a:latin typeface="Cambria" panose="02040503050406030204" pitchFamily="18" charset="0"/>
                <a:ea typeface="Cambria" panose="02040503050406030204" pitchFamily="18" charset="0"/>
              </a:rPr>
              <a:t>b. Đặt câu với 1 – 2 từ đồng nghĩa em tìm được.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CA6043B-FE58-50B1-8542-2A52160C9E37}"/>
              </a:ext>
            </a:extLst>
          </p:cNvPr>
          <p:cNvSpPr txBox="1"/>
          <p:nvPr/>
        </p:nvSpPr>
        <p:spPr>
          <a:xfrm>
            <a:off x="1041722" y="1851949"/>
            <a:ext cx="10058400" cy="1754326"/>
          </a:xfrm>
          <a:prstGeom prst="rect">
            <a:avLst/>
          </a:prstGeom>
          <a:noFill/>
        </p:spPr>
        <p:txBody>
          <a:bodyPr wrap="square" rtlCol="0">
            <a:spAutoFit/>
          </a:bodyPr>
          <a:lstStyle/>
          <a:p>
            <a:pPr algn="just"/>
            <a:r>
              <a:rPr lang="en-US" sz="5400" b="1" dirty="0" err="1">
                <a:solidFill>
                  <a:srgbClr val="FF0000"/>
                </a:solidFill>
                <a:latin typeface="Cambria" panose="02040503050406030204" pitchFamily="18" charset="0"/>
                <a:ea typeface="Cambria" panose="02040503050406030204" pitchFamily="18" charset="0"/>
              </a:rPr>
              <a:t>Ví</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dụ</a:t>
            </a:r>
            <a:r>
              <a:rPr lang="en-US" sz="5400" b="1"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Nhạc</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sĩ</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viết</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nên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những</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lời</a:t>
            </a:r>
            <a:r>
              <a:rPr lang="en-US" sz="5400" dirty="0">
                <a:solidFill>
                  <a:srgbClr val="FF0000"/>
                </a:solidFill>
                <a:latin typeface="Cambria" panose="02040503050406030204" pitchFamily="18" charset="0"/>
                <a:ea typeface="Cambria" panose="02040503050406030204" pitchFamily="18" charset="0"/>
              </a:rPr>
              <a:t> ca </a:t>
            </a:r>
            <a:r>
              <a:rPr lang="en-US" sz="5400" dirty="0" err="1">
                <a:solidFill>
                  <a:srgbClr val="FF0000"/>
                </a:solidFill>
                <a:latin typeface="Cambria" panose="02040503050406030204" pitchFamily="18" charset="0"/>
                <a:ea typeface="Cambria" panose="02040503050406030204" pitchFamily="18" charset="0"/>
              </a:rPr>
              <a:t>thật</a:t>
            </a:r>
            <a:r>
              <a:rPr lang="en-US" sz="5400" dirty="0">
                <a:solidFill>
                  <a:srgbClr val="FF0000"/>
                </a:solidFill>
                <a:latin typeface="Cambria" panose="02040503050406030204" pitchFamily="18" charset="0"/>
                <a:ea typeface="Cambria" panose="02040503050406030204" pitchFamily="18" charset="0"/>
              </a:rPr>
              <a:t> hay.</a:t>
            </a:r>
          </a:p>
        </p:txBody>
      </p:sp>
    </p:spTree>
    <p:extLst>
      <p:ext uri="{BB962C8B-B14F-4D97-AF65-F5344CB8AC3E}">
        <p14:creationId xmlns:p14="http://schemas.microsoft.com/office/powerpoint/2010/main" val="93089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B3F9AB8-F9B6-13A4-68BB-79F43D736765}"/>
              </a:ext>
            </a:extLst>
          </p:cNvPr>
          <p:cNvSpPr txBox="1"/>
          <p:nvPr/>
        </p:nvSpPr>
        <p:spPr>
          <a:xfrm>
            <a:off x="1122744" y="648184"/>
            <a:ext cx="10220446" cy="1200329"/>
          </a:xfrm>
          <a:prstGeom prst="rect">
            <a:avLst/>
          </a:prstGeom>
          <a:noFill/>
        </p:spPr>
        <p:txBody>
          <a:bodyPr wrap="square" rtlCol="0">
            <a:spAutoFit/>
          </a:bodyPr>
          <a:lstStyle/>
          <a:p>
            <a:pPr lvl="0"/>
            <a:r>
              <a:rPr lang="en-US" sz="3600" b="1" dirty="0">
                <a:solidFill>
                  <a:srgbClr val="000000"/>
                </a:solidFill>
                <a:latin typeface="Cambria" panose="02040503050406030204" pitchFamily="18" charset="0"/>
                <a:ea typeface="Cambria" panose="02040503050406030204" pitchFamily="18" charset="0"/>
              </a:rPr>
              <a:t>2. </a:t>
            </a:r>
            <a:r>
              <a:rPr lang="vi-VN" sz="3600" b="1" dirty="0">
                <a:solidFill>
                  <a:srgbClr val="000000"/>
                </a:solidFill>
                <a:latin typeface="Cambria" panose="02040503050406030204" pitchFamily="18" charset="0"/>
                <a:ea typeface="Cambria" panose="02040503050406030204" pitchFamily="18" charset="0"/>
              </a:rPr>
              <a:t>Các câu trong đoạn văn ở bài tập 1 liên kết với nhau bằng những cách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CA6043B-FE58-50B1-8542-2A52160C9E37}"/>
              </a:ext>
            </a:extLst>
          </p:cNvPr>
          <p:cNvSpPr txBox="1"/>
          <p:nvPr/>
        </p:nvSpPr>
        <p:spPr>
          <a:xfrm>
            <a:off x="1041722" y="2314936"/>
            <a:ext cx="10405640" cy="2554545"/>
          </a:xfrm>
          <a:prstGeom prst="rect">
            <a:avLst/>
          </a:prstGeom>
          <a:noFill/>
        </p:spPr>
        <p:txBody>
          <a:bodyPr wrap="square" rtlCol="0">
            <a:spAutoFit/>
          </a:bodyPr>
          <a:lstStyle/>
          <a:p>
            <a:pPr lvl="0" algn="just"/>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2 </a:t>
            </a:r>
            <a:r>
              <a:rPr lang="en-US" sz="4000" dirty="0" err="1">
                <a:solidFill>
                  <a:srgbClr val="FF0000"/>
                </a:solidFill>
                <a:latin typeface="Cambria" panose="02040503050406030204" pitchFamily="18" charset="0"/>
                <a:ea typeface="Cambria" panose="02040503050406030204" pitchFamily="18" charset="0"/>
              </a:rPr>
              <a:t>liên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kết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1 </a:t>
            </a:r>
            <a:r>
              <a:rPr lang="en-US" sz="4000" dirty="0" err="1">
                <a:solidFill>
                  <a:srgbClr val="FF0000"/>
                </a:solidFill>
                <a:latin typeface="Cambria" panose="02040503050406030204" pitchFamily="18" charset="0"/>
                <a:ea typeface="Cambria" panose="02040503050406030204" pitchFamily="18" charset="0"/>
              </a:rPr>
              <a:t>cách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lặp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giặc</a:t>
            </a:r>
            <a:r>
              <a:rPr lang="en-US" sz="4000" dirty="0">
                <a:solidFill>
                  <a:srgbClr val="FF0000"/>
                </a:solidFill>
                <a:latin typeface="Cambria" panose="02040503050406030204" pitchFamily="18" charset="0"/>
                <a:ea typeface="Cambria" panose="02040503050406030204" pitchFamily="18" charset="0"/>
              </a:rPr>
              <a:t>”)</a:t>
            </a:r>
          </a:p>
          <a:p>
            <a:pPr lvl="0" algn="just"/>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3 </a:t>
            </a:r>
            <a:r>
              <a:rPr lang="en-US" sz="4000" dirty="0" err="1">
                <a:solidFill>
                  <a:srgbClr val="FF0000"/>
                </a:solidFill>
                <a:latin typeface="Cambria" panose="02040503050406030204" pitchFamily="18" charset="0"/>
                <a:ea typeface="Cambria" panose="02040503050406030204" pitchFamily="18" charset="0"/>
              </a:rPr>
              <a:t>liên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kết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2 </a:t>
            </a:r>
            <a:r>
              <a:rPr lang="en-US" sz="4000" dirty="0" err="1">
                <a:solidFill>
                  <a:srgbClr val="FF0000"/>
                </a:solidFill>
                <a:latin typeface="Cambria" panose="02040503050406030204" pitchFamily="18" charset="0"/>
                <a:ea typeface="Cambria" panose="02040503050406030204" pitchFamily="18" charset="0"/>
              </a:rPr>
              <a:t>bằng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sử</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dụng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thay</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ông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thay</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Nguyễn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Chiểu</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67255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marL="0" marR="0" lvl="0" indent="0" algn="l" defTabSz="1253277" rtl="0" eaLnBrk="1" fontAlgn="auto" latinLnBrk="0" hangingPunct="1">
              <a:lnSpc>
                <a:spcPct val="100000"/>
              </a:lnSpc>
              <a:spcBef>
                <a:spcPts val="0"/>
              </a:spcBef>
              <a:spcAft>
                <a:spcPts val="0"/>
              </a:spcAft>
              <a:buClrTx/>
              <a:buSzTx/>
              <a:buFontTx/>
              <a:buNone/>
              <a:tabLst/>
              <a:defRPr/>
            </a:pPr>
            <a:endParaRPr kumimoji="0" lang="en-US" sz="2467"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marL="0" marR="0" lvl="0" indent="0" algn="l" defTabSz="1253277" rtl="0" eaLnBrk="1" fontAlgn="auto" latinLnBrk="0" hangingPunct="1">
              <a:lnSpc>
                <a:spcPct val="100000"/>
              </a:lnSpc>
              <a:spcBef>
                <a:spcPts val="0"/>
              </a:spcBef>
              <a:spcAft>
                <a:spcPts val="0"/>
              </a:spcAft>
              <a:buClrTx/>
              <a:buSzTx/>
              <a:buFontTx/>
              <a:buNone/>
              <a:tabLst/>
              <a:defRPr/>
            </a:pPr>
            <a:endParaRPr kumimoji="0" lang="en-US" sz="2467"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F454104-034E-0223-6EDB-556CEAB3994F}"/>
              </a:ext>
            </a:extLst>
          </p:cNvPr>
          <p:cNvPicPr>
            <a:picLocks noChangeAspect="1"/>
          </p:cNvPicPr>
          <p:nvPr/>
        </p:nvPicPr>
        <p:blipFill>
          <a:blip r:embed="rId5"/>
          <a:stretch>
            <a:fillRect/>
          </a:stretch>
        </p:blipFill>
        <p:spPr>
          <a:xfrm>
            <a:off x="623296" y="2213404"/>
            <a:ext cx="10047079" cy="2786113"/>
          </a:xfrm>
          <a:prstGeom prst="rect">
            <a:avLst/>
          </a:prstGeom>
        </p:spPr>
      </p:pic>
    </p:spTree>
    <p:extLst>
      <p:ext uri="{BB962C8B-B14F-4D97-AF65-F5344CB8AC3E}">
        <p14:creationId xmlns:p14="http://schemas.microsoft.com/office/powerpoint/2010/main" val="1646623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defTabSz="1244773"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9D85EC61-61D2-327A-9C33-19BE533FA06C}"/>
              </a:ext>
            </a:extLst>
          </p:cNvPr>
          <p:cNvPicPr>
            <a:picLocks noChangeAspect="1"/>
          </p:cNvPicPr>
          <p:nvPr/>
        </p:nvPicPr>
        <p:blipFill>
          <a:blip r:embed="rId6"/>
          <a:stretch>
            <a:fillRect/>
          </a:stretch>
        </p:blipFill>
        <p:spPr>
          <a:xfrm>
            <a:off x="1961971" y="1673993"/>
            <a:ext cx="6578154" cy="3023878"/>
          </a:xfrm>
          <a:prstGeom prst="rect">
            <a:avLst/>
          </a:prstGeom>
        </p:spPr>
      </p:pic>
    </p:spTree>
    <p:extLst>
      <p:ext uri="{BB962C8B-B14F-4D97-AF65-F5344CB8AC3E}">
        <p14:creationId xmlns:p14="http://schemas.microsoft.com/office/powerpoint/2010/main" val="2708545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C0966A3-CBE6-75C3-D85E-CE80975D4957}"/>
              </a:ext>
            </a:extLst>
          </p:cNvPr>
          <p:cNvSpPr>
            <a:spLocks noGrp="1"/>
          </p:cNvSpPr>
          <p:nvPr>
            <p:ph idx="1"/>
          </p:nvPr>
        </p:nvSpPr>
        <p:spPr/>
        <p:txBody>
          <a:bodyPr/>
          <a:lstStyle/>
          <a:p>
            <a:endParaRPr lang="vi-VN">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9F96ADD-0525-B9E4-DE87-07010D01837B}"/>
              </a:ext>
            </a:extLst>
          </p:cNvPr>
          <p:cNvPicPr>
            <a:picLocks noChangeAspect="1"/>
          </p:cNvPicPr>
          <p:nvPr/>
        </p:nvPicPr>
        <p:blipFill>
          <a:blip r:embed="rId3"/>
          <a:stretch>
            <a:fillRect/>
          </a:stretch>
        </p:blipFill>
        <p:spPr>
          <a:xfrm>
            <a:off x="7750761" y="1431645"/>
            <a:ext cx="2781126" cy="3994710"/>
          </a:xfrm>
          <a:prstGeom prst="rect">
            <a:avLst/>
          </a:prstGeom>
        </p:spPr>
      </p:pic>
      <p:grpSp>
        <p:nvGrpSpPr>
          <p:cNvPr id="10" name="Group 9">
            <a:extLst>
              <a:ext uri="{FF2B5EF4-FFF2-40B4-BE49-F238E27FC236}">
                <a16:creationId xmlns:a16="http://schemas.microsoft.com/office/drawing/2014/main" id="{B632AD2F-688E-A7CA-640C-1361DCB325F5}"/>
              </a:ext>
            </a:extLst>
          </p:cNvPr>
          <p:cNvGrpSpPr/>
          <p:nvPr/>
        </p:nvGrpSpPr>
        <p:grpSpPr>
          <a:xfrm>
            <a:off x="2816641" y="195916"/>
            <a:ext cx="6620664" cy="1412409"/>
            <a:chOff x="1868898" y="977107"/>
            <a:chExt cx="6620664" cy="1412409"/>
          </a:xfrm>
        </p:grpSpPr>
        <p:pic>
          <p:nvPicPr>
            <p:cNvPr id="11" name="Picture 10">
              <a:extLst>
                <a:ext uri="{FF2B5EF4-FFF2-40B4-BE49-F238E27FC236}">
                  <a16:creationId xmlns:a16="http://schemas.microsoft.com/office/drawing/2014/main" id="{CF43B0C7-9C3F-057C-07AC-A725A3E39EDD}"/>
                </a:ext>
              </a:extLst>
            </p:cNvPr>
            <p:cNvPicPr>
              <a:picLocks noChangeAspect="1"/>
            </p:cNvPicPr>
            <p:nvPr/>
          </p:nvPicPr>
          <p:blipFill>
            <a:blip r:embed="rId4"/>
            <a:stretch>
              <a:fillRect/>
            </a:stretch>
          </p:blipFill>
          <p:spPr>
            <a:xfrm>
              <a:off x="1868898" y="977107"/>
              <a:ext cx="6620664" cy="1412409"/>
            </a:xfrm>
            <a:prstGeom prst="rect">
              <a:avLst/>
            </a:prstGeom>
          </p:spPr>
        </p:pic>
        <p:sp>
          <p:nvSpPr>
            <p:cNvPr id="12" name="TextBox 11">
              <a:extLst>
                <a:ext uri="{FF2B5EF4-FFF2-40B4-BE49-F238E27FC236}">
                  <a16:creationId xmlns:a16="http://schemas.microsoft.com/office/drawing/2014/main" id="{992FA32E-F081-CA86-911F-6912C9BB49A3}"/>
                </a:ext>
              </a:extLst>
            </p:cNvPr>
            <p:cNvSpPr txBox="1"/>
            <p:nvPr/>
          </p:nvSpPr>
          <p:spPr>
            <a:xfrm>
              <a:off x="2082751" y="1151415"/>
              <a:ext cx="6217678" cy="923330"/>
            </a:xfrm>
            <a:prstGeom prst="rect">
              <a:avLst/>
            </a:prstGeom>
            <a:noFill/>
          </p:spPr>
          <p:txBody>
            <a:bodyPr wrap="square" rtlCol="0">
              <a:spAutoFit/>
            </a:bodyPr>
            <a:lstStyle/>
            <a:p>
              <a:pPr algn="ctr">
                <a:defRPr/>
              </a:pPr>
              <a:r>
                <a:rPr lang="en-US" sz="5400" dirty="0" err="1">
                  <a:solidFill>
                    <a:srgbClr val="FF0000"/>
                  </a:solidFill>
                  <a:latin typeface="Calibri" panose="020F0502020204030204" pitchFamily="34" charset="0"/>
                  <a:cs typeface="Calibri" panose="020F0502020204030204" pitchFamily="34" charset="0"/>
                </a:rPr>
                <a:t>Lắng</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nghe</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đọc</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mẫu</a:t>
              </a:r>
              <a:endParaRPr lang="vi-VN" sz="5400" dirty="0">
                <a:solidFill>
                  <a:srgbClr val="FF0000"/>
                </a:solidFill>
                <a:latin typeface="Calibri" panose="020F0502020204030204" pitchFamily="34" charset="0"/>
                <a:cs typeface="Calibri" panose="020F0502020204030204" pitchFamily="34" charset="0"/>
              </a:endParaRPr>
            </a:p>
          </p:txBody>
        </p:sp>
      </p:grpSp>
      <p:sp>
        <p:nvSpPr>
          <p:cNvPr id="13" name="Freeform 2">
            <a:extLst>
              <a:ext uri="{FF2B5EF4-FFF2-40B4-BE49-F238E27FC236}">
                <a16:creationId xmlns:a16="http://schemas.microsoft.com/office/drawing/2014/main" id="{5836DE70-0C91-48BD-89EA-EF52F2F49A3E}"/>
              </a:ext>
            </a:extLst>
          </p:cNvPr>
          <p:cNvSpPr/>
          <p:nvPr/>
        </p:nvSpPr>
        <p:spPr>
          <a:xfrm>
            <a:off x="2420170" y="2171215"/>
            <a:ext cx="1306441" cy="546106"/>
          </a:xfrm>
          <a:custGeom>
            <a:avLst/>
            <a:gdLst/>
            <a:ahLst/>
            <a:cxnLst/>
            <a:rect l="l" t="t" r="r" b="b"/>
            <a:pathLst>
              <a:path w="2788787" h="1286328">
                <a:moveTo>
                  <a:pt x="0" y="0"/>
                </a:moveTo>
                <a:lnTo>
                  <a:pt x="2788787" y="0"/>
                </a:lnTo>
                <a:lnTo>
                  <a:pt x="2788787" y="1286328"/>
                </a:lnTo>
                <a:lnTo>
                  <a:pt x="0" y="1286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4" name="Freeform 4">
            <a:extLst>
              <a:ext uri="{FF2B5EF4-FFF2-40B4-BE49-F238E27FC236}">
                <a16:creationId xmlns:a16="http://schemas.microsoft.com/office/drawing/2014/main" id="{0CCB35EE-1B6D-629A-588C-8581B969EBC2}"/>
              </a:ext>
            </a:extLst>
          </p:cNvPr>
          <p:cNvSpPr/>
          <p:nvPr/>
        </p:nvSpPr>
        <p:spPr>
          <a:xfrm>
            <a:off x="2847239" y="3388880"/>
            <a:ext cx="847253" cy="655808"/>
          </a:xfrm>
          <a:custGeom>
            <a:avLst/>
            <a:gdLst/>
            <a:ahLst/>
            <a:cxnLst/>
            <a:rect l="l" t="t" r="r" b="b"/>
            <a:pathLst>
              <a:path w="1924131" h="1931374">
                <a:moveTo>
                  <a:pt x="0" y="0"/>
                </a:moveTo>
                <a:lnTo>
                  <a:pt x="1924132" y="0"/>
                </a:lnTo>
                <a:lnTo>
                  <a:pt x="1924132" y="1931374"/>
                </a:lnTo>
                <a:lnTo>
                  <a:pt x="0" y="1931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5" name="Freeform 7">
            <a:extLst>
              <a:ext uri="{FF2B5EF4-FFF2-40B4-BE49-F238E27FC236}">
                <a16:creationId xmlns:a16="http://schemas.microsoft.com/office/drawing/2014/main" id="{8DA8FD00-18EF-F5D0-7C86-236669799617}"/>
              </a:ext>
            </a:extLst>
          </p:cNvPr>
          <p:cNvSpPr/>
          <p:nvPr/>
        </p:nvSpPr>
        <p:spPr>
          <a:xfrm rot="16200000">
            <a:off x="2688670" y="4726782"/>
            <a:ext cx="871721" cy="936012"/>
          </a:xfrm>
          <a:custGeom>
            <a:avLst/>
            <a:gdLst/>
            <a:ahLst/>
            <a:cxnLst/>
            <a:rect l="l" t="t" r="r" b="b"/>
            <a:pathLst>
              <a:path w="2368230" h="2057400">
                <a:moveTo>
                  <a:pt x="0" y="0"/>
                </a:moveTo>
                <a:lnTo>
                  <a:pt x="2368230" y="0"/>
                </a:lnTo>
                <a:lnTo>
                  <a:pt x="2368230"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C1C1BCBD-505A-B1D8-E9C7-A258C8675B90}"/>
              </a:ext>
            </a:extLst>
          </p:cNvPr>
          <p:cNvSpPr/>
          <p:nvPr/>
        </p:nvSpPr>
        <p:spPr>
          <a:xfrm>
            <a:off x="3877976" y="1943585"/>
            <a:ext cx="4238448" cy="914400"/>
          </a:xfrm>
          <a:prstGeom prst="roundRect">
            <a:avLst/>
          </a:prstGeom>
          <a:solidFill>
            <a:sysClr val="window" lastClr="FFFFFF"/>
          </a:solidFill>
          <a:ln w="57150" cap="flat" cmpd="sng" algn="ctr">
            <a:solidFill>
              <a:srgbClr val="FF9933"/>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ED7D31">
                    <a:lumMod val="75000"/>
                  </a:srgbClr>
                </a:solidFill>
                <a:effectLst/>
                <a:uLnTx/>
                <a:uFillTx/>
                <a:latin typeface="Calibri" panose="020F0502020204030204" pitchFamily="34" charset="0"/>
                <a:cs typeface="Calibri" panose="020F0502020204030204" pitchFamily="34" charset="0"/>
              </a:rPr>
              <a:t>Mắt</a:t>
            </a:r>
            <a:r>
              <a:rPr kumimoji="0" lang="en-US" sz="5400" b="1" i="0" u="none" strike="noStrike" kern="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 </a:t>
            </a:r>
            <a:r>
              <a:rPr kumimoji="0" lang="en-US" sz="5400" b="1" i="0" u="none" strike="noStrike" kern="0" cap="none" spc="0" normalizeH="0" baseline="0" noProof="0" dirty="0" err="1">
                <a:ln>
                  <a:noFill/>
                </a:ln>
                <a:solidFill>
                  <a:srgbClr val="ED7D31">
                    <a:lumMod val="75000"/>
                  </a:srgbClr>
                </a:solidFill>
                <a:effectLst/>
                <a:uLnTx/>
                <a:uFillTx/>
                <a:latin typeface="Calibri" panose="020F0502020204030204" pitchFamily="34" charset="0"/>
                <a:cs typeface="Calibri" panose="020F0502020204030204" pitchFamily="34" charset="0"/>
              </a:rPr>
              <a:t>dõi</a:t>
            </a:r>
            <a:endParaRPr kumimoji="0" lang="vi-VN" sz="5400" b="1" i="0" u="none" strike="noStrike" kern="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8AADB2A1-2660-2BDF-BDE2-0B09DA3BA7E3}"/>
              </a:ext>
            </a:extLst>
          </p:cNvPr>
          <p:cNvSpPr/>
          <p:nvPr/>
        </p:nvSpPr>
        <p:spPr>
          <a:xfrm>
            <a:off x="3864267" y="3266571"/>
            <a:ext cx="4238448" cy="914400"/>
          </a:xfrm>
          <a:prstGeom prst="roundRect">
            <a:avLst/>
          </a:prstGeom>
          <a:solidFill>
            <a:sysClr val="window" lastClr="FFFFFF"/>
          </a:solidFill>
          <a:ln w="57150" cap="flat" cmpd="sng" algn="ctr">
            <a:solidFill>
              <a:srgbClr val="00FF00"/>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FF00"/>
                </a:solidFill>
                <a:effectLst/>
                <a:uLnTx/>
                <a:uFillTx/>
                <a:latin typeface="Calibri" panose="020F0502020204030204" pitchFamily="34" charset="0"/>
                <a:cs typeface="Calibri" panose="020F0502020204030204" pitchFamily="34" charset="0"/>
              </a:rPr>
              <a:t>Tai </a:t>
            </a:r>
            <a:r>
              <a:rPr kumimoji="0" lang="en-US" sz="5400" b="1" i="0" u="none" strike="noStrike" kern="0" cap="none" spc="0" normalizeH="0" baseline="0" noProof="0" dirty="0" err="1">
                <a:ln>
                  <a:noFill/>
                </a:ln>
                <a:solidFill>
                  <a:srgbClr val="00FF00"/>
                </a:solidFill>
                <a:effectLst/>
                <a:uLnTx/>
                <a:uFillTx/>
                <a:latin typeface="Calibri" panose="020F0502020204030204" pitchFamily="34" charset="0"/>
                <a:cs typeface="Calibri" panose="020F0502020204030204" pitchFamily="34" charset="0"/>
              </a:rPr>
              <a:t>nghe</a:t>
            </a:r>
            <a:endParaRPr kumimoji="0" lang="vi-VN" sz="5400" b="1" i="0" u="none" strike="noStrike" kern="0" cap="none" spc="0" normalizeH="0" baseline="0" noProof="0" dirty="0">
              <a:ln>
                <a:noFill/>
              </a:ln>
              <a:solidFill>
                <a:srgbClr val="00FF00"/>
              </a:solidFill>
              <a:effectLst/>
              <a:uLnTx/>
              <a:uFillTx/>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60AE7B98-AAB5-2B65-BF6E-90A9390BD465}"/>
              </a:ext>
            </a:extLst>
          </p:cNvPr>
          <p:cNvSpPr/>
          <p:nvPr/>
        </p:nvSpPr>
        <p:spPr>
          <a:xfrm>
            <a:off x="3864267" y="4716248"/>
            <a:ext cx="4238448" cy="914400"/>
          </a:xfrm>
          <a:prstGeom prst="roundRect">
            <a:avLst/>
          </a:prstGeom>
          <a:solidFill>
            <a:sysClr val="window" lastClr="FFFFFF"/>
          </a:solidFill>
          <a:ln w="57150" cap="flat" cmpd="sng" algn="ctr">
            <a:solidFill>
              <a:srgbClr val="0070C0"/>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Tay </a:t>
            </a:r>
            <a:r>
              <a:rPr kumimoji="0" lang="en-US" sz="5400" b="1" i="0" u="none" strike="noStrike" kern="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dò</a:t>
            </a:r>
            <a:endParaRPr kumimoji="0" lang="vi-VN" sz="54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733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10" name="Content Placeholder 9">
            <a:extLst>
              <a:ext uri="{FF2B5EF4-FFF2-40B4-BE49-F238E27FC236}">
                <a16:creationId xmlns:a16="http://schemas.microsoft.com/office/drawing/2014/main" id="{897F85F8-A98A-4190-8F3F-BE02458F1E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7286" y="1886449"/>
            <a:ext cx="4677428" cy="4229690"/>
          </a:xfrm>
        </p:spPr>
      </p:pic>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3"/>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51412" y="185194"/>
            <a:ext cx="11447363" cy="6562847"/>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3DF8CC98-3802-46B7-2490-FB0A79FB820B}"/>
              </a:ext>
            </a:extLst>
          </p:cNvPr>
          <p:cNvPicPr>
            <a:picLocks noChangeAspect="1"/>
          </p:cNvPicPr>
          <p:nvPr/>
        </p:nvPicPr>
        <p:blipFill>
          <a:blip r:embed="rId4"/>
          <a:stretch>
            <a:fillRect/>
          </a:stretch>
        </p:blipFill>
        <p:spPr>
          <a:xfrm>
            <a:off x="3328576" y="253477"/>
            <a:ext cx="6090432" cy="1072989"/>
          </a:xfrm>
          <a:prstGeom prst="rect">
            <a:avLst/>
          </a:prstGeom>
        </p:spPr>
      </p:pic>
      <p:sp>
        <p:nvSpPr>
          <p:cNvPr id="6" name="TextBox 5">
            <a:extLst>
              <a:ext uri="{FF2B5EF4-FFF2-40B4-BE49-F238E27FC236}">
                <a16:creationId xmlns:a16="http://schemas.microsoft.com/office/drawing/2014/main" id="{9C377040-F86E-20E5-23ED-DBE2C478BDA1}"/>
              </a:ext>
            </a:extLst>
          </p:cNvPr>
          <p:cNvSpPr txBox="1"/>
          <p:nvPr/>
        </p:nvSpPr>
        <p:spPr>
          <a:xfrm>
            <a:off x="694481" y="917912"/>
            <a:ext cx="10822329" cy="5940088"/>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Nguyễn Đình Chiểu (1822 – 1888) sinh ra trong một gia đình nhà nho ở làng Tân Thới, huyện Bình Dương, phủ Tân Bình, tỉnh Gia Định (nay là Thành phố Hồ Chí Minh).</a:t>
            </a:r>
          </a:p>
          <a:p>
            <a:pPr algn="just"/>
            <a:r>
              <a:rPr lang="vi-VN" sz="2000" b="0" i="0" dirty="0">
                <a:solidFill>
                  <a:srgbClr val="000000"/>
                </a:solidFill>
                <a:effectLst/>
                <a:latin typeface="Cambria" panose="02040503050406030204" pitchFamily="18" charset="0"/>
                <a:ea typeface="Cambria" panose="02040503050406030204" pitchFamily="18" charset="0"/>
              </a:rPr>
              <a:t>Năm 1833, do cuộc binh biến trong triều đình, cha bị mất chức, gia đình li tán, cậu bé Chiểu mới mười hai tuổi đã phải xa cha mẹ, ra Huế ở nhờ nhà một người bạn của cha để ăn học.</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Năm 1843, Nguyễn Đình Chiểu trở về quê mẹ, đỗ tú tài tại trường thi Gia Định. Hai năm sau, ông lại trở ra Huế học tập, chờ kì thi năm Kỷ Dậu, 1849. Nhưng cuối năm 1848, mẹ mất, Nguyễn Đình Chiểu phải bỏ thi về Nam chịu tang mẹ. Trên đường về, ông bị ốm nặng, mù cả hai mắt, chạy chữa mãi không khỏi. Cuối năm 1849, Nguyễn Đình Chiểu mới về đến Gia Định “lỡ bề báo hiếu, lỡ đường lập thân”.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Không gục ngã trước những thử thách nặng nề liên tiếp của số phận, sau thời gian chịu tang mẹ, ông mở trường dạy học và làm thuốc chữa bệnh cho dân. Học trò gần xa nghe danh, mến đức xin học rất đông. Tiếng thơ chan chứa tinh thần nghĩa hiệp của Đồ Chiểu cũng bắt đầu vang khắp miền Lục tỉnh.</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Năm 1858, giặc Pháp xâm lược nước ta. Nguyễn Đình Chiểu cùng các lãnh tụ nghĩa quân bàn mưu tính kế đánh giặc. Ông sáng tác thơ văn bày tỏ niềm tiếc thương, cảm phục đối với những người đã hi sinh vì đất nước; khích lệ mạnh mẽ tinh thần chiến đấu của nhân dân. Trái tim nhân hậu của ông luôn gắn bó sắt son với vận mệnh của đất nước. Ông được nhân dân Lục tỉnh gọi bằng cái tên trìu mến “cụ Đỗ Chiểu” như một cách tri ân với người thầy đáng kính của “lòng dân”.</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Trần Thị Hoa Lê)</a:t>
            </a:r>
          </a:p>
        </p:txBody>
      </p:sp>
    </p:spTree>
    <p:extLst>
      <p:ext uri="{BB962C8B-B14F-4D97-AF65-F5344CB8AC3E}">
        <p14:creationId xmlns:p14="http://schemas.microsoft.com/office/powerpoint/2010/main" val="1182290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3"/>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850E8363-D8E0-CE2D-4B74-2D5A9D326D64}"/>
              </a:ext>
            </a:extLst>
          </p:cNvPr>
          <p:cNvSpPr txBox="1"/>
          <p:nvPr/>
        </p:nvSpPr>
        <p:spPr>
          <a:xfrm>
            <a:off x="1274989" y="1340160"/>
            <a:ext cx="9172035"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1: Từ đầu đến </a:t>
            </a:r>
            <a:r>
              <a:rPr lang="vi-VN"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Hồ Chí Minh.</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5" name="TextBox 14">
            <a:extLst>
              <a:ext uri="{FF2B5EF4-FFF2-40B4-BE49-F238E27FC236}">
                <a16:creationId xmlns:a16="http://schemas.microsoft.com/office/drawing/2014/main" id="{C6209E33-2A73-DFB2-0F93-4D5A3226AAA7}"/>
              </a:ext>
            </a:extLst>
          </p:cNvPr>
          <p:cNvSpPr txBox="1"/>
          <p:nvPr/>
        </p:nvSpPr>
        <p:spPr>
          <a:xfrm>
            <a:off x="1227113" y="2357432"/>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2: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ăn</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học</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6" name="Group 15">
            <a:extLst>
              <a:ext uri="{FF2B5EF4-FFF2-40B4-BE49-F238E27FC236}">
                <a16:creationId xmlns:a16="http://schemas.microsoft.com/office/drawing/2014/main" id="{BF7CA5E1-F521-2051-125E-5429A427250A}"/>
              </a:ext>
            </a:extLst>
          </p:cNvPr>
          <p:cNvGrpSpPr/>
          <p:nvPr/>
        </p:nvGrpSpPr>
        <p:grpSpPr>
          <a:xfrm>
            <a:off x="1412728" y="105255"/>
            <a:ext cx="8742869" cy="870953"/>
            <a:chOff x="1507322" y="860201"/>
            <a:chExt cx="8173942" cy="653215"/>
          </a:xfrm>
        </p:grpSpPr>
        <p:sp>
          <p:nvSpPr>
            <p:cNvPr id="17" name="TextBox 16">
              <a:extLst>
                <a:ext uri="{FF2B5EF4-FFF2-40B4-BE49-F238E27FC236}">
                  <a16:creationId xmlns:a16="http://schemas.microsoft.com/office/drawing/2014/main" id="{DA78F9B7-0CB3-F923-A49F-476926001EA0}"/>
                </a:ext>
              </a:extLst>
            </p:cNvPr>
            <p:cNvSpPr txBox="1"/>
            <p:nvPr/>
          </p:nvSpPr>
          <p:spPr>
            <a:xfrm>
              <a:off x="1907774" y="926145"/>
              <a:ext cx="7773490" cy="553290"/>
            </a:xfrm>
            <a:prstGeom prst="roundRect">
              <a:avLst/>
            </a:prstGeom>
            <a:solidFill>
              <a:srgbClr val="CCFFFF"/>
            </a:solidFill>
            <a:ln w="38100">
              <a:solidFill>
                <a:srgbClr val="0070C0"/>
              </a:solidFill>
            </a:ln>
          </p:spPr>
          <p:txBody>
            <a:bodyPr wrap="square" rtlCol="0">
              <a:spAutoFit/>
            </a:bodyPr>
            <a:lstStyle/>
            <a:p>
              <a:pPr algn="ctr" defTabSz="1219170">
                <a:buClr>
                  <a:srgbClr val="000000"/>
                </a:buClr>
              </a:pP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18" name="Picture 17">
              <a:extLst>
                <a:ext uri="{FF2B5EF4-FFF2-40B4-BE49-F238E27FC236}">
                  <a16:creationId xmlns:a16="http://schemas.microsoft.com/office/drawing/2014/main" id="{2AABDBF2-BF81-9209-2013-AFB056A43102}"/>
                </a:ext>
              </a:extLst>
            </p:cNvPr>
            <p:cNvPicPr>
              <a:picLocks noChangeAspect="1"/>
            </p:cNvPicPr>
            <p:nvPr/>
          </p:nvPicPr>
          <p:blipFill>
            <a:blip r:embed="rId4"/>
            <a:stretch>
              <a:fillRect/>
            </a:stretch>
          </p:blipFill>
          <p:spPr>
            <a:xfrm>
              <a:off x="1507322" y="860201"/>
              <a:ext cx="800902" cy="653215"/>
            </a:xfrm>
            <a:prstGeom prst="rect">
              <a:avLst/>
            </a:prstGeom>
          </p:spPr>
        </p:pic>
      </p:grpSp>
      <p:sp>
        <p:nvSpPr>
          <p:cNvPr id="19" name="TextBox 18">
            <a:extLst>
              <a:ext uri="{FF2B5EF4-FFF2-40B4-BE49-F238E27FC236}">
                <a16:creationId xmlns:a16="http://schemas.microsoft.com/office/drawing/2014/main" id="{77509243-71FA-E00D-7737-5C04980FFF81}"/>
              </a:ext>
            </a:extLst>
          </p:cNvPr>
          <p:cNvSpPr txBox="1"/>
          <p:nvPr/>
        </p:nvSpPr>
        <p:spPr>
          <a:xfrm>
            <a:off x="1215960" y="3455729"/>
            <a:ext cx="9172033" cy="1373284"/>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3: Tiếp theo đến … </a:t>
            </a:r>
            <a:r>
              <a:rPr lang="vi-VN"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“lỡ bề báo hiếu, lỡ đường lập thân”.</a:t>
            </a:r>
            <a:endPar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A5CCFDBD-115E-C277-6D32-B7D960A5A040}"/>
              </a:ext>
            </a:extLst>
          </p:cNvPr>
          <p:cNvSpPr txBox="1"/>
          <p:nvPr/>
        </p:nvSpPr>
        <p:spPr>
          <a:xfrm>
            <a:off x="1215538" y="5008035"/>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4: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khắp</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miền</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Lục</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tỉnh</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624660E4-CFDA-BFCD-78A4-AA71A9E108BF}"/>
              </a:ext>
            </a:extLst>
          </p:cNvPr>
          <p:cNvSpPr txBox="1"/>
          <p:nvPr/>
        </p:nvSpPr>
        <p:spPr>
          <a:xfrm>
            <a:off x="1192389" y="5991883"/>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5: Phần còn lại.</a:t>
            </a:r>
            <a:endParaRPr lang="en-US" sz="3733"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666814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Google Shape;170;p7">
            <a:extLst>
              <a:ext uri="{FF2B5EF4-FFF2-40B4-BE49-F238E27FC236}">
                <a16:creationId xmlns:a16="http://schemas.microsoft.com/office/drawing/2014/main" id="{05FDE6CE-20FA-00FF-EF37-135A5D0F32B7}"/>
              </a:ext>
            </a:extLst>
          </p:cNvPr>
          <p:cNvSpPr txBox="1"/>
          <p:nvPr/>
        </p:nvSpPr>
        <p:spPr>
          <a:xfrm>
            <a:off x="1436187" y="798150"/>
            <a:ext cx="5943600" cy="615527"/>
          </a:xfrm>
          <a:prstGeom prst="rect">
            <a:avLst/>
          </a:prstGeom>
          <a:noFill/>
          <a:ln>
            <a:noFill/>
          </a:ln>
        </p:spPr>
        <p:txBody>
          <a:bodyPr spcFirstLastPara="1" wrap="square" lIns="60950" tIns="30467" rIns="60950" bIns="30467"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a:sym typeface="Arial"/>
              </a:rPr>
              <a:t>Luyện</a:t>
            </a:r>
            <a:r>
              <a:rPr kumimoji="0" lang="en-US" sz="3600" b="1" i="0" u="none" strike="noStrike" kern="0" cap="none" spc="0" normalizeH="0" noProof="0">
                <a:ln>
                  <a:noFill/>
                </a:ln>
                <a:solidFill>
                  <a:srgbClr val="C00000"/>
                </a:solidFill>
                <a:effectLst/>
                <a:uLnTx/>
                <a:uFillTx/>
                <a:latin typeface="Cambria" panose="02040503050406030204" pitchFamily="18" charset="0"/>
                <a:ea typeface="Cambria" panose="02040503050406030204" pitchFamily="18" charset="0"/>
                <a:cs typeface="Arial"/>
                <a:sym typeface="Arial"/>
              </a:rPr>
              <a:t> đọc từ khó</a:t>
            </a:r>
            <a:endPar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a:sym typeface="Arial"/>
            </a:endParaRPr>
          </a:p>
        </p:txBody>
      </p:sp>
      <p:sp>
        <p:nvSpPr>
          <p:cNvPr id="6" name="Google Shape;171;p7">
            <a:extLst>
              <a:ext uri="{FF2B5EF4-FFF2-40B4-BE49-F238E27FC236}">
                <a16:creationId xmlns:a16="http://schemas.microsoft.com/office/drawing/2014/main" id="{9C9CECB3-F43C-5C11-9F63-4249E36220B1}"/>
              </a:ext>
            </a:extLst>
          </p:cNvPr>
          <p:cNvSpPr/>
          <p:nvPr/>
        </p:nvSpPr>
        <p:spPr>
          <a:xfrm>
            <a:off x="740617" y="1945506"/>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en-US" sz="4800" i="1" kern="0" dirty="0">
                <a:solidFill>
                  <a:srgbClr val="000000"/>
                </a:solidFill>
                <a:latin typeface="Cambria" panose="02040503050406030204" pitchFamily="18" charset="0"/>
                <a:ea typeface="Cambria" panose="02040503050406030204" pitchFamily="18" charset="0"/>
                <a:cs typeface="Arial"/>
                <a:sym typeface="Arial"/>
              </a:rPr>
              <a:t>Li </a:t>
            </a:r>
            <a:r>
              <a:rPr lang="en-US" sz="4800" i="1" kern="0" dirty="0" err="1">
                <a:solidFill>
                  <a:srgbClr val="000000"/>
                </a:solidFill>
                <a:latin typeface="Cambria" panose="02040503050406030204" pitchFamily="18" charset="0"/>
                <a:ea typeface="Cambria" panose="02040503050406030204" pitchFamily="18" charset="0"/>
                <a:cs typeface="Arial"/>
                <a:sym typeface="Arial"/>
              </a:rPr>
              <a:t>tán</a:t>
            </a:r>
            <a:endParaRPr kumimoji="0" lang="vi-VN" sz="48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pic>
        <p:nvPicPr>
          <p:cNvPr id="8" name="Google Shape;181;p8">
            <a:extLst>
              <a:ext uri="{FF2B5EF4-FFF2-40B4-BE49-F238E27FC236}">
                <a16:creationId xmlns:a16="http://schemas.microsoft.com/office/drawing/2014/main" id="{224E4F29-3B71-4AD0-9C80-8794C69D6EA0}"/>
              </a:ext>
            </a:extLst>
          </p:cNvPr>
          <p:cNvPicPr preferRelativeResize="0"/>
          <p:nvPr/>
        </p:nvPicPr>
        <p:blipFill rotWithShape="1">
          <a:blip r:embed="rId3">
            <a:alphaModFix/>
          </a:blip>
          <a:srcRect/>
          <a:stretch/>
        </p:blipFill>
        <p:spPr>
          <a:xfrm>
            <a:off x="8128503" y="1775409"/>
            <a:ext cx="2258155" cy="4318000"/>
          </a:xfrm>
          <a:prstGeom prst="rect">
            <a:avLst/>
          </a:prstGeom>
          <a:noFill/>
          <a:ln>
            <a:noFill/>
          </a:ln>
        </p:spPr>
      </p:pic>
      <p:sp>
        <p:nvSpPr>
          <p:cNvPr id="9" name="Google Shape;171;p7">
            <a:extLst>
              <a:ext uri="{FF2B5EF4-FFF2-40B4-BE49-F238E27FC236}">
                <a16:creationId xmlns:a16="http://schemas.microsoft.com/office/drawing/2014/main" id="{FA5B2E3B-A33F-4AFD-9CA2-E76FD03350F6}"/>
              </a:ext>
            </a:extLst>
          </p:cNvPr>
          <p:cNvSpPr/>
          <p:nvPr/>
        </p:nvSpPr>
        <p:spPr>
          <a:xfrm>
            <a:off x="2519103" y="3441166"/>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en-US" sz="4800" i="1" kern="0" dirty="0" err="1">
                <a:solidFill>
                  <a:srgbClr val="000000"/>
                </a:solidFill>
                <a:latin typeface="Cambria" panose="02040503050406030204" pitchFamily="18" charset="0"/>
                <a:ea typeface="Cambria" panose="02040503050406030204" pitchFamily="18" charset="0"/>
                <a:cs typeface="Arial"/>
                <a:sym typeface="Arial"/>
              </a:rPr>
              <a:t>lập</a:t>
            </a:r>
            <a:r>
              <a:rPr lang="en-US" sz="4800" i="1" kern="0" dirty="0">
                <a:solidFill>
                  <a:srgbClr val="000000"/>
                </a:solidFill>
                <a:latin typeface="Cambria" panose="02040503050406030204" pitchFamily="18" charset="0"/>
                <a:ea typeface="Cambria" panose="02040503050406030204" pitchFamily="18" charset="0"/>
                <a:cs typeface="Arial"/>
                <a:sym typeface="Arial"/>
              </a:rPr>
              <a:t> </a:t>
            </a:r>
            <a:r>
              <a:rPr lang="en-US" sz="4800" i="1" kern="0" dirty="0" err="1">
                <a:solidFill>
                  <a:srgbClr val="000000"/>
                </a:solidFill>
                <a:latin typeface="Cambria" panose="02040503050406030204" pitchFamily="18" charset="0"/>
                <a:ea typeface="Cambria" panose="02040503050406030204" pitchFamily="18" charset="0"/>
                <a:cs typeface="Arial"/>
                <a:sym typeface="Arial"/>
              </a:rPr>
              <a:t>thân</a:t>
            </a:r>
            <a:endParaRPr kumimoji="0" lang="vi-VN" sz="48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
        <p:nvSpPr>
          <p:cNvPr id="10" name="Google Shape;171;p7">
            <a:extLst>
              <a:ext uri="{FF2B5EF4-FFF2-40B4-BE49-F238E27FC236}">
                <a16:creationId xmlns:a16="http://schemas.microsoft.com/office/drawing/2014/main" id="{0D709AF4-D079-4CF5-A024-F9D181C1EAD9}"/>
              </a:ext>
            </a:extLst>
          </p:cNvPr>
          <p:cNvSpPr/>
          <p:nvPr/>
        </p:nvSpPr>
        <p:spPr>
          <a:xfrm>
            <a:off x="4510566" y="4960374"/>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en-US" sz="4800" i="1" kern="0" dirty="0" err="1">
                <a:solidFill>
                  <a:srgbClr val="000000"/>
                </a:solidFill>
                <a:latin typeface="Cambria" panose="02040503050406030204" pitchFamily="18" charset="0"/>
                <a:ea typeface="Cambria" panose="02040503050406030204" pitchFamily="18" charset="0"/>
                <a:cs typeface="Arial"/>
                <a:sym typeface="Arial"/>
              </a:rPr>
              <a:t>khích</a:t>
            </a:r>
            <a:r>
              <a:rPr lang="en-US" sz="4800" i="1" kern="0" dirty="0">
                <a:solidFill>
                  <a:srgbClr val="000000"/>
                </a:solidFill>
                <a:latin typeface="Cambria" panose="02040503050406030204" pitchFamily="18" charset="0"/>
                <a:ea typeface="Cambria" panose="02040503050406030204" pitchFamily="18" charset="0"/>
                <a:cs typeface="Arial"/>
                <a:sym typeface="Arial"/>
              </a:rPr>
              <a:t> </a:t>
            </a:r>
            <a:r>
              <a:rPr lang="en-US" sz="4800" i="1" kern="0" dirty="0" err="1">
                <a:solidFill>
                  <a:srgbClr val="000000"/>
                </a:solidFill>
                <a:latin typeface="Cambria" panose="02040503050406030204" pitchFamily="18" charset="0"/>
                <a:ea typeface="Cambria" panose="02040503050406030204" pitchFamily="18" charset="0"/>
                <a:cs typeface="Arial"/>
                <a:sym typeface="Arial"/>
              </a:rPr>
              <a:t>lệ</a:t>
            </a:r>
            <a:endParaRPr kumimoji="0" lang="vi-VN" sz="48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613294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 name="Group 2">
            <a:extLst>
              <a:ext uri="{FF2B5EF4-FFF2-40B4-BE49-F238E27FC236}">
                <a16:creationId xmlns:a16="http://schemas.microsoft.com/office/drawing/2014/main" id="{91A8F494-0251-FA4F-D794-60A511CC887E}"/>
              </a:ext>
            </a:extLst>
          </p:cNvPr>
          <p:cNvGrpSpPr/>
          <p:nvPr/>
        </p:nvGrpSpPr>
        <p:grpSpPr>
          <a:xfrm>
            <a:off x="7972697" y="563782"/>
            <a:ext cx="3869105" cy="2909089"/>
            <a:chOff x="7432880" y="455902"/>
            <a:chExt cx="3869104" cy="2909089"/>
          </a:xfrm>
        </p:grpSpPr>
        <p:sp>
          <p:nvSpPr>
            <p:cNvPr id="6" name="Freeform 18">
              <a:extLst>
                <a:ext uri="{FF2B5EF4-FFF2-40B4-BE49-F238E27FC236}">
                  <a16:creationId xmlns:a16="http://schemas.microsoft.com/office/drawing/2014/main" id="{8ACC110C-72C0-0F3A-E90F-37D1698E0636}"/>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46">
                <a:defRPr/>
              </a:pPr>
              <a:endParaRPr lang="vi-VN">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DD91F4C0-EDB3-953E-A05E-1A4881EE4C5C}"/>
                </a:ext>
              </a:extLst>
            </p:cNvPr>
            <p:cNvSpPr txBox="1"/>
            <p:nvPr/>
          </p:nvSpPr>
          <p:spPr>
            <a:xfrm>
              <a:off x="7701744" y="1141005"/>
              <a:ext cx="3390671" cy="1569660"/>
            </a:xfrm>
            <a:prstGeom prst="rect">
              <a:avLst/>
            </a:prstGeom>
            <a:noFill/>
          </p:spPr>
          <p:txBody>
            <a:bodyPr wrap="none" rtlCol="0">
              <a:spAutoFit/>
            </a:bodyPr>
            <a:lstStyle/>
            <a:p>
              <a:pPr algn="ctr" defTabSz="914446">
                <a:defRPr/>
              </a:pPr>
              <a:r>
                <a:rPr lang="en-GB" sz="4800" dirty="0" err="1">
                  <a:solidFill>
                    <a:srgbClr val="0070C0"/>
                  </a:solidFill>
                  <a:latin typeface="iCiel Pony" panose="02000000000000000000" pitchFamily="2" charset="-93"/>
                </a:rPr>
                <a:t>Luyện</a:t>
              </a:r>
              <a:r>
                <a:rPr lang="en-GB" sz="4800" dirty="0">
                  <a:solidFill>
                    <a:srgbClr val="0070C0"/>
                  </a:solidFill>
                  <a:latin typeface="iCiel Pony" panose="02000000000000000000" pitchFamily="2" charset="-93"/>
                </a:rPr>
                <a:t> </a:t>
              </a:r>
              <a:r>
                <a:rPr lang="en-GB" sz="4800" dirty="0" err="1">
                  <a:solidFill>
                    <a:srgbClr val="0070C0"/>
                  </a:solidFill>
                  <a:latin typeface="iCiel Pony" panose="02000000000000000000" pitchFamily="2" charset="-93"/>
                </a:rPr>
                <a:t>đọc</a:t>
              </a:r>
              <a:r>
                <a:rPr lang="en-GB" sz="4800" dirty="0">
                  <a:solidFill>
                    <a:srgbClr val="0070C0"/>
                  </a:solidFill>
                  <a:latin typeface="iCiel Pony" panose="02000000000000000000" pitchFamily="2" charset="-93"/>
                </a:rPr>
                <a:t> </a:t>
              </a:r>
            </a:p>
            <a:p>
              <a:pPr algn="ctr" defTabSz="914446">
                <a:defRPr/>
              </a:pPr>
              <a:r>
                <a:rPr lang="en-GB" sz="4800" dirty="0" err="1">
                  <a:solidFill>
                    <a:srgbClr val="0070C0"/>
                  </a:solidFill>
                  <a:latin typeface="iCiel Pony" panose="02000000000000000000" pitchFamily="2" charset="-93"/>
                </a:rPr>
                <a:t>câu</a:t>
              </a:r>
              <a:r>
                <a:rPr lang="en-GB" sz="4800" dirty="0">
                  <a:solidFill>
                    <a:srgbClr val="0070C0"/>
                  </a:solidFill>
                  <a:latin typeface="iCiel Pony" panose="02000000000000000000" pitchFamily="2" charset="-93"/>
                </a:rPr>
                <a:t> </a:t>
              </a:r>
              <a:r>
                <a:rPr lang="en-GB" sz="4800" dirty="0" err="1">
                  <a:solidFill>
                    <a:srgbClr val="0070C0"/>
                  </a:solidFill>
                  <a:latin typeface="iCiel Pony" panose="02000000000000000000" pitchFamily="2" charset="-93"/>
                </a:rPr>
                <a:t>dài</a:t>
              </a:r>
              <a:endParaRPr lang="vi-VN" sz="4800" dirty="0">
                <a:solidFill>
                  <a:srgbClr val="0070C0"/>
                </a:solidFill>
                <a:latin typeface="iCiel Pony" panose="02000000000000000000" pitchFamily="2" charset="-93"/>
              </a:endParaRPr>
            </a:p>
          </p:txBody>
        </p:sp>
      </p:grpSp>
      <p:sp>
        <p:nvSpPr>
          <p:cNvPr id="11" name="Freeform 9">
            <a:extLst>
              <a:ext uri="{FF2B5EF4-FFF2-40B4-BE49-F238E27FC236}">
                <a16:creationId xmlns:a16="http://schemas.microsoft.com/office/drawing/2014/main" id="{38F8F1EC-2440-A1CF-682E-D9527B0AAEB9}"/>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5"/>
            <a:stretch>
              <a:fillRect/>
            </a:stretch>
          </a:blipFill>
        </p:spPr>
        <p:txBody>
          <a:bodyPr/>
          <a:lstStyle/>
          <a:p>
            <a:pPr defTabSz="914446">
              <a:defRPr/>
            </a:pPr>
            <a:endParaRPr lang="vi-VN" kern="0">
              <a:solidFill>
                <a:prstClr val="black"/>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59CDF411-73B5-697F-3C28-3908B6B00E0C}"/>
              </a:ext>
            </a:extLst>
          </p:cNvPr>
          <p:cNvSpPr/>
          <p:nvPr/>
        </p:nvSpPr>
        <p:spPr>
          <a:xfrm>
            <a:off x="589477" y="1447800"/>
            <a:ext cx="7383220" cy="4521200"/>
          </a:xfrm>
          <a:prstGeom prst="roundRect">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0116" algn="just" defTabSz="609630">
              <a:lnSpc>
                <a:spcPct val="115000"/>
              </a:lnSpc>
            </a:pPr>
            <a:r>
              <a:rPr lang="vi-VN" sz="3600" i="1" dirty="0">
                <a:solidFill>
                  <a:srgbClr val="002060"/>
                </a:solidFill>
                <a:ea typeface="Calibri" panose="020F0502020204030204" pitchFamily="34" charset="0"/>
              </a:rPr>
              <a:t>Năm 1833,</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do một cuộc binh biến,</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cha bị mất chức,</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gia đình li tán,</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cậu bé Chiếu mới mười hai tuổi,</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đã phải xa cha mẹ,</a:t>
            </a:r>
            <a:r>
              <a:rPr lang="vi-VN" sz="3600" i="1" dirty="0">
                <a:solidFill>
                  <a:srgbClr val="FF0000"/>
                </a:solidFill>
                <a:ea typeface="Calibri" panose="020F0502020204030204" pitchFamily="34" charset="0"/>
              </a:rPr>
              <a:t>/ </a:t>
            </a:r>
            <a:r>
              <a:rPr lang="vi-VN" sz="3600" i="1" dirty="0">
                <a:solidFill>
                  <a:srgbClr val="002060"/>
                </a:solidFill>
                <a:ea typeface="Calibri" panose="020F0502020204030204" pitchFamily="34" charset="0"/>
              </a:rPr>
              <a:t>gà huế ở nhờ nhà một người bạn của cha</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để ăn học.</a:t>
            </a:r>
            <a:endParaRPr lang="en-US" sz="3600" dirty="0">
              <a:solidFill>
                <a:srgbClr val="002060"/>
              </a:solidFill>
              <a:latin typeface="Calibri"/>
              <a:ea typeface="Calibri" panose="020F0502020204030204" pitchFamily="34" charset="0"/>
            </a:endParaRPr>
          </a:p>
        </p:txBody>
      </p:sp>
    </p:spTree>
    <p:extLst>
      <p:ext uri="{BB962C8B-B14F-4D97-AF65-F5344CB8AC3E}">
        <p14:creationId xmlns:p14="http://schemas.microsoft.com/office/powerpoint/2010/main" val="257564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148</TotalTime>
  <Words>1450</Words>
  <Application>Microsoft Office PowerPoint</Application>
  <PresentationFormat>Widescreen</PresentationFormat>
  <Paragraphs>74</Paragraphs>
  <Slides>35</Slides>
  <Notes>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35</vt:i4>
      </vt:variant>
    </vt:vector>
  </HeadingPairs>
  <TitlesOfParts>
    <vt:vector size="44" baseType="lpstr">
      <vt:lpstr>Aptos</vt:lpstr>
      <vt:lpstr>Arial</vt:lpstr>
      <vt:lpstr>Calibri</vt:lpstr>
      <vt:lpstr>Cambria</vt:lpstr>
      <vt:lpstr>iCiel Pony</vt:lpstr>
      <vt:lpstr>Wingdings</vt:lpstr>
      <vt:lpstr>Office Theme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Administrator</cp:lastModifiedBy>
  <cp:revision>38</cp:revision>
  <dcterms:created xsi:type="dcterms:W3CDTF">2024-03-31T11:29:49Z</dcterms:created>
  <dcterms:modified xsi:type="dcterms:W3CDTF">2025-04-06T03:15:20Z</dcterms:modified>
  <cp:category>9Slide.vn</cp:category>
</cp:coreProperties>
</file>