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68" r:id="rId6"/>
    <p:sldMasterId id="2147483794" r:id="rId7"/>
    <p:sldMasterId id="2147483800" r:id="rId8"/>
    <p:sldMasterId id="2147483814" r:id="rId9"/>
  </p:sldMasterIdLst>
  <p:notesMasterIdLst>
    <p:notesMasterId r:id="rId35"/>
  </p:notesMasterIdLst>
  <p:sldIdLst>
    <p:sldId id="278" r:id="rId10"/>
    <p:sldId id="257" r:id="rId11"/>
    <p:sldId id="260" r:id="rId12"/>
    <p:sldId id="2007577160" r:id="rId13"/>
    <p:sldId id="262" r:id="rId14"/>
    <p:sldId id="745" r:id="rId15"/>
    <p:sldId id="758" r:id="rId16"/>
    <p:sldId id="770" r:id="rId17"/>
    <p:sldId id="291" r:id="rId18"/>
    <p:sldId id="775" r:id="rId19"/>
    <p:sldId id="2007577161" r:id="rId20"/>
    <p:sldId id="2007577162" r:id="rId21"/>
    <p:sldId id="2007577163" r:id="rId22"/>
    <p:sldId id="2007577164" r:id="rId23"/>
    <p:sldId id="2007577165" r:id="rId24"/>
    <p:sldId id="2007577166" r:id="rId25"/>
    <p:sldId id="2007577167" r:id="rId26"/>
    <p:sldId id="2007577168" r:id="rId27"/>
    <p:sldId id="2007577169" r:id="rId28"/>
    <p:sldId id="2007577170" r:id="rId29"/>
    <p:sldId id="781" r:id="rId30"/>
    <p:sldId id="275" r:id="rId31"/>
    <p:sldId id="772" r:id="rId32"/>
    <p:sldId id="2007577172" r:id="rId33"/>
    <p:sldId id="4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62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hyperlink" Target="https://www.facebook.com/groups/629898828017053" TargetMode="Externa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60994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237813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402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78920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37187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97087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651231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73254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9586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9885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6/4/2025</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541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62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357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51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096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088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91417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45140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84527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9259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3796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994642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504953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77018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9713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08561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2422528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18517567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1.xml"/><Relationship Id="rId7"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image" Target="../media/image12.png"/><Relationship Id="rId4" Type="http://schemas.openxmlformats.org/officeDocument/2006/relationships/slideLayout" Target="../slideLayouts/slideLayout72.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id="{B8787400-E5A6-4CDE-9011-899AE14CCA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7A238E48-F07B-2B60-17DB-93BCFCB464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011395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196832382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81561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9.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62.png"/><Relationship Id="rId4" Type="http://schemas.openxmlformats.org/officeDocument/2006/relationships/image" Target="../media/image20.png"/><Relationship Id="rId9"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3.xml"/><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68.png"/><Relationship Id="rId4" Type="http://schemas.openxmlformats.org/officeDocument/2006/relationships/image" Target="../media/image20.pn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slideLayout" Target="../slideLayouts/slideLayout69.xml"/><Relationship Id="rId10" Type="http://schemas.openxmlformats.org/officeDocument/2006/relationships/image" Target="../media/image39.png"/><Relationship Id="rId4" Type="http://schemas.microsoft.com/office/2007/relationships/media" Target="../media/media3.wav"/><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slideLayout" Target="../slideLayouts/slideLayout69.xml"/><Relationship Id="rId10" Type="http://schemas.openxmlformats.org/officeDocument/2006/relationships/image" Target="../media/image39.png"/><Relationship Id="rId4" Type="http://schemas.microsoft.com/office/2007/relationships/media" Target="../media/media3.wav"/><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slideLayout" Target="../slideLayouts/slideLayout69.xml"/><Relationship Id="rId10" Type="http://schemas.openxmlformats.org/officeDocument/2006/relationships/image" Target="../media/image41.png"/><Relationship Id="rId4" Type="http://schemas.microsoft.com/office/2007/relationships/media" Target="../media/media3.wav"/><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4.sv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1879282-F4EC-AF06-9ED2-6EB16ABDBBC1}"/>
              </a:ext>
            </a:extLst>
          </p:cNvPr>
          <p:cNvPicPr>
            <a:picLocks noChangeAspect="1"/>
          </p:cNvPicPr>
          <p:nvPr/>
        </p:nvPicPr>
        <p:blipFill>
          <a:blip r:embed="rId10"/>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p>
        </p:txBody>
      </p:sp>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6" name="Rectangle: Rounded Corners 5">
            <a:extLst>
              <a:ext uri="{FF2B5EF4-FFF2-40B4-BE49-F238E27FC236}">
                <a16:creationId xmlns:a16="http://schemas.microsoft.com/office/drawing/2014/main" id="{26673017-950D-7BD7-8BD0-68067567ACC6}"/>
              </a:ext>
            </a:extLst>
          </p:cNvPr>
          <p:cNvSpPr/>
          <p:nvPr/>
        </p:nvSpPr>
        <p:spPr>
          <a:xfrm>
            <a:off x="5606143" y="914400"/>
            <a:ext cx="5998028" cy="4931229"/>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000" dirty="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p>
        </p:txBody>
      </p:sp>
    </p:spTree>
    <p:extLst>
      <p:ext uri="{BB962C8B-B14F-4D97-AF65-F5344CB8AC3E}">
        <p14:creationId xmlns:p14="http://schemas.microsoft.com/office/powerpoint/2010/main" val="157045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Tree>
    <p:extLst>
      <p:ext uri="{BB962C8B-B14F-4D97-AF65-F5344CB8AC3E}">
        <p14:creationId xmlns:p14="http://schemas.microsoft.com/office/powerpoint/2010/main" val="153652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529943" y="1382486"/>
            <a:ext cx="6052457"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Tree>
    <p:extLst>
      <p:ext uri="{BB962C8B-B14F-4D97-AF65-F5344CB8AC3E}">
        <p14:creationId xmlns:p14="http://schemas.microsoft.com/office/powerpoint/2010/main" val="52293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 những tình huống ở hình 5, 6, 7 và 8, hãy nêu những việc làm để phòng tránh, ứng phó khi có nguy cơ xâm hại tình dục.</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4050751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2513962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6" name="Google Shape;60;p13">
            <a:extLst>
              <a:ext uri="{FF2B5EF4-FFF2-40B4-BE49-F238E27FC236}">
                <a16:creationId xmlns:a16="http://schemas.microsoft.com/office/drawing/2014/main" id="{91364E37-41BC-0D35-1ABD-179104257EB5}"/>
              </a:ext>
            </a:extLst>
          </p:cNvPr>
          <p:cNvSpPr/>
          <p:nvPr/>
        </p:nvSpPr>
        <p:spPr>
          <a:xfrm>
            <a:off x="5312226" y="1393371"/>
            <a:ext cx="5812973" cy="3788229"/>
          </a:xfrm>
          <a:custGeom>
            <a:avLst/>
            <a:gdLst>
              <a:gd name="connsiteX0" fmla="*/ 0 w 5812973"/>
              <a:gd name="connsiteY0" fmla="*/ 329803 h 3788229"/>
              <a:gd name="connsiteX1" fmla="*/ 329803 w 5812973"/>
              <a:gd name="connsiteY1" fmla="*/ 0 h 3788229"/>
              <a:gd name="connsiteX2" fmla="*/ 5483170 w 5812973"/>
              <a:gd name="connsiteY2" fmla="*/ 0 h 3788229"/>
              <a:gd name="connsiteX3" fmla="*/ 5812973 w 5812973"/>
              <a:gd name="connsiteY3" fmla="*/ 329803 h 3788229"/>
              <a:gd name="connsiteX4" fmla="*/ 5812973 w 5812973"/>
              <a:gd name="connsiteY4" fmla="*/ 3458426 h 3788229"/>
              <a:gd name="connsiteX5" fmla="*/ 5483170 w 5812973"/>
              <a:gd name="connsiteY5" fmla="*/ 3788229 h 3788229"/>
              <a:gd name="connsiteX6" fmla="*/ 329803 w 5812973"/>
              <a:gd name="connsiteY6" fmla="*/ 3788229 h 3788229"/>
              <a:gd name="connsiteX7" fmla="*/ 0 w 5812973"/>
              <a:gd name="connsiteY7" fmla="*/ 3458426 h 3788229"/>
              <a:gd name="connsiteX8" fmla="*/ 0 w 5812973"/>
              <a:gd name="connsiteY8" fmla="*/ 329803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788229" fill="none" extrusionOk="0">
                <a:moveTo>
                  <a:pt x="0" y="329803"/>
                </a:moveTo>
                <a:cubicBezTo>
                  <a:pt x="1326" y="183550"/>
                  <a:pt x="156644" y="15082"/>
                  <a:pt x="329803" y="0"/>
                </a:cubicBezTo>
                <a:cubicBezTo>
                  <a:pt x="1241387" y="72427"/>
                  <a:pt x="3975217" y="61419"/>
                  <a:pt x="5483170" y="0"/>
                </a:cubicBezTo>
                <a:cubicBezTo>
                  <a:pt x="5660830" y="-30872"/>
                  <a:pt x="5780922" y="137964"/>
                  <a:pt x="5812973" y="329803"/>
                </a:cubicBezTo>
                <a:cubicBezTo>
                  <a:pt x="5913849" y="826617"/>
                  <a:pt x="5705660" y="2782798"/>
                  <a:pt x="5812973" y="3458426"/>
                </a:cubicBezTo>
                <a:cubicBezTo>
                  <a:pt x="5819465" y="3607625"/>
                  <a:pt x="5661901" y="3784401"/>
                  <a:pt x="5483170" y="3788229"/>
                </a:cubicBezTo>
                <a:cubicBezTo>
                  <a:pt x="3966456" y="3818056"/>
                  <a:pt x="2356939" y="3708923"/>
                  <a:pt x="329803" y="3788229"/>
                </a:cubicBezTo>
                <a:cubicBezTo>
                  <a:pt x="161269" y="3786690"/>
                  <a:pt x="-31837" y="3646866"/>
                  <a:pt x="0" y="3458426"/>
                </a:cubicBezTo>
                <a:cubicBezTo>
                  <a:pt x="50037" y="2521169"/>
                  <a:pt x="770" y="1191036"/>
                  <a:pt x="0" y="329803"/>
                </a:cubicBezTo>
                <a:close/>
              </a:path>
              <a:path w="5812973" h="3788229" stroke="0" extrusionOk="0">
                <a:moveTo>
                  <a:pt x="0" y="329803"/>
                </a:moveTo>
                <a:cubicBezTo>
                  <a:pt x="8769" y="150048"/>
                  <a:pt x="150626" y="6183"/>
                  <a:pt x="329803" y="0"/>
                </a:cubicBezTo>
                <a:cubicBezTo>
                  <a:pt x="1533942" y="123000"/>
                  <a:pt x="3337685" y="-96860"/>
                  <a:pt x="5483170" y="0"/>
                </a:cubicBezTo>
                <a:cubicBezTo>
                  <a:pt x="5646494" y="-14344"/>
                  <a:pt x="5824574" y="124269"/>
                  <a:pt x="5812973" y="329803"/>
                </a:cubicBezTo>
                <a:cubicBezTo>
                  <a:pt x="5816146" y="1296829"/>
                  <a:pt x="5907240" y="2809593"/>
                  <a:pt x="5812973" y="3458426"/>
                </a:cubicBezTo>
                <a:cubicBezTo>
                  <a:pt x="5778861" y="3652929"/>
                  <a:pt x="5662119" y="3787706"/>
                  <a:pt x="5483170" y="3788229"/>
                </a:cubicBezTo>
                <a:cubicBezTo>
                  <a:pt x="4790463" y="3627522"/>
                  <a:pt x="1614445" y="3827896"/>
                  <a:pt x="329803" y="3788229"/>
                </a:cubicBezTo>
                <a:cubicBezTo>
                  <a:pt x="132907" y="3785250"/>
                  <a:pt x="-2808" y="3639299"/>
                  <a:pt x="0" y="3458426"/>
                </a:cubicBezTo>
                <a:cubicBezTo>
                  <a:pt x="32216" y="3052275"/>
                  <a:pt x="57206" y="1028687"/>
                  <a:pt x="0" y="32980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Khi ở nhà một mình không cho người lạ vào nhà với bất kỳ lý do gì;</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vi-VN" sz="3600" kern="0" dirty="0">
                <a:solidFill>
                  <a:srgbClr val="000000"/>
                </a:solidFill>
                <a:latin typeface="Cambria" panose="02040503050406030204" pitchFamily="18" charset="0"/>
                <a:ea typeface="Cambria" panose="02040503050406030204" pitchFamily="18" charset="0"/>
                <a:cs typeface="Arial"/>
                <a:sym typeface="Arial"/>
              </a:rPr>
              <a:t>trong một số trường hợp cần hỏi ý kiến bố mẹ trước khi cho người lạ vào nhà…</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717047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2" name="Google Shape;60;p13">
            <a:extLst>
              <a:ext uri="{FF2B5EF4-FFF2-40B4-BE49-F238E27FC236}">
                <a16:creationId xmlns:a16="http://schemas.microsoft.com/office/drawing/2014/main" id="{E8ECD9AA-F34B-F438-114F-94F7591597AC}"/>
              </a:ext>
            </a:extLst>
          </p:cNvPr>
          <p:cNvSpPr/>
          <p:nvPr/>
        </p:nvSpPr>
        <p:spPr>
          <a:xfrm>
            <a:off x="5312226" y="1393371"/>
            <a:ext cx="5812973" cy="3984172"/>
          </a:xfrm>
          <a:custGeom>
            <a:avLst/>
            <a:gdLst>
              <a:gd name="connsiteX0" fmla="*/ 0 w 5812973"/>
              <a:gd name="connsiteY0" fmla="*/ 346862 h 3984172"/>
              <a:gd name="connsiteX1" fmla="*/ 346862 w 5812973"/>
              <a:gd name="connsiteY1" fmla="*/ 0 h 3984172"/>
              <a:gd name="connsiteX2" fmla="*/ 5466111 w 5812973"/>
              <a:gd name="connsiteY2" fmla="*/ 0 h 3984172"/>
              <a:gd name="connsiteX3" fmla="*/ 5812973 w 5812973"/>
              <a:gd name="connsiteY3" fmla="*/ 346862 h 3984172"/>
              <a:gd name="connsiteX4" fmla="*/ 5812973 w 5812973"/>
              <a:gd name="connsiteY4" fmla="*/ 3637310 h 3984172"/>
              <a:gd name="connsiteX5" fmla="*/ 5466111 w 5812973"/>
              <a:gd name="connsiteY5" fmla="*/ 3984172 h 3984172"/>
              <a:gd name="connsiteX6" fmla="*/ 346862 w 5812973"/>
              <a:gd name="connsiteY6" fmla="*/ 3984172 h 3984172"/>
              <a:gd name="connsiteX7" fmla="*/ 0 w 5812973"/>
              <a:gd name="connsiteY7" fmla="*/ 3637310 h 3984172"/>
              <a:gd name="connsiteX8" fmla="*/ 0 w 5812973"/>
              <a:gd name="connsiteY8" fmla="*/ 34686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984172" fill="none" extrusionOk="0">
                <a:moveTo>
                  <a:pt x="0" y="346862"/>
                </a:moveTo>
                <a:cubicBezTo>
                  <a:pt x="1089" y="184759"/>
                  <a:pt x="171042" y="26428"/>
                  <a:pt x="346862" y="0"/>
                </a:cubicBezTo>
                <a:cubicBezTo>
                  <a:pt x="2005009" y="72427"/>
                  <a:pt x="4176822" y="61419"/>
                  <a:pt x="5466111" y="0"/>
                </a:cubicBezTo>
                <a:cubicBezTo>
                  <a:pt x="5654258" y="-23542"/>
                  <a:pt x="5785833" y="147086"/>
                  <a:pt x="5812973" y="346862"/>
                </a:cubicBezTo>
                <a:cubicBezTo>
                  <a:pt x="5913849" y="1766503"/>
                  <a:pt x="5705660" y="2686706"/>
                  <a:pt x="5812973" y="3637310"/>
                </a:cubicBezTo>
                <a:cubicBezTo>
                  <a:pt x="5817331" y="3806757"/>
                  <a:pt x="5633618" y="3957200"/>
                  <a:pt x="5466111" y="3984172"/>
                </a:cubicBezTo>
                <a:cubicBezTo>
                  <a:pt x="2950363" y="4013999"/>
                  <a:pt x="897930" y="3904866"/>
                  <a:pt x="346862" y="3984172"/>
                </a:cubicBezTo>
                <a:cubicBezTo>
                  <a:pt x="182385" y="3981110"/>
                  <a:pt x="-2946" y="3829460"/>
                  <a:pt x="0" y="3637310"/>
                </a:cubicBezTo>
                <a:cubicBezTo>
                  <a:pt x="50037" y="2122404"/>
                  <a:pt x="770" y="986588"/>
                  <a:pt x="0" y="346862"/>
                </a:cubicBezTo>
                <a:close/>
              </a:path>
              <a:path w="5812973" h="3984172" stroke="0" extrusionOk="0">
                <a:moveTo>
                  <a:pt x="0" y="346862"/>
                </a:moveTo>
                <a:cubicBezTo>
                  <a:pt x="2221" y="155901"/>
                  <a:pt x="161845" y="13646"/>
                  <a:pt x="346862" y="0"/>
                </a:cubicBezTo>
                <a:cubicBezTo>
                  <a:pt x="1779592" y="123000"/>
                  <a:pt x="3358153" y="-96860"/>
                  <a:pt x="5466111" y="0"/>
                </a:cubicBezTo>
                <a:cubicBezTo>
                  <a:pt x="5650224" y="-5681"/>
                  <a:pt x="5822925" y="135231"/>
                  <a:pt x="5812973" y="346862"/>
                </a:cubicBezTo>
                <a:cubicBezTo>
                  <a:pt x="5816146" y="1524727"/>
                  <a:pt x="5907240" y="3037163"/>
                  <a:pt x="5812973" y="3637310"/>
                </a:cubicBezTo>
                <a:cubicBezTo>
                  <a:pt x="5807412" y="3830892"/>
                  <a:pt x="5643323" y="3981823"/>
                  <a:pt x="5466111" y="3984172"/>
                </a:cubicBezTo>
                <a:cubicBezTo>
                  <a:pt x="4261325" y="3823465"/>
                  <a:pt x="1164087" y="4023839"/>
                  <a:pt x="346862" y="3984172"/>
                </a:cubicBezTo>
                <a:cubicBezTo>
                  <a:pt x="140228" y="3981129"/>
                  <a:pt x="-31254" y="3814718"/>
                  <a:pt x="0" y="3637310"/>
                </a:cubicBezTo>
                <a:cubicBezTo>
                  <a:pt x="32216" y="2977626"/>
                  <a:pt x="57206" y="1191092"/>
                  <a:pt x="0" y="346862"/>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Không đi một mình từ nhà đến trường và từ trường về nhà đi cùng nhóm bạn hoặc sử dụng phương tiện đưa đón của nhà trường. Nói với bố mẹ nhờ người tin cậy đưa đón…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9434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
        <p:nvSpPr>
          <p:cNvPr id="2" name="Google Shape;60;p13">
            <a:extLst>
              <a:ext uri="{FF2B5EF4-FFF2-40B4-BE49-F238E27FC236}">
                <a16:creationId xmlns:a16="http://schemas.microsoft.com/office/drawing/2014/main" id="{E53F2C63-ABD0-FAE5-CE74-08CA942498C3}"/>
              </a:ext>
            </a:extLst>
          </p:cNvPr>
          <p:cNvSpPr/>
          <p:nvPr/>
        </p:nvSpPr>
        <p:spPr>
          <a:xfrm>
            <a:off x="5333997" y="1698171"/>
            <a:ext cx="6172203" cy="3363686"/>
          </a:xfrm>
          <a:custGeom>
            <a:avLst/>
            <a:gdLst>
              <a:gd name="connsiteX0" fmla="*/ 0 w 6172203"/>
              <a:gd name="connsiteY0" fmla="*/ 292843 h 3363686"/>
              <a:gd name="connsiteX1" fmla="*/ 292843 w 6172203"/>
              <a:gd name="connsiteY1" fmla="*/ 0 h 3363686"/>
              <a:gd name="connsiteX2" fmla="*/ 5879360 w 6172203"/>
              <a:gd name="connsiteY2" fmla="*/ 0 h 3363686"/>
              <a:gd name="connsiteX3" fmla="*/ 6172203 w 6172203"/>
              <a:gd name="connsiteY3" fmla="*/ 292843 h 3363686"/>
              <a:gd name="connsiteX4" fmla="*/ 6172203 w 6172203"/>
              <a:gd name="connsiteY4" fmla="*/ 3070843 h 3363686"/>
              <a:gd name="connsiteX5" fmla="*/ 5879360 w 6172203"/>
              <a:gd name="connsiteY5" fmla="*/ 3363686 h 3363686"/>
              <a:gd name="connsiteX6" fmla="*/ 292843 w 6172203"/>
              <a:gd name="connsiteY6" fmla="*/ 3363686 h 3363686"/>
              <a:gd name="connsiteX7" fmla="*/ 0 w 6172203"/>
              <a:gd name="connsiteY7" fmla="*/ 3070843 h 3363686"/>
              <a:gd name="connsiteX8" fmla="*/ 0 w 6172203"/>
              <a:gd name="connsiteY8" fmla="*/ 292843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3" h="3363686" fill="none" extrusionOk="0">
                <a:moveTo>
                  <a:pt x="0" y="292843"/>
                </a:moveTo>
                <a:cubicBezTo>
                  <a:pt x="447" y="143218"/>
                  <a:pt x="133915" y="4708"/>
                  <a:pt x="292843" y="0"/>
                </a:cubicBezTo>
                <a:cubicBezTo>
                  <a:pt x="1483167" y="72427"/>
                  <a:pt x="3452793" y="61419"/>
                  <a:pt x="5879360" y="0"/>
                </a:cubicBezTo>
                <a:cubicBezTo>
                  <a:pt x="6039906" y="-8170"/>
                  <a:pt x="6143301" y="122368"/>
                  <a:pt x="6172203" y="292843"/>
                </a:cubicBezTo>
                <a:cubicBezTo>
                  <a:pt x="6273079" y="971648"/>
                  <a:pt x="6064890" y="2311995"/>
                  <a:pt x="6172203" y="3070843"/>
                </a:cubicBezTo>
                <a:cubicBezTo>
                  <a:pt x="6174485" y="3220992"/>
                  <a:pt x="6031186" y="3352580"/>
                  <a:pt x="5879360" y="3363686"/>
                </a:cubicBezTo>
                <a:cubicBezTo>
                  <a:pt x="4990439" y="3393513"/>
                  <a:pt x="1545924" y="3284380"/>
                  <a:pt x="292843" y="3363686"/>
                </a:cubicBezTo>
                <a:cubicBezTo>
                  <a:pt x="133118" y="3363459"/>
                  <a:pt x="-8288" y="3234215"/>
                  <a:pt x="0" y="3070843"/>
                </a:cubicBezTo>
                <a:cubicBezTo>
                  <a:pt x="50037" y="2393764"/>
                  <a:pt x="770" y="1074806"/>
                  <a:pt x="0" y="292843"/>
                </a:cubicBezTo>
                <a:close/>
              </a:path>
              <a:path w="6172203" h="3363686" stroke="0" extrusionOk="0">
                <a:moveTo>
                  <a:pt x="0" y="292843"/>
                </a:moveTo>
                <a:cubicBezTo>
                  <a:pt x="18462" y="136142"/>
                  <a:pt x="135275" y="8677"/>
                  <a:pt x="292843" y="0"/>
                </a:cubicBezTo>
                <a:cubicBezTo>
                  <a:pt x="3064093" y="123000"/>
                  <a:pt x="3321578" y="-96860"/>
                  <a:pt x="5879360" y="0"/>
                </a:cubicBezTo>
                <a:cubicBezTo>
                  <a:pt x="6037644" y="-2629"/>
                  <a:pt x="6173224" y="129053"/>
                  <a:pt x="6172203" y="292843"/>
                </a:cubicBezTo>
                <a:cubicBezTo>
                  <a:pt x="6175376" y="1646974"/>
                  <a:pt x="6266470" y="2414339"/>
                  <a:pt x="6172203" y="3070843"/>
                </a:cubicBezTo>
                <a:cubicBezTo>
                  <a:pt x="6151779" y="3239975"/>
                  <a:pt x="6027733" y="3361499"/>
                  <a:pt x="5879360" y="3363686"/>
                </a:cubicBezTo>
                <a:cubicBezTo>
                  <a:pt x="3126534" y="3202979"/>
                  <a:pt x="3042424" y="3403353"/>
                  <a:pt x="292843" y="3363686"/>
                </a:cubicBezTo>
                <a:cubicBezTo>
                  <a:pt x="113890" y="3360208"/>
                  <a:pt x="-12182" y="3227057"/>
                  <a:pt x="0" y="3070843"/>
                </a:cubicBezTo>
                <a:cubicBezTo>
                  <a:pt x="32216" y="1955338"/>
                  <a:pt x="57206" y="1149949"/>
                  <a:pt x="0" y="29284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4400" kern="0" dirty="0">
                <a:solidFill>
                  <a:srgbClr val="000000"/>
                </a:solidFill>
                <a:latin typeface="Cambria" panose="02040503050406030204" pitchFamily="18" charset="0"/>
                <a:ea typeface="Cambria" panose="02040503050406030204" pitchFamily="18" charset="0"/>
                <a:cs typeface="Arial"/>
                <a:sym typeface="Arial"/>
              </a:rPr>
              <a:t>Không đi một mình ở nơi vắng vẻ, không có người.</a:t>
            </a:r>
            <a:r>
              <a:rPr lang="en-US" sz="4400" kern="0" dirty="0">
                <a:solidFill>
                  <a:srgbClr val="000000"/>
                </a:solidFill>
                <a:latin typeface="Cambria" panose="02040503050406030204" pitchFamily="18" charset="0"/>
                <a:ea typeface="Cambria" panose="02040503050406030204" pitchFamily="18" charset="0"/>
                <a:cs typeface="Arial"/>
                <a:sym typeface="Arial"/>
              </a:rPr>
              <a:t> </a:t>
            </a:r>
            <a:r>
              <a:rPr lang="vi-VN" sz="4400" kern="0" dirty="0">
                <a:solidFill>
                  <a:srgbClr val="000000"/>
                </a:solidFill>
                <a:latin typeface="Cambria" panose="02040503050406030204" pitchFamily="18" charset="0"/>
                <a:ea typeface="Cambria" panose="02040503050406030204" pitchFamily="18" charset="0"/>
                <a:cs typeface="Arial"/>
                <a:sym typeface="Arial"/>
              </a:rPr>
              <a:t>Khi đến nơi lạ cần đi theo nhóm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5730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
        <p:nvSpPr>
          <p:cNvPr id="2" name="Google Shape;60;p13">
            <a:extLst>
              <a:ext uri="{FF2B5EF4-FFF2-40B4-BE49-F238E27FC236}">
                <a16:creationId xmlns:a16="http://schemas.microsoft.com/office/drawing/2014/main" id="{22452384-B5BC-0F56-2C17-62F7C4F7ACBA}"/>
              </a:ext>
            </a:extLst>
          </p:cNvPr>
          <p:cNvSpPr/>
          <p:nvPr/>
        </p:nvSpPr>
        <p:spPr>
          <a:xfrm>
            <a:off x="5312226" y="1012370"/>
            <a:ext cx="5812973" cy="4626429"/>
          </a:xfrm>
          <a:custGeom>
            <a:avLst/>
            <a:gdLst>
              <a:gd name="connsiteX0" fmla="*/ 0 w 5812973"/>
              <a:gd name="connsiteY0" fmla="*/ 402777 h 4626429"/>
              <a:gd name="connsiteX1" fmla="*/ 402777 w 5812973"/>
              <a:gd name="connsiteY1" fmla="*/ 0 h 4626429"/>
              <a:gd name="connsiteX2" fmla="*/ 5410196 w 5812973"/>
              <a:gd name="connsiteY2" fmla="*/ 0 h 4626429"/>
              <a:gd name="connsiteX3" fmla="*/ 5812973 w 5812973"/>
              <a:gd name="connsiteY3" fmla="*/ 402777 h 4626429"/>
              <a:gd name="connsiteX4" fmla="*/ 5812973 w 5812973"/>
              <a:gd name="connsiteY4" fmla="*/ 4223652 h 4626429"/>
              <a:gd name="connsiteX5" fmla="*/ 5410196 w 5812973"/>
              <a:gd name="connsiteY5" fmla="*/ 4626429 h 4626429"/>
              <a:gd name="connsiteX6" fmla="*/ 402777 w 5812973"/>
              <a:gd name="connsiteY6" fmla="*/ 4626429 h 4626429"/>
              <a:gd name="connsiteX7" fmla="*/ 0 w 5812973"/>
              <a:gd name="connsiteY7" fmla="*/ 4223652 h 4626429"/>
              <a:gd name="connsiteX8" fmla="*/ 0 w 5812973"/>
              <a:gd name="connsiteY8" fmla="*/ 402777 h 46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4626429" fill="none" extrusionOk="0">
                <a:moveTo>
                  <a:pt x="0" y="402777"/>
                </a:moveTo>
                <a:cubicBezTo>
                  <a:pt x="1002" y="207452"/>
                  <a:pt x="196164" y="26576"/>
                  <a:pt x="402777" y="0"/>
                </a:cubicBezTo>
                <a:cubicBezTo>
                  <a:pt x="1249690" y="72427"/>
                  <a:pt x="4569996" y="61419"/>
                  <a:pt x="5410196" y="0"/>
                </a:cubicBezTo>
                <a:cubicBezTo>
                  <a:pt x="5630421" y="-15305"/>
                  <a:pt x="5797059" y="175516"/>
                  <a:pt x="5812973" y="402777"/>
                </a:cubicBezTo>
                <a:cubicBezTo>
                  <a:pt x="5913849" y="1681916"/>
                  <a:pt x="5705660" y="2950493"/>
                  <a:pt x="5812973" y="4223652"/>
                </a:cubicBezTo>
                <a:cubicBezTo>
                  <a:pt x="5816404" y="4428689"/>
                  <a:pt x="5614598" y="4606199"/>
                  <a:pt x="5410196" y="4626429"/>
                </a:cubicBezTo>
                <a:cubicBezTo>
                  <a:pt x="4668729" y="4656256"/>
                  <a:pt x="2632228" y="4547123"/>
                  <a:pt x="402777" y="4626429"/>
                </a:cubicBezTo>
                <a:cubicBezTo>
                  <a:pt x="197836" y="4624450"/>
                  <a:pt x="-37033" y="4453423"/>
                  <a:pt x="0" y="4223652"/>
                </a:cubicBezTo>
                <a:cubicBezTo>
                  <a:pt x="50037" y="3331051"/>
                  <a:pt x="770" y="1882567"/>
                  <a:pt x="0" y="402777"/>
                </a:cubicBezTo>
                <a:close/>
              </a:path>
              <a:path w="5812973" h="4626429" stroke="0" extrusionOk="0">
                <a:moveTo>
                  <a:pt x="0" y="402777"/>
                </a:moveTo>
                <a:cubicBezTo>
                  <a:pt x="30780" y="188719"/>
                  <a:pt x="190414" y="21012"/>
                  <a:pt x="402777" y="0"/>
                </a:cubicBezTo>
                <a:cubicBezTo>
                  <a:pt x="2584768" y="123000"/>
                  <a:pt x="3637630" y="-96860"/>
                  <a:pt x="5410196" y="0"/>
                </a:cubicBezTo>
                <a:cubicBezTo>
                  <a:pt x="5599508" y="-25254"/>
                  <a:pt x="5819116" y="167944"/>
                  <a:pt x="5812973" y="402777"/>
                </a:cubicBezTo>
                <a:cubicBezTo>
                  <a:pt x="5816146" y="1846570"/>
                  <a:pt x="5907240" y="2754354"/>
                  <a:pt x="5812973" y="4223652"/>
                </a:cubicBezTo>
                <a:cubicBezTo>
                  <a:pt x="5776724" y="4459232"/>
                  <a:pt x="5589087" y="4619301"/>
                  <a:pt x="5410196" y="4626429"/>
                </a:cubicBezTo>
                <a:cubicBezTo>
                  <a:pt x="4797552" y="4465722"/>
                  <a:pt x="1690900" y="4666096"/>
                  <a:pt x="402777" y="4626429"/>
                </a:cubicBezTo>
                <a:cubicBezTo>
                  <a:pt x="160781" y="4622481"/>
                  <a:pt x="-17610" y="4438122"/>
                  <a:pt x="0" y="4223652"/>
                </a:cubicBezTo>
                <a:cubicBezTo>
                  <a:pt x="32216" y="3295149"/>
                  <a:pt x="57206" y="882445"/>
                  <a:pt x="0" y="402777"/>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Không vào nhà hàng xóm mà chưa xin phép/ thông báo trước với bố mẹ, người thân, không ở một mình với người lạ; cần quan sát xung quanh và nhờ người giúp đỡ nói bác trai chờ một chút để thông báo với bố mẹ, người thân trước khi bê đồ cùng bác vào nhà…</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6731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C5336F6A-5207-786B-3187-AD4730E0A865}"/>
              </a:ext>
            </a:extLst>
          </p:cNvPr>
          <p:cNvPicPr>
            <a:picLocks noChangeAspect="1"/>
          </p:cNvPicPr>
          <p:nvPr/>
        </p:nvPicPr>
        <p:blipFill>
          <a:blip r:embed="rId11"/>
          <a:stretch>
            <a:fillRect/>
          </a:stretch>
        </p:blipFill>
        <p:spPr>
          <a:xfrm>
            <a:off x="2137192" y="515445"/>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750" fill="hold"/>
                                            <p:tgtEl>
                                              <p:spTgt spid="35"/>
                                            </p:tgtEl>
                                            <p:attrNameLst>
                                              <p:attrName>ppt_x</p:attrName>
                                            </p:attrNameLst>
                                          </p:cBhvr>
                                          <p:tavLst>
                                            <p:tav tm="0">
                                              <p:val>
                                                <p:strVal val="#ppt_x"/>
                                              </p:val>
                                            </p:tav>
                                            <p:tav tm="100000">
                                              <p:val>
                                                <p:strVal val="#ppt_x"/>
                                              </p:val>
                                            </p:tav>
                                          </p:tavLst>
                                        </p:anim>
                                        <p:anim calcmode="lin" valueType="num">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750" fill="hold"/>
                                            <p:tgtEl>
                                              <p:spTgt spid="40"/>
                                            </p:tgtEl>
                                            <p:attrNameLst>
                                              <p:attrName>ppt_x</p:attrName>
                                            </p:attrNameLst>
                                          </p:cBhvr>
                                          <p:tavLst>
                                            <p:tav tm="0">
                                              <p:val>
                                                <p:strVal val="#ppt_x"/>
                                              </p:val>
                                            </p:tav>
                                            <p:tav tm="100000">
                                              <p:val>
                                                <p:strVal val="#ppt_x"/>
                                              </p:val>
                                            </p:tav>
                                          </p:tavLst>
                                        </p:anim>
                                        <p:anim calcmode="lin" valueType="num">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750" fill="hold"/>
                                            <p:tgtEl>
                                              <p:spTgt spid="44"/>
                                            </p:tgtEl>
                                            <p:attrNameLst>
                                              <p:attrName>ppt_x</p:attrName>
                                            </p:attrNameLst>
                                          </p:cBhvr>
                                          <p:tavLst>
                                            <p:tav tm="0">
                                              <p:val>
                                                <p:strVal val="#ppt_x"/>
                                              </p:val>
                                            </p:tav>
                                            <p:tav tm="100000">
                                              <p:val>
                                                <p:strVal val="#ppt_x"/>
                                              </p:val>
                                            </p:tav>
                                          </p:tavLst>
                                        </p:anim>
                                        <p:anim calcmode="lin" valueType="num">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750" fill="hold"/>
                                            <p:tgtEl>
                                              <p:spTgt spid="75"/>
                                            </p:tgtEl>
                                            <p:attrNameLst>
                                              <p:attrName>ppt_x</p:attrName>
                                            </p:attrNameLst>
                                          </p:cBhvr>
                                          <p:tavLst>
                                            <p:tav tm="0">
                                              <p:val>
                                                <p:strVal val="#ppt_x"/>
                                              </p:val>
                                            </p:tav>
                                            <p:tav tm="100000">
                                              <p:val>
                                                <p:strVal val="#ppt_x"/>
                                              </p:val>
                                            </p:tav>
                                          </p:tavLst>
                                        </p:anim>
                                        <p:anim calcmode="lin" valueType="num">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750" fill="hold"/>
                                            <p:tgtEl>
                                              <p:spTgt spid="85"/>
                                            </p:tgtEl>
                                            <p:attrNameLst>
                                              <p:attrName>ppt_x</p:attrName>
                                            </p:attrNameLst>
                                          </p:cBhvr>
                                          <p:tavLst>
                                            <p:tav tm="0">
                                              <p:val>
                                                <p:strVal val="#ppt_x"/>
                                              </p:val>
                                            </p:tav>
                                            <p:tav tm="100000">
                                              <p:val>
                                                <p:strVal val="#ppt_x"/>
                                              </p:val>
                                            </p:tav>
                                          </p:tavLst>
                                        </p:anim>
                                        <p:anim calcmode="lin" valueType="num">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cBhvr additive="base">
                                            <p:cTn id="33" dur="750" fill="hold"/>
                                            <p:tgtEl>
                                              <p:spTgt spid="456"/>
                                            </p:tgtEl>
                                            <p:attrNameLst>
                                              <p:attrName>ppt_x</p:attrName>
                                            </p:attrNameLst>
                                          </p:cBhvr>
                                          <p:tavLst>
                                            <p:tav tm="0">
                                              <p:val>
                                                <p:strVal val="#ppt_x"/>
                                              </p:val>
                                            </p:tav>
                                            <p:tav tm="100000">
                                              <p:val>
                                                <p:strVal val="#ppt_x"/>
                                              </p:val>
                                            </p:tav>
                                          </p:tavLst>
                                        </p:anim>
                                        <p:anim calcmode="lin" valueType="num">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750" fill="hold"/>
                                            <p:tgtEl>
                                              <p:spTgt spid="37"/>
                                            </p:tgtEl>
                                            <p:attrNameLst>
                                              <p:attrName>ppt_x</p:attrName>
                                            </p:attrNameLst>
                                          </p:cBhvr>
                                          <p:tavLst>
                                            <p:tav tm="0">
                                              <p:val>
                                                <p:strVal val="#ppt_x"/>
                                              </p:val>
                                            </p:tav>
                                            <p:tav tm="100000">
                                              <p:val>
                                                <p:strVal val="#ppt_x"/>
                                              </p:val>
                                            </p:tav>
                                          </p:tavLst>
                                        </p:anim>
                                        <p:anim calcmode="lin" valueType="num">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750" fill="hold"/>
                                            <p:tgtEl>
                                              <p:spTgt spid="42"/>
                                            </p:tgtEl>
                                            <p:attrNameLst>
                                              <p:attrName>ppt_x</p:attrName>
                                            </p:attrNameLst>
                                          </p:cBhvr>
                                          <p:tavLst>
                                            <p:tav tm="0">
                                              <p:val>
                                                <p:strVal val="#ppt_x"/>
                                              </p:val>
                                            </p:tav>
                                            <p:tav tm="100000">
                                              <p:val>
                                                <p:strVal val="#ppt_x"/>
                                              </p:val>
                                            </p:tav>
                                          </p:tavLst>
                                        </p:anim>
                                        <p:anim calcmode="lin" valueType="num">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750" fill="hold"/>
                                            <p:tgtEl>
                                              <p:spTgt spid="43"/>
                                            </p:tgtEl>
                                            <p:attrNameLst>
                                              <p:attrName>ppt_x</p:attrName>
                                            </p:attrNameLst>
                                          </p:cBhvr>
                                          <p:tavLst>
                                            <p:tav tm="0">
                                              <p:val>
                                                <p:strVal val="#ppt_x"/>
                                              </p:val>
                                            </p:tav>
                                            <p:tav tm="100000">
                                              <p:val>
                                                <p:strVal val="#ppt_x"/>
                                              </p:val>
                                            </p:tav>
                                          </p:tavLst>
                                        </p:anim>
                                        <p:anim calcmode="lin" valueType="num">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2308324"/>
          </a:xfrm>
          <a:prstGeom prst="rect">
            <a:avLst/>
          </a:prstGeom>
          <a:noFill/>
        </p:spPr>
        <p:txBody>
          <a:bodyPr wrap="square">
            <a:spAutoFit/>
          </a:bodyPr>
          <a:lstStyle/>
          <a:p>
            <a:pPr lvl="0" algn="ctr" defTabSz="911744">
              <a:defRPr/>
            </a:pPr>
            <a:r>
              <a:rPr lang="en-US" sz="4800" b="1" dirty="0">
                <a:solidFill>
                  <a:srgbClr val="FFFF00"/>
                </a:solidFill>
                <a:latin typeface="Calibri" panose="020F0502020204030204" pitchFamily="34" charset="0"/>
                <a:ea typeface="Calibri" panose="020F0502020204030204" pitchFamily="34" charset="0"/>
                <a:cs typeface="Calibri" panose="020F0502020204030204" pitchFamily="34" charset="0"/>
              </a:rPr>
              <a:t>N</a:t>
            </a: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êu những tình huống có nguy cơ dẫn đến bị xâm hại tình dục mà em biết.</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4058148" y="587829"/>
            <a:ext cx="7273881"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sóc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biệt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rõ</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lý</a:t>
              </a:r>
              <a:r>
                <a:rPr lang="en-US" sz="3600" dirty="0">
                  <a:effectLst/>
                  <a:latin typeface="Cambria" panose="02040503050406030204" pitchFamily="18" charset="0"/>
                  <a:ea typeface="Cambria" panose="02040503050406030204" pitchFamily="18" charset="0"/>
                </a:rPr>
                <a:t> do</a:t>
              </a:r>
              <a:endParaRPr lang="en-US" sz="54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531" y="14469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FB67F75-7E65-885F-C364-2F280ED89EAC}"/>
              </a:ext>
            </a:extLst>
          </p:cNvPr>
          <p:cNvPicPr>
            <a:picLocks noChangeAspect="1"/>
          </p:cNvPicPr>
          <p:nvPr/>
        </p:nvPicPr>
        <p:blipFill>
          <a:blip r:embed="rId10"/>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3046988"/>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Lựa chọn một tình huống, đóng vai thể hiện cách ứng phó trong tình huống có nguy cơ bị xâm hại.</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8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47413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vui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vẻ</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hãi</a:t>
              </a:r>
              <a:r>
                <a:rPr lang="en-US" sz="2800" dirty="0">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383511" y="3835142"/>
              <a:ext cx="2810704" cy="536557"/>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200" dirty="0">
                  <a:effectLst/>
                  <a:latin typeface="Cambria" panose="02040503050406030204" pitchFamily="18" charset="0"/>
                  <a:ea typeface="Cambria" panose="02040503050406030204" pitchFamily="18" charset="0"/>
                  <a:cs typeface="Times New Roman" panose="02020603050405020304" pitchFamily="18" charset="0"/>
                </a:rPr>
                <a:t>Lo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tức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hãi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817775"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1: Khi có cảm giác an toàn chúng ta thường cảm thấy thế nào?</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1">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1">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 presetClass="mediacall" presetSubtype="0" fill="hold" nodeType="withEffect">
                                  <p:stCondLst>
                                    <p:cond delay="0"/>
                                  </p:stCondLst>
                                  <p:childTnLst>
                                    <p:cmd type="call" cmd="playFrom(0.0)">
                                      <p:cBhvr>
                                        <p:cTn id="24" dur="1009" fill="hold"/>
                                        <p:tgtEl>
                                          <p:spTgt spid="7"/>
                                        </p:tgtEl>
                                      </p:cBhvr>
                                    </p:cmd>
                                  </p:childTnLst>
                                </p:cTn>
                              </p:par>
                              <p:par>
                                <p:cTn id="25" presetID="1" presetClass="mediacall" presetSubtype="0" fill="hold" nodeType="withEffect">
                                  <p:stCondLst>
                                    <p:cond delay="0"/>
                                  </p:stCondLst>
                                  <p:childTnLst>
                                    <p:cmd type="call" cmd="playFrom(0.0)">
                                      <p:cBhvr>
                                        <p:cTn id="2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7"/>
                    </p:tgtEl>
                  </p:cond>
                </p:stCondLst>
                <p:endSync evt="end" delay="0">
                  <p:rtn val="all"/>
                </p:endSync>
                <p:childTnLst>
                  <p:par>
                    <p:cTn id="28" fill="hold">
                      <p:stCondLst>
                        <p:cond delay="0"/>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250" fill="hold"/>
                                        <p:tgtEl>
                                          <p:spTgt spid="24"/>
                                        </p:tgtEl>
                                        <p:attrNameLst>
                                          <p:attrName>ppt_w</p:attrName>
                                        </p:attrNameLst>
                                      </p:cBhvr>
                                      <p:tavLst>
                                        <p:tav tm="0">
                                          <p:val>
                                            <p:fltVal val="0"/>
                                          </p:val>
                                        </p:tav>
                                        <p:tav tm="100000">
                                          <p:val>
                                            <p:strVal val="#ppt_w"/>
                                          </p:val>
                                        </p:tav>
                                      </p:tavLst>
                                    </p:anim>
                                    <p:anim calcmode="lin" valueType="num">
                                      <p:cBhvr>
                                        <p:cTn id="33" dur="250" fill="hold"/>
                                        <p:tgtEl>
                                          <p:spTgt spid="24"/>
                                        </p:tgtEl>
                                        <p:attrNameLst>
                                          <p:attrName>ppt_h</p:attrName>
                                        </p:attrNameLst>
                                      </p:cBhvr>
                                      <p:tavLst>
                                        <p:tav tm="0">
                                          <p:val>
                                            <p:fltVal val="0"/>
                                          </p:val>
                                        </p:tav>
                                        <p:tav tm="100000">
                                          <p:val>
                                            <p:strVal val="#ppt_h"/>
                                          </p:val>
                                        </p:tav>
                                      </p:tavLst>
                                    </p:anim>
                                  </p:childTnLst>
                                </p:cTn>
                              </p:par>
                              <p:par>
                                <p:cTn id="34" presetID="1" presetClass="mediacall" presetSubtype="0" fill="hold" nodeType="withEffect">
                                  <p:stCondLst>
                                    <p:cond delay="0"/>
                                  </p:stCondLst>
                                  <p:childTnLst>
                                    <p:cmd type="call" cmd="playFrom(0.0)">
                                      <p:cBhvr>
                                        <p:cTn id="35" dur="2808" fill="hold"/>
                                        <p:tgtEl>
                                          <p:spTgt spid="2"/>
                                        </p:tgtEl>
                                      </p:cBhvr>
                                    </p:cmd>
                                  </p:childTnLst>
                                </p:cTn>
                              </p:par>
                              <p:par>
                                <p:cTn id="36" presetID="1" presetClass="exit" presetSubtype="0" fill="hold" nodeType="withEffect">
                                  <p:stCondLst>
                                    <p:cond delay="900"/>
                                  </p:stCondLst>
                                  <p:childTnLst>
                                    <p:set>
                                      <p:cBhvr>
                                        <p:cTn id="37"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250" fill="hold"/>
                                        <p:tgtEl>
                                          <p:spTgt spid="54"/>
                                        </p:tgtEl>
                                        <p:attrNameLst>
                                          <p:attrName>ppt_w</p:attrName>
                                        </p:attrNameLst>
                                      </p:cBhvr>
                                      <p:tavLst>
                                        <p:tav tm="0">
                                          <p:val>
                                            <p:fltVal val="0"/>
                                          </p:val>
                                        </p:tav>
                                        <p:tav tm="100000">
                                          <p:val>
                                            <p:strVal val="#ppt_w"/>
                                          </p:val>
                                        </p:tav>
                                      </p:tavLst>
                                    </p:anim>
                                    <p:anim calcmode="lin" valueType="num">
                                      <p:cBhvr>
                                        <p:cTn id="44" dur="250" fill="hold"/>
                                        <p:tgtEl>
                                          <p:spTgt spid="54"/>
                                        </p:tgtEl>
                                        <p:attrNameLst>
                                          <p:attrName>ppt_h</p:attrName>
                                        </p:attrNameLst>
                                      </p:cBhvr>
                                      <p:tavLst>
                                        <p:tav tm="0">
                                          <p:val>
                                            <p:fltVal val="0"/>
                                          </p:val>
                                        </p:tav>
                                        <p:tav tm="100000">
                                          <p:val>
                                            <p:strVal val="#ppt_h"/>
                                          </p:val>
                                        </p:tav>
                                      </p:tavLst>
                                    </p:anim>
                                  </p:childTnLst>
                                </p:cTn>
                              </p:par>
                              <p:par>
                                <p:cTn id="45" presetID="1" presetClass="mediacall" presetSubtype="0" fill="hold" nodeType="withEffect">
                                  <p:stCondLst>
                                    <p:cond delay="0"/>
                                  </p:stCondLst>
                                  <p:childTnLst>
                                    <p:cmd type="call" cmd="playFrom(0.0)">
                                      <p:cBhvr>
                                        <p:cTn id="46" dur="1009" fill="hold"/>
                                        <p:tgtEl>
                                          <p:spTgt spid="4"/>
                                        </p:tgtEl>
                                      </p:cBhvr>
                                    </p:cmd>
                                  </p:childTnLst>
                                </p:cTn>
                              </p:par>
                            </p:childTnLst>
                          </p:cTn>
                        </p:par>
                      </p:childTnLst>
                    </p:cTn>
                  </p:par>
                </p:childTnLst>
              </p:cTn>
              <p:nextCondLst>
                <p:cond evt="onClick" delay="0">
                  <p:tgtEl>
                    <p:spTgt spid="48"/>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4"/>
                </p:tgtEl>
              </p:cMediaNode>
            </p:audio>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541897" y="2438932"/>
              <a:ext cx="4642526" cy="612540"/>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Điều</a:t>
              </a:r>
              <a:r>
                <a:rPr lang="en-US" sz="3600" b="0" i="0" dirty="0">
                  <a:solidFill>
                    <a:srgbClr val="1E1E1E"/>
                  </a:solidFill>
                  <a:effectLst/>
                  <a:latin typeface="Cambria" panose="02040503050406030204" pitchFamily="18" charset="0"/>
                  <a:ea typeface="Cambria" panose="02040503050406030204" pitchFamily="18" charset="0"/>
                </a:rPr>
                <a:t> 20 </a:t>
              </a:r>
              <a:r>
                <a:rPr lang="en-US" sz="3600" b="0" i="0" dirty="0" err="1">
                  <a:solidFill>
                    <a:srgbClr val="1E1E1E"/>
                  </a:solidFill>
                  <a:effectLst/>
                  <a:latin typeface="Cambria" panose="02040503050406030204" pitchFamily="18" charset="0"/>
                  <a:ea typeface="Cambria" panose="02040503050406030204" pitchFamily="18" charset="0"/>
                </a:rPr>
                <a:t>Hiến</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pháp</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năm</a:t>
              </a:r>
              <a:r>
                <a:rPr lang="en-US" sz="3600" b="0" i="0" dirty="0">
                  <a:solidFill>
                    <a:srgbClr val="1E1E1E"/>
                  </a:solidFill>
                  <a:effectLst/>
                  <a:latin typeface="Cambria" panose="02040503050406030204" pitchFamily="18" charset="0"/>
                  <a:ea typeface="Cambria" panose="02040503050406030204" pitchFamily="18" charset="0"/>
                </a:rPr>
                <a:t> 2013.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345796" y="3813371"/>
              <a:ext cx="3740279" cy="543931"/>
            </a:xfrm>
            <a:prstGeom prst="rect">
              <a:avLst/>
            </a:prstGeom>
            <a:noFill/>
          </p:spPr>
          <p:txBody>
            <a:bodyPr wrap="none" lIns="0" tIns="0" rIns="0" bIns="0"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Điều</a:t>
              </a:r>
              <a:r>
                <a:rPr lang="en-US" sz="3200" b="0" i="0" dirty="0">
                  <a:solidFill>
                    <a:srgbClr val="1E1E1E"/>
                  </a:solidFill>
                  <a:effectLst/>
                  <a:latin typeface="Cambria" panose="02040503050406030204" pitchFamily="18" charset="0"/>
                  <a:ea typeface="Cambria" panose="02040503050406030204" pitchFamily="18" charset="0"/>
                </a:rPr>
                <a:t> 21 </a:t>
              </a:r>
              <a:r>
                <a:rPr lang="en-US" sz="3200" b="0" i="0" dirty="0" err="1">
                  <a:solidFill>
                    <a:srgbClr val="1E1E1E"/>
                  </a:solidFill>
                  <a:effectLst/>
                  <a:latin typeface="Cambria" panose="02040503050406030204" pitchFamily="18" charset="0"/>
                  <a:ea typeface="Cambria" panose="02040503050406030204" pitchFamily="18" charset="0"/>
                </a:rPr>
                <a:t>Hiến</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pháp</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năm</a:t>
              </a:r>
              <a:r>
                <a:rPr lang="en-US" sz="3200" b="0" i="0" dirty="0">
                  <a:solidFill>
                    <a:srgbClr val="1E1E1E"/>
                  </a:solidFill>
                  <a:effectLst/>
                  <a:latin typeface="Cambria" panose="02040503050406030204" pitchFamily="18" charset="0"/>
                  <a:ea typeface="Cambria" panose="02040503050406030204" pitchFamily="18" charset="0"/>
                </a:rPr>
                <a:t> 2013.</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817775"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Hiến pháp Việt Nam quy đinh: Mọi người có quyền bất khả xâm phạm về thân thể, được pháp luật bảo hộ về sức khoẻ….Thuộc điều:</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1">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1">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1616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 presetClass="mediacall" presetSubtype="0" fill="hold" nodeType="withEffect">
                                  <p:stCondLst>
                                    <p:cond delay="0"/>
                                  </p:stCondLst>
                                  <p:childTnLst>
                                    <p:cmd type="call" cmd="playFrom(0.0)">
                                      <p:cBhvr>
                                        <p:cTn id="24" dur="1009" fill="hold"/>
                                        <p:tgtEl>
                                          <p:spTgt spid="7"/>
                                        </p:tgtEl>
                                      </p:cBhvr>
                                    </p:cmd>
                                  </p:childTnLst>
                                </p:cTn>
                              </p:par>
                              <p:par>
                                <p:cTn id="25" presetID="1" presetClass="mediacall" presetSubtype="0" fill="hold" nodeType="withEffect">
                                  <p:stCondLst>
                                    <p:cond delay="0"/>
                                  </p:stCondLst>
                                  <p:childTnLst>
                                    <p:cmd type="call" cmd="playFrom(0.0)">
                                      <p:cBhvr>
                                        <p:cTn id="2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7"/>
                    </p:tgtEl>
                  </p:cond>
                </p:stCondLst>
                <p:endSync evt="end" delay="0">
                  <p:rtn val="all"/>
                </p:endSync>
                <p:childTnLst>
                  <p:par>
                    <p:cTn id="28" fill="hold">
                      <p:stCondLst>
                        <p:cond delay="0"/>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250" fill="hold"/>
                                        <p:tgtEl>
                                          <p:spTgt spid="24"/>
                                        </p:tgtEl>
                                        <p:attrNameLst>
                                          <p:attrName>ppt_w</p:attrName>
                                        </p:attrNameLst>
                                      </p:cBhvr>
                                      <p:tavLst>
                                        <p:tav tm="0">
                                          <p:val>
                                            <p:fltVal val="0"/>
                                          </p:val>
                                        </p:tav>
                                        <p:tav tm="100000">
                                          <p:val>
                                            <p:strVal val="#ppt_w"/>
                                          </p:val>
                                        </p:tav>
                                      </p:tavLst>
                                    </p:anim>
                                    <p:anim calcmode="lin" valueType="num">
                                      <p:cBhvr>
                                        <p:cTn id="33" dur="250" fill="hold"/>
                                        <p:tgtEl>
                                          <p:spTgt spid="24"/>
                                        </p:tgtEl>
                                        <p:attrNameLst>
                                          <p:attrName>ppt_h</p:attrName>
                                        </p:attrNameLst>
                                      </p:cBhvr>
                                      <p:tavLst>
                                        <p:tav tm="0">
                                          <p:val>
                                            <p:fltVal val="0"/>
                                          </p:val>
                                        </p:tav>
                                        <p:tav tm="100000">
                                          <p:val>
                                            <p:strVal val="#ppt_h"/>
                                          </p:val>
                                        </p:tav>
                                      </p:tavLst>
                                    </p:anim>
                                  </p:childTnLst>
                                </p:cTn>
                              </p:par>
                              <p:par>
                                <p:cTn id="34" presetID="1" presetClass="mediacall" presetSubtype="0" fill="hold" nodeType="withEffect">
                                  <p:stCondLst>
                                    <p:cond delay="0"/>
                                  </p:stCondLst>
                                  <p:childTnLst>
                                    <p:cmd type="call" cmd="playFrom(0.0)">
                                      <p:cBhvr>
                                        <p:cTn id="35" dur="2808" fill="hold"/>
                                        <p:tgtEl>
                                          <p:spTgt spid="2"/>
                                        </p:tgtEl>
                                      </p:cBhvr>
                                    </p:cmd>
                                  </p:childTnLst>
                                </p:cTn>
                              </p:par>
                              <p:par>
                                <p:cTn id="36" presetID="1" presetClass="exit" presetSubtype="0" fill="hold" nodeType="withEffect">
                                  <p:stCondLst>
                                    <p:cond delay="900"/>
                                  </p:stCondLst>
                                  <p:childTnLst>
                                    <p:set>
                                      <p:cBhvr>
                                        <p:cTn id="37"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250" fill="hold"/>
                                        <p:tgtEl>
                                          <p:spTgt spid="54"/>
                                        </p:tgtEl>
                                        <p:attrNameLst>
                                          <p:attrName>ppt_w</p:attrName>
                                        </p:attrNameLst>
                                      </p:cBhvr>
                                      <p:tavLst>
                                        <p:tav tm="0">
                                          <p:val>
                                            <p:fltVal val="0"/>
                                          </p:val>
                                        </p:tav>
                                        <p:tav tm="100000">
                                          <p:val>
                                            <p:strVal val="#ppt_w"/>
                                          </p:val>
                                        </p:tav>
                                      </p:tavLst>
                                    </p:anim>
                                    <p:anim calcmode="lin" valueType="num">
                                      <p:cBhvr>
                                        <p:cTn id="44" dur="250" fill="hold"/>
                                        <p:tgtEl>
                                          <p:spTgt spid="54"/>
                                        </p:tgtEl>
                                        <p:attrNameLst>
                                          <p:attrName>ppt_h</p:attrName>
                                        </p:attrNameLst>
                                      </p:cBhvr>
                                      <p:tavLst>
                                        <p:tav tm="0">
                                          <p:val>
                                            <p:fltVal val="0"/>
                                          </p:val>
                                        </p:tav>
                                        <p:tav tm="100000">
                                          <p:val>
                                            <p:strVal val="#ppt_h"/>
                                          </p:val>
                                        </p:tav>
                                      </p:tavLst>
                                    </p:anim>
                                  </p:childTnLst>
                                </p:cTn>
                              </p:par>
                              <p:par>
                                <p:cTn id="45" presetID="1" presetClass="mediacall" presetSubtype="0" fill="hold" nodeType="withEffect">
                                  <p:stCondLst>
                                    <p:cond delay="0"/>
                                  </p:stCondLst>
                                  <p:childTnLst>
                                    <p:cmd type="call" cmd="playFrom(0.0)">
                                      <p:cBhvr>
                                        <p:cTn id="46" dur="1009" fill="hold"/>
                                        <p:tgtEl>
                                          <p:spTgt spid="4"/>
                                        </p:tgtEl>
                                      </p:cBhvr>
                                    </p:cmd>
                                  </p:childTnLst>
                                </p:cTn>
                              </p:par>
                            </p:childTnLst>
                          </p:cTn>
                        </p:par>
                      </p:childTnLst>
                    </p:cTn>
                  </p:par>
                </p:childTnLst>
              </p:cTn>
              <p:nextCondLst>
                <p:cond evt="onClick" delay="0">
                  <p:tgtEl>
                    <p:spTgt spid="48"/>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4"/>
                </p:tgtEl>
              </p:cMediaNode>
            </p:audio>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363841" cy="1226839"/>
            <a:chOff x="492673" y="2097132"/>
            <a:chExt cx="5363841"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68288" y="2428046"/>
              <a:ext cx="4388226" cy="536557"/>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Mặc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kệ</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425773" y="3507868"/>
            <a:ext cx="10873598"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6776118" y="2303882"/>
              <a:ext cx="4700447" cy="845552"/>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thẳng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kẻ</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2400" dirty="0">
                  <a:effectLst/>
                  <a:latin typeface="Cambria" panose="02040503050406030204" pitchFamily="18" charset="0"/>
                  <a:ea typeface="Cambria" panose="02040503050406030204" pitchFamily="18" charset="0"/>
                  <a:cs typeface="Times New Roman" panose="02020603050405020304" pitchFamily="18" charset="0"/>
                </a:rPr>
                <a:t> to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hét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cách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kiên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dừng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kêu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nếu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643604" cy="1268424"/>
            </a:xfrm>
            <a:prstGeom prst="rect">
              <a:avLst/>
            </a:prstGeom>
            <a:noFill/>
          </p:spPr>
          <p:txBody>
            <a:bodyPr wrap="square" lIns="0" tIns="0" rIns="0" bIns="0" rtlCol="0">
              <a:spAutoFit/>
            </a:bodyPr>
            <a:lstStyle/>
            <a:p>
              <a:pPr marL="0" marR="0" algn="ctr">
                <a:lnSpc>
                  <a:spcPct val="120000"/>
                </a:lnSpc>
                <a:spcBef>
                  <a:spcPts val="0"/>
                </a:spcBef>
                <a:spcAft>
                  <a:spcPts val="800"/>
                </a:spcAft>
              </a:pPr>
              <a:r>
                <a:rPr lang="en-US" sz="3600" dirty="0">
                  <a:effectLst/>
                  <a:latin typeface="Cambria" panose="02040503050406030204" pitchFamily="18" charset="0"/>
                  <a:ea typeface="Cambria" panose="02040503050406030204" pitchFamily="18" charset="0"/>
                  <a:cs typeface="Times New Roman" panose="02020603050405020304" pitchFamily="18" charset="0"/>
                </a:rPr>
                <a:t>Khi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vẻ</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vô</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đụng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chạm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cơ</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phận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kín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nên</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783771" y="3590585"/>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1">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1">
            <a:extLst>
              <a:ext uri="{28A0092B-C50C-407E-A947-70E740481C1C}">
                <a14:useLocalDpi xmlns:a14="http://schemas.microsoft.com/office/drawing/2010/main" val="0"/>
              </a:ext>
            </a:extLst>
          </a:blip>
          <a:srcRect t="76106" r="79720"/>
          <a:stretch/>
        </p:blipFill>
        <p:spPr>
          <a:xfrm>
            <a:off x="520458" y="3505246"/>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2"/>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4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4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4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400"/>
                                        <p:tgtEl>
                                          <p:spTgt spid="50"/>
                                        </p:tgtEl>
                                      </p:cBhvr>
                                    </p:animEffect>
                                  </p:childTnLst>
                                </p:cTn>
                              </p:par>
                              <p:par>
                                <p:cTn id="22" presetID="1" presetClass="mediacall" presetSubtype="0" fill="hold" nodeType="withEffect">
                                  <p:stCondLst>
                                    <p:cond delay="0"/>
                                  </p:stCondLst>
                                  <p:childTnLst>
                                    <p:cmd type="call" cmd="playFrom(0.0)">
                                      <p:cBhvr>
                                        <p:cTn id="23" dur="1009" fill="hold"/>
                                        <p:tgtEl>
                                          <p:spTgt spid="4"/>
                                        </p:tgtEl>
                                      </p:cBhvr>
                                    </p:cmd>
                                  </p:childTnLst>
                                </p:cTn>
                              </p:par>
                              <p:par>
                                <p:cTn id="24" presetID="1" presetClass="mediacall" presetSubtype="0" fill="hold" nodeType="withEffect">
                                  <p:stCondLst>
                                    <p:cond delay="0"/>
                                  </p:stCondLst>
                                  <p:childTnLst>
                                    <p:cmd type="call" cmd="playFrom(0.0)">
                                      <p:cBhvr>
                                        <p:cTn id="25"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50" fill="hold"/>
                                        <p:tgtEl>
                                          <p:spTgt spid="24"/>
                                        </p:tgtEl>
                                        <p:attrNameLst>
                                          <p:attrName>ppt_w</p:attrName>
                                        </p:attrNameLst>
                                      </p:cBhvr>
                                      <p:tavLst>
                                        <p:tav tm="0">
                                          <p:val>
                                            <p:fltVal val="0"/>
                                          </p:val>
                                        </p:tav>
                                        <p:tav tm="100000">
                                          <p:val>
                                            <p:strVal val="#ppt_w"/>
                                          </p:val>
                                        </p:tav>
                                      </p:tavLst>
                                    </p:anim>
                                    <p:anim calcmode="lin" valueType="num">
                                      <p:cBhvr>
                                        <p:cTn id="32" dur="250" fill="hold"/>
                                        <p:tgtEl>
                                          <p:spTgt spid="24"/>
                                        </p:tgtEl>
                                        <p:attrNameLst>
                                          <p:attrName>ppt_h</p:attrName>
                                        </p:attrNameLst>
                                      </p:cBhvr>
                                      <p:tavLst>
                                        <p:tav tm="0">
                                          <p:val>
                                            <p:fltVal val="0"/>
                                          </p:val>
                                        </p:tav>
                                        <p:tav tm="100000">
                                          <p:val>
                                            <p:strVal val="#ppt_h"/>
                                          </p:val>
                                        </p:tav>
                                      </p:tavLst>
                                    </p:anim>
                                  </p:childTnLst>
                                </p:cTn>
                              </p:par>
                              <p:par>
                                <p:cTn id="33" presetID="1" presetClass="mediacall" presetSubtype="0" fill="hold" nodeType="withEffect">
                                  <p:stCondLst>
                                    <p:cond delay="0"/>
                                  </p:stCondLst>
                                  <p:childTnLst>
                                    <p:cmd type="call" cmd="playFrom(0.0)">
                                      <p:cBhvr>
                                        <p:cTn id="34" dur="2808" fill="hold"/>
                                        <p:tgtEl>
                                          <p:spTgt spid="2"/>
                                        </p:tgtEl>
                                      </p:cBhvr>
                                    </p:cmd>
                                  </p:childTnLst>
                                </p:cTn>
                              </p:par>
                              <p:par>
                                <p:cTn id="35" presetID="1" presetClass="exit" presetSubtype="0" fill="hold" nodeType="withEffect">
                                  <p:stCondLst>
                                    <p:cond delay="900"/>
                                  </p:stCondLst>
                                  <p:childTnLst>
                                    <p:set>
                                      <p:cBhvr>
                                        <p:cTn id="3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4"/>
                </p:tgtEl>
              </p:cMediaNode>
            </p:audio>
            <p:audio>
              <p:cMediaNode vol="80000">
                <p:cTn id="39"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8"/>
                </p:tgtEl>
              </p:cMediaNode>
            </p:audio>
            <p:seq concurrent="1" nextAc="seek">
              <p:cTn id="41" restart="whenNotActive" fill="hold" evtFilter="cancelBubble" nodeType="interactiveSeq">
                <p:stCondLst>
                  <p:cond evt="onClick" delay="0">
                    <p:tgtEl>
                      <p:spTgt spid="47"/>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250" fill="hold"/>
                                        <p:tgtEl>
                                          <p:spTgt spid="55"/>
                                        </p:tgtEl>
                                        <p:attrNameLst>
                                          <p:attrName>ppt_w</p:attrName>
                                        </p:attrNameLst>
                                      </p:cBhvr>
                                      <p:tavLst>
                                        <p:tav tm="0">
                                          <p:val>
                                            <p:fltVal val="0"/>
                                          </p:val>
                                        </p:tav>
                                        <p:tav tm="100000">
                                          <p:val>
                                            <p:strVal val="#ppt_w"/>
                                          </p:val>
                                        </p:tav>
                                      </p:tavLst>
                                    </p:anim>
                                    <p:anim calcmode="lin" valueType="num">
                                      <p:cBhvr>
                                        <p:cTn id="47" dur="250" fill="hold"/>
                                        <p:tgtEl>
                                          <p:spTgt spid="55"/>
                                        </p:tgtEl>
                                        <p:attrNameLst>
                                          <p:attrName>ppt_h</p:attrName>
                                        </p:attrNameLst>
                                      </p:cBhvr>
                                      <p:tavLst>
                                        <p:tav tm="0">
                                          <p:val>
                                            <p:fltVal val="0"/>
                                          </p:val>
                                        </p:tav>
                                        <p:tav tm="100000">
                                          <p:val>
                                            <p:strVal val="#ppt_h"/>
                                          </p:val>
                                        </p:tav>
                                      </p:tavLst>
                                    </p:anim>
                                  </p:childTnLst>
                                </p:cTn>
                              </p:par>
                              <p:par>
                                <p:cTn id="48" presetID="1" presetClass="mediacall" presetSubtype="0" fill="hold" nodeType="withEffect">
                                  <p:stCondLst>
                                    <p:cond delay="0"/>
                                  </p:stCondLst>
                                  <p:childTnLst>
                                    <p:cmd type="call" cmd="playFrom(0.0)">
                                      <p:cBhvr>
                                        <p:cTn id="49"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id="{310237C0-7F13-4584-7BE7-29BF9E74C500}"/>
              </a:ext>
            </a:extLst>
          </p:cNvPr>
          <p:cNvPicPr>
            <a:picLocks noChangeAspect="1"/>
          </p:cNvPicPr>
          <p:nvPr/>
        </p:nvPicPr>
        <p:blipFill>
          <a:blip r:embed="rId11"/>
          <a:stretch>
            <a:fillRect/>
          </a:stretch>
        </p:blipFill>
        <p:spPr>
          <a:xfrm>
            <a:off x="5098777" y="4318974"/>
            <a:ext cx="2103302"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a:t>
            </a: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uan sát các tình huống từ hình 5 đến hình 8 và cho biết những nguy cơ nào có thể dẫn đến bị xâm hại tình dục. Vì sao?</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730</Words>
  <Application>Microsoft Office PowerPoint</Application>
  <PresentationFormat>Widescreen</PresentationFormat>
  <Paragraphs>35</Paragraphs>
  <Slides>25</Slides>
  <Notes>3</Notes>
  <HiddenSlides>0</HiddenSlides>
  <MMClips>13</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25</vt:i4>
      </vt:variant>
    </vt:vector>
  </HeadingPairs>
  <TitlesOfParts>
    <vt:vector size="45" baseType="lpstr">
      <vt:lpstr>等线</vt:lpstr>
      <vt:lpstr>#9Slide02 Noi dung dai</vt:lpstr>
      <vt:lpstr>#9Slide02 Tieu de dai</vt:lpstr>
      <vt:lpstr>#9Slide07 IcielCrocante</vt:lpstr>
      <vt:lpstr>Arial</vt:lpstr>
      <vt:lpstr>Calibri</vt:lpstr>
      <vt:lpstr>Cambria</vt:lpstr>
      <vt:lpstr>SVN-Newton</vt:lpstr>
      <vt:lpstr>Times New Roman</vt:lpstr>
      <vt:lpstr>字魂59号-创粗黑</vt:lpstr>
      <vt:lpstr>思源黑体 CN Regular</vt:lpstr>
      <vt:lpstr>1_Office Theme</vt:lpstr>
      <vt:lpstr>3_Office Theme</vt:lpstr>
      <vt:lpstr>2_Office Theme</vt:lpstr>
      <vt:lpstr>第一PPT，www.1ppt.com</vt:lpstr>
      <vt:lpstr>2_Office 主题</vt:lpstr>
      <vt:lpstr>2_Office 主题​​</vt:lpstr>
      <vt:lpstr>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2023-11-08T01:02:15Z</dcterms:created>
  <dcterms:modified xsi:type="dcterms:W3CDTF">2025-04-06T08:25:24Z</dcterms:modified>
</cp:coreProperties>
</file>