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424" r:id="rId5"/>
    <p:sldId id="323" r:id="rId6"/>
    <p:sldId id="257" r:id="rId7"/>
    <p:sldId id="428" r:id="rId8"/>
    <p:sldId id="258" r:id="rId9"/>
    <p:sldId id="427" r:id="rId10"/>
    <p:sldId id="3245" r:id="rId11"/>
    <p:sldId id="274" r:id="rId12"/>
    <p:sldId id="4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82" d="100"/>
          <a:sy n="82" d="100"/>
        </p:scale>
        <p:origin x="8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6635-997A-400D-831E-3DFF9F98D0AC}" type="datetimeFigureOut">
              <a:rPr lang="en-US" smtClean="0"/>
              <a:t>26/4/2025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F804-A2FD-41AD-B967-2C7471086981}" type="slidenum">
              <a:rPr lang="en-US" smtClean="0"/>
              <a:t>‹#›</a:t>
            </a:fld>
            <a:endParaRPr lang="en-US"/>
          </a:p>
        </p:txBody>
      </p:sp>
    </p:spTree>
    <p:extLst>
      <p:ext uri="{BB962C8B-B14F-4D97-AF65-F5344CB8AC3E}">
        <p14:creationId xmlns:p14="http://schemas.microsoft.com/office/powerpoint/2010/main" val="83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5584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9777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37765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275-8069-4E6F-AF36-3BF37BE096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04A40-852D-434B-979F-26E2C1718F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ACA0-9F66-4728-9C10-359603EB2167}"/>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5" name="Footer Placeholder 4">
            <a:extLst>
              <a:ext uri="{FF2B5EF4-FFF2-40B4-BE49-F238E27FC236}">
                <a16:creationId xmlns:a16="http://schemas.microsoft.com/office/drawing/2014/main" id="{6BE015F2-1140-475A-8E41-AF4FBE481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9A779E-1F25-4E53-BBB2-DFF283DD1E89}"/>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632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61A8-B67A-4D9C-A0FF-F8EE114DD5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DF4F16-DA9C-4EA6-B65B-A05E03EEC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7B18-1380-46CA-B61E-3C821B11D39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5" name="Footer Placeholder 4">
            <a:extLst>
              <a:ext uri="{FF2B5EF4-FFF2-40B4-BE49-F238E27FC236}">
                <a16:creationId xmlns:a16="http://schemas.microsoft.com/office/drawing/2014/main" id="{B4766FA1-EA15-49A7-BC8E-D259B3AE8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40DF0-B5B8-48A2-9E3E-B16A207E5393}"/>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425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92C-4483-4B1F-88C9-0EFBC566D6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0C100-E3BE-4AF9-9C68-BD6D94868D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36317-31AA-4EA4-BE07-2F2327FEB09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5" name="Footer Placeholder 4">
            <a:extLst>
              <a:ext uri="{FF2B5EF4-FFF2-40B4-BE49-F238E27FC236}">
                <a16:creationId xmlns:a16="http://schemas.microsoft.com/office/drawing/2014/main" id="{ADB2D6EB-73FC-45B7-A48B-46B4FDDB0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FE9D1-A2BA-4FE8-9A2B-1F2B75E7463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874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962-EE52-4C01-B694-3C4D695B6F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F6A77-CD30-4DF7-9EB2-BDAEECAFB8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78BB1-AD0B-4128-8577-7FF20E44BB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5510C-E32A-4270-8EF5-54BCC4A04605}"/>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6" name="Footer Placeholder 5">
            <a:extLst>
              <a:ext uri="{FF2B5EF4-FFF2-40B4-BE49-F238E27FC236}">
                <a16:creationId xmlns:a16="http://schemas.microsoft.com/office/drawing/2014/main" id="{F983EBEB-3197-4935-B76B-605DDBFF55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107997-249B-4B11-8967-7F68042A16BA}"/>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74369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8F3-25C6-4962-A54B-AB7689E415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08761C-B0A3-4299-9646-EF5BEFDCC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3F132-D725-4355-A058-B3116CE045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1E9BE-34C1-42BC-8E51-7DBA1FD234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B7409-B6E3-48E2-AD31-2EF4236E10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CCD2D-D632-4B12-8A04-122249EF41F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8" name="Footer Placeholder 7">
            <a:extLst>
              <a:ext uri="{FF2B5EF4-FFF2-40B4-BE49-F238E27FC236}">
                <a16:creationId xmlns:a16="http://schemas.microsoft.com/office/drawing/2014/main" id="{2EDC477E-D4F0-44F1-B938-12BE6E80D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9A9AC0-18BF-4C75-A807-BD696C5781FF}"/>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05681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B3E0-00B3-4483-A71A-0DE746DEC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024519-24AB-4BAA-8861-CFC7FAFA07A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4" name="Footer Placeholder 3">
            <a:extLst>
              <a:ext uri="{FF2B5EF4-FFF2-40B4-BE49-F238E27FC236}">
                <a16:creationId xmlns:a16="http://schemas.microsoft.com/office/drawing/2014/main" id="{547ACABE-142F-4971-8528-A17E360F9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FE5F89-AA0D-43E2-BFD9-A1654947F264}"/>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562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906E7-D56B-46C3-A260-60EA8848A7A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3" name="Footer Placeholder 2">
            <a:extLst>
              <a:ext uri="{FF2B5EF4-FFF2-40B4-BE49-F238E27FC236}">
                <a16:creationId xmlns:a16="http://schemas.microsoft.com/office/drawing/2014/main" id="{681E5FD5-AC97-4523-BEAC-0D0524C963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48AE29-BC48-478E-8E77-984F12E1B84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11686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874B-4D1E-4643-8C9A-B4E1D1442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A2C73D-3A1C-4BA0-BCFD-90C567DC0D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ECF9A-34CA-456B-AF47-1F78995EC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A69D6-11D7-4E99-B79E-B03B2986689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6" name="Footer Placeholder 5">
            <a:extLst>
              <a:ext uri="{FF2B5EF4-FFF2-40B4-BE49-F238E27FC236}">
                <a16:creationId xmlns:a16="http://schemas.microsoft.com/office/drawing/2014/main" id="{503DB4DE-FBCC-4BD9-8EDC-007FF80FE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2A5CC-CE9E-493A-9A42-6AFFA610AEDC}"/>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87010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8247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57C-DCB7-414A-A460-FC832583C5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3D05-C646-4BA3-B21E-3D82489AD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66204-76F3-4D25-9CD6-CE05FA628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60A-3A15-4CE6-8D41-3C39E2E9AD6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6" name="Footer Placeholder 5">
            <a:extLst>
              <a:ext uri="{FF2B5EF4-FFF2-40B4-BE49-F238E27FC236}">
                <a16:creationId xmlns:a16="http://schemas.microsoft.com/office/drawing/2014/main" id="{E849C185-CD25-4D65-B6FE-BFD33BC1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992FF-6BF0-4309-8CA3-3605E3E0141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7527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E41-5D4B-4E99-BB86-E1F4D6798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9794B-0EB8-4BE3-97DC-2CCF8D6AD5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2042A-C24B-4674-967E-312BE69C9A6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5" name="Footer Placeholder 4">
            <a:extLst>
              <a:ext uri="{FF2B5EF4-FFF2-40B4-BE49-F238E27FC236}">
                <a16:creationId xmlns:a16="http://schemas.microsoft.com/office/drawing/2014/main" id="{B91571B7-BFEF-4DEC-A0CE-2DDC6FF9E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FC068-B8D7-47B9-9612-BCA82B666D75}"/>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5218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0434B-CD81-4679-8D01-415A5E4FC3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5EDD8-F751-4371-9751-D44475B187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0524-AB16-4DB8-910A-E3E4CE918B7E}"/>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26/4/2025</a:t>
            </a:fld>
            <a:endParaRPr lang="en-US"/>
          </a:p>
        </p:txBody>
      </p:sp>
      <p:sp>
        <p:nvSpPr>
          <p:cNvPr id="5" name="Footer Placeholder 4">
            <a:extLst>
              <a:ext uri="{FF2B5EF4-FFF2-40B4-BE49-F238E27FC236}">
                <a16:creationId xmlns:a16="http://schemas.microsoft.com/office/drawing/2014/main" id="{18B56C8E-1CFA-439A-B90F-001EFBFA1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8A503-49E9-445D-B0EA-F19BADB20006}"/>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8904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933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4357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8616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1280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33837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0732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093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187745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8852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8890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2531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26/4/2025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8014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FC14-1882-4B4B-833E-8336300F8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9DD54-1974-4C2D-9099-EAAE9B3B6B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D2024-A81C-4495-A7BE-C0057F62D53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5" name="Footer Placeholder 4">
            <a:extLst>
              <a:ext uri="{FF2B5EF4-FFF2-40B4-BE49-F238E27FC236}">
                <a16:creationId xmlns:a16="http://schemas.microsoft.com/office/drawing/2014/main" id="{3FD9D23F-BBD7-42A6-9456-02F5E10D8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1E03B-7845-4B4B-9A60-0D465501EBAB}"/>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442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DC6-FA69-4F55-B74C-581BA78E8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3705F8-38A2-4913-AD55-0FB92A2626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E7C3-B234-4930-9D67-5118C5BB2C6F}"/>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5" name="Footer Placeholder 4">
            <a:extLst>
              <a:ext uri="{FF2B5EF4-FFF2-40B4-BE49-F238E27FC236}">
                <a16:creationId xmlns:a16="http://schemas.microsoft.com/office/drawing/2014/main" id="{297CFBDA-F6E7-4AA6-ABC2-1659FDB40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D03198-AC7F-468C-A7DC-23E63E8A470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73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0905-BC59-4676-869D-7B17102D73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E52DF-2C34-4468-BC9B-553DFFF55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EB3CD-A648-465E-909F-E6835C17F9BA}"/>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5" name="Footer Placeholder 4">
            <a:extLst>
              <a:ext uri="{FF2B5EF4-FFF2-40B4-BE49-F238E27FC236}">
                <a16:creationId xmlns:a16="http://schemas.microsoft.com/office/drawing/2014/main" id="{E8E4833B-43DA-4EC6-AF3A-554568B4C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50FFF7-287D-4382-88A4-E75B819CBE7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89796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43B-3A61-4240-AA4A-AAB39315A6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14C770-9AE9-497C-A8A6-0A5B1F8A4F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D379-9C2B-484C-9AC3-4088B8C269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6D7F7-8894-4407-86EC-7FBB15ED42D4}"/>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6" name="Footer Placeholder 5">
            <a:extLst>
              <a:ext uri="{FF2B5EF4-FFF2-40B4-BE49-F238E27FC236}">
                <a16:creationId xmlns:a16="http://schemas.microsoft.com/office/drawing/2014/main" id="{EE36D7DF-2555-4444-B11E-B7055B8E6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1233EB-E15A-4FFB-8E0F-1D8CEE6144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3377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82A8-1560-42BC-B2FD-9F536E4C7C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50940-E49D-4FE7-889E-6322A03916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13234-C5FD-4310-A349-89984EB484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686C-A277-4551-A3FE-680285B572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3E9CC-09FB-46EE-AB8A-BB1CDA7C12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DCA8A-52FB-49EC-B08C-504A3A98A14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8" name="Footer Placeholder 7">
            <a:extLst>
              <a:ext uri="{FF2B5EF4-FFF2-40B4-BE49-F238E27FC236}">
                <a16:creationId xmlns:a16="http://schemas.microsoft.com/office/drawing/2014/main" id="{74E41A59-B1A5-4B44-8D75-205D60B44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2C5B18-AA38-4548-9FF9-AB6025A345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19445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96E-9C0F-453B-AF47-B73013035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D81A85-F82F-430D-8C72-62CF622207BC}"/>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4" name="Footer Placeholder 3">
            <a:extLst>
              <a:ext uri="{FF2B5EF4-FFF2-40B4-BE49-F238E27FC236}">
                <a16:creationId xmlns:a16="http://schemas.microsoft.com/office/drawing/2014/main" id="{58BEEF7B-357D-4A99-BA5D-885D4E424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A933-53EB-4AD2-B4C3-8291E523583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0236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077065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E78BB-B517-40BB-AB49-95BD1B2299E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3" name="Footer Placeholder 2">
            <a:extLst>
              <a:ext uri="{FF2B5EF4-FFF2-40B4-BE49-F238E27FC236}">
                <a16:creationId xmlns:a16="http://schemas.microsoft.com/office/drawing/2014/main" id="{4EC6543F-8A3A-481F-932C-AC22821A2A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71D8B88-3003-4DCE-B407-71A9969C76F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386881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086F-321C-4455-8EF7-ACED630D20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84294-9AE8-45B3-86FC-84D6ADFF6F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ADC74-A6B1-4E37-8A5F-D3E61C8D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B0C37-B959-460E-9A85-36BE625EBBA5}"/>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6" name="Footer Placeholder 5">
            <a:extLst>
              <a:ext uri="{FF2B5EF4-FFF2-40B4-BE49-F238E27FC236}">
                <a16:creationId xmlns:a16="http://schemas.microsoft.com/office/drawing/2014/main" id="{FCCAFA80-3F6F-40A5-90C8-894B55725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98526B-DBE0-449D-9553-A617576C1036}"/>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418596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7A61-C682-4E99-A310-6377F6958F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3ECB2-52D7-4631-994D-79520B8EF7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49E19-ED59-476E-B8E8-FE99D65B4F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A1D4A-6920-4555-9255-3E5DF1DB4A0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6" name="Footer Placeholder 5">
            <a:extLst>
              <a:ext uri="{FF2B5EF4-FFF2-40B4-BE49-F238E27FC236}">
                <a16:creationId xmlns:a16="http://schemas.microsoft.com/office/drawing/2014/main" id="{969E8624-6B51-4239-8E6E-8A1CFF4CD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2BCC0-06ED-4CCA-ABF7-7A48E37F022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0165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11E6-C0D8-4C9E-AFA3-CA0722BA2D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488E0-4367-48B5-B408-63B0A75D40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870F9-88D7-4321-93EC-4150DF3421F9}"/>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5" name="Footer Placeholder 4">
            <a:extLst>
              <a:ext uri="{FF2B5EF4-FFF2-40B4-BE49-F238E27FC236}">
                <a16:creationId xmlns:a16="http://schemas.microsoft.com/office/drawing/2014/main" id="{B30FE8E8-5940-4548-B385-484A6AEA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5FB06-4FD2-4FB5-82FA-4EDA5738D48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61018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32DECE-659C-4339-9846-2E5B3E25D6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2852E-6A27-4C2A-9811-B0EA740E79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FE82C-806C-4933-9909-B8716ACCD073}"/>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26/4/2025</a:t>
            </a:fld>
            <a:endParaRPr lang="en-US"/>
          </a:p>
        </p:txBody>
      </p:sp>
      <p:sp>
        <p:nvSpPr>
          <p:cNvPr id="5" name="Footer Placeholder 4">
            <a:extLst>
              <a:ext uri="{FF2B5EF4-FFF2-40B4-BE49-F238E27FC236}">
                <a16:creationId xmlns:a16="http://schemas.microsoft.com/office/drawing/2014/main" id="{AE27B776-7F68-4DBD-83CA-A402042C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983955-C534-4FD5-A26A-270BBADFE5D9}"/>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29075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55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2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14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097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60945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99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755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51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8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01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16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49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2266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675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8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069429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616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099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417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70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45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669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404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75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792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33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33701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64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96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05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570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604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58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20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5796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02952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93715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2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26/4/2025</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7597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5680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und pink circle with white text and a black background&#10;&#10;Description automatically generated">
            <a:extLst>
              <a:ext uri="{FF2B5EF4-FFF2-40B4-BE49-F238E27FC236}">
                <a16:creationId xmlns:a16="http://schemas.microsoft.com/office/drawing/2014/main" id="{E34C0343-8E95-A019-9932-837CD48A20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0"/>
            <a:ext cx="1397726" cy="1397726"/>
          </a:xfrm>
          <a:prstGeom prst="rect">
            <a:avLst/>
          </a:prstGeom>
        </p:spPr>
      </p:pic>
    </p:spTree>
    <p:extLst>
      <p:ext uri="{BB962C8B-B14F-4D97-AF65-F5344CB8AC3E}">
        <p14:creationId xmlns:p14="http://schemas.microsoft.com/office/powerpoint/2010/main" val="308724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47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65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82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97EF1-4078-14F7-3658-8D6B8BAA9FC4}"/>
              </a:ext>
            </a:extLst>
          </p:cNvPr>
          <p:cNvPicPr>
            <a:picLocks noChangeAspect="1"/>
          </p:cNvPicPr>
          <p:nvPr/>
        </p:nvPicPr>
        <p:blipFill>
          <a:blip r:embed="rId2"/>
          <a:stretch>
            <a:fillRect/>
          </a:stretch>
        </p:blipFill>
        <p:spPr>
          <a:xfrm>
            <a:off x="1005399" y="2337721"/>
            <a:ext cx="10181202" cy="2182557"/>
          </a:xfrm>
          <a:prstGeom prst="rect">
            <a:avLst/>
          </a:prstGeom>
        </p:spPr>
      </p:pic>
    </p:spTree>
    <p:extLst>
      <p:ext uri="{BB962C8B-B14F-4D97-AF65-F5344CB8AC3E}">
        <p14:creationId xmlns:p14="http://schemas.microsoft.com/office/powerpoint/2010/main" val="7047277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2171207" y="1032511"/>
            <a:ext cx="8741958" cy="156966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dirty="0" err="1">
                <a:solidFill>
                  <a:srgbClr val="FF0066"/>
                </a:solidFill>
              </a:rPr>
              <a:t>Để</a:t>
            </a:r>
            <a:r>
              <a:rPr lang="en-US" sz="4800" b="1" dirty="0">
                <a:solidFill>
                  <a:srgbClr val="FF0066"/>
                </a:solidFill>
              </a:rPr>
              <a:t> </a:t>
            </a:r>
            <a:r>
              <a:rPr lang="en-US" sz="4800" b="1" dirty="0" err="1">
                <a:solidFill>
                  <a:srgbClr val="FF0066"/>
                </a:solidFill>
              </a:rPr>
              <a:t>viết</a:t>
            </a:r>
            <a:r>
              <a:rPr lang="en-US" sz="4800" b="1" dirty="0">
                <a:solidFill>
                  <a:srgbClr val="FF0066"/>
                </a:solidFill>
              </a:rPr>
              <a:t> </a:t>
            </a:r>
            <a:r>
              <a:rPr lang="en-US" sz="4800" b="1" dirty="0" err="1">
                <a:solidFill>
                  <a:srgbClr val="FF0066"/>
                </a:solidFill>
              </a:rPr>
              <a:t>đoạn</a:t>
            </a:r>
            <a:r>
              <a:rPr lang="en-US" sz="4800" b="1" dirty="0">
                <a:solidFill>
                  <a:srgbClr val="FF0066"/>
                </a:solidFill>
              </a:rPr>
              <a:t> </a:t>
            </a:r>
            <a:r>
              <a:rPr lang="en-US" sz="4800" b="1" dirty="0" err="1">
                <a:solidFill>
                  <a:srgbClr val="FF0066"/>
                </a:solidFill>
              </a:rPr>
              <a:t>văn</a:t>
            </a:r>
            <a:r>
              <a:rPr lang="en-US" sz="4800" b="1" dirty="0">
                <a:solidFill>
                  <a:srgbClr val="FF0066"/>
                </a:solidFill>
              </a:rPr>
              <a:t> </a:t>
            </a:r>
            <a:r>
              <a:rPr lang="en-US" sz="4800" b="1" dirty="0" err="1">
                <a:solidFill>
                  <a:srgbClr val="FF0066"/>
                </a:solidFill>
              </a:rPr>
              <a:t>tả</a:t>
            </a:r>
            <a:r>
              <a:rPr lang="en-US" sz="4800" b="1" dirty="0">
                <a:solidFill>
                  <a:srgbClr val="FF0066"/>
                </a:solidFill>
              </a:rPr>
              <a:t> </a:t>
            </a:r>
            <a:r>
              <a:rPr lang="en-US" sz="4800" b="1" dirty="0" err="1">
                <a:solidFill>
                  <a:srgbClr val="FF0066"/>
                </a:solidFill>
              </a:rPr>
              <a:t>phong</a:t>
            </a:r>
            <a:r>
              <a:rPr lang="en-US" sz="4800" b="1" dirty="0">
                <a:solidFill>
                  <a:srgbClr val="FF0066"/>
                </a:solidFill>
              </a:rPr>
              <a:t> </a:t>
            </a:r>
            <a:r>
              <a:rPr lang="en-US" sz="4800" b="1" dirty="0" err="1">
                <a:solidFill>
                  <a:srgbClr val="FF0066"/>
                </a:solidFill>
              </a:rPr>
              <a:t>cảnh</a:t>
            </a:r>
            <a:r>
              <a:rPr lang="en-US" sz="4800" b="1" dirty="0">
                <a:solidFill>
                  <a:srgbClr val="FF0066"/>
                </a:solidFill>
              </a:rPr>
              <a:t> </a:t>
            </a:r>
            <a:r>
              <a:rPr lang="en-US" sz="4800" b="1" dirty="0" err="1">
                <a:solidFill>
                  <a:srgbClr val="FF0066"/>
                </a:solidFill>
              </a:rPr>
              <a:t>cần</a:t>
            </a:r>
            <a:r>
              <a:rPr lang="en-US" sz="4800" b="1" dirty="0">
                <a:solidFill>
                  <a:srgbClr val="FF0066"/>
                </a:solidFill>
              </a:rPr>
              <a:t> </a:t>
            </a:r>
            <a:r>
              <a:rPr lang="en-US" sz="4800" b="1" dirty="0" err="1">
                <a:solidFill>
                  <a:srgbClr val="FF0066"/>
                </a:solidFill>
              </a:rPr>
              <a:t>chuẩn</a:t>
            </a:r>
            <a:r>
              <a:rPr lang="en-US" sz="4800" b="1" dirty="0">
                <a:solidFill>
                  <a:srgbClr val="FF0066"/>
                </a:solidFill>
              </a:rPr>
              <a:t> </a:t>
            </a:r>
            <a:r>
              <a:rPr lang="en-US" sz="4800" b="1" dirty="0" err="1">
                <a:solidFill>
                  <a:srgbClr val="FF0066"/>
                </a:solidFill>
              </a:rPr>
              <a:t>bị</a:t>
            </a:r>
            <a:r>
              <a:rPr lang="en-US" sz="4800" b="1" dirty="0">
                <a:solidFill>
                  <a:srgbClr val="FF0066"/>
                </a:solidFill>
              </a:rPr>
              <a:t> </a:t>
            </a:r>
            <a:r>
              <a:rPr lang="en-US" sz="4800" b="1" dirty="0" err="1">
                <a:solidFill>
                  <a:srgbClr val="FF0066"/>
                </a:solidFill>
              </a:rPr>
              <a:t>những</a:t>
            </a:r>
            <a:r>
              <a:rPr lang="en-US" sz="4800" b="1" dirty="0">
                <a:solidFill>
                  <a:srgbClr val="FF0066"/>
                </a:solidFill>
              </a:rPr>
              <a:t> </a:t>
            </a:r>
            <a:r>
              <a:rPr lang="en-US" sz="4800" b="1" dirty="0" err="1">
                <a:solidFill>
                  <a:srgbClr val="FF0066"/>
                </a:solidFill>
              </a:rPr>
              <a:t>gì</a:t>
            </a:r>
            <a:r>
              <a:rPr lang="en-US" sz="4800" b="1" dirty="0">
                <a:solidFill>
                  <a:srgbClr val="FF0066"/>
                </a:solidFill>
              </a:rPr>
              <a:t>?</a:t>
            </a:r>
            <a:endParaRPr kumimoji="0" lang="en-US" sz="4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42999" y="3163824"/>
            <a:ext cx="8947243" cy="2246769"/>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viết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cần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vi-VN" sz="2800" b="1" dirty="0">
                <a:solidFill>
                  <a:prstClr val="black"/>
                </a:solidFill>
                <a:latin typeface="Cambria" panose="02040503050406030204" pitchFamily="18" charset="0"/>
                <a:ea typeface="Cambria" panose="02040503050406030204" pitchFamily="18" charset="0"/>
              </a:rPr>
              <a:t> bố cục</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3 phần, dùng và chọn cảnh tả, sắp  xếp trình tự tả phù hợp.</a:t>
            </a:r>
            <a:endParaRPr lang="en-US" sz="28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Khi miêu tả cảnh đẹp thiên nhiên, em cần sử dụng biện pháp so sánh, nhân hoá và những từ ngữ gợi tả để bài văn có sức cuốn hút với người đọc.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35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6ECC53-8FAB-4C58-6276-0218616970FF}"/>
              </a:ext>
            </a:extLst>
          </p:cNvPr>
          <p:cNvSpPr/>
          <p:nvPr/>
        </p:nvSpPr>
        <p:spPr>
          <a:xfrm>
            <a:off x="1139427" y="1012988"/>
            <a:ext cx="9974050" cy="4745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2E29FA-6CF5-99D8-774F-83F846F7B449}"/>
              </a:ext>
            </a:extLst>
          </p:cNvPr>
          <p:cNvPicPr>
            <a:picLocks noChangeAspect="1"/>
          </p:cNvPicPr>
          <p:nvPr/>
        </p:nvPicPr>
        <p:blipFill>
          <a:blip r:embed="rId2"/>
          <a:stretch>
            <a:fillRect/>
          </a:stretch>
        </p:blipFill>
        <p:spPr>
          <a:xfrm>
            <a:off x="1334707" y="2594279"/>
            <a:ext cx="9717866" cy="3023878"/>
          </a:xfrm>
          <a:prstGeom prst="rect">
            <a:avLst/>
          </a:prstGeom>
        </p:spPr>
      </p:pic>
      <p:pic>
        <p:nvPicPr>
          <p:cNvPr id="7" name="Picture 6">
            <a:extLst>
              <a:ext uri="{FF2B5EF4-FFF2-40B4-BE49-F238E27FC236}">
                <a16:creationId xmlns:a16="http://schemas.microsoft.com/office/drawing/2014/main" id="{AC113966-C564-0DCA-7C59-1084C3C6E3CE}"/>
              </a:ext>
            </a:extLst>
          </p:cNvPr>
          <p:cNvPicPr>
            <a:picLocks noChangeAspect="1"/>
          </p:cNvPicPr>
          <p:nvPr/>
        </p:nvPicPr>
        <p:blipFill>
          <a:blip r:embed="rId3"/>
          <a:stretch>
            <a:fillRect/>
          </a:stretch>
        </p:blipFill>
        <p:spPr>
          <a:xfrm>
            <a:off x="4032806" y="1099038"/>
            <a:ext cx="4946087" cy="1917657"/>
          </a:xfrm>
          <a:prstGeom prst="rect">
            <a:avLst/>
          </a:prstGeom>
        </p:spPr>
      </p:pic>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0"/>
            <a:ext cx="12192000" cy="6753323"/>
          </a:xfrm>
          <a:prstGeom prst="rect">
            <a:avLst/>
          </a:prstGeom>
        </p:spPr>
      </p:pic>
      <p:sp>
        <p:nvSpPr>
          <p:cNvPr id="4" name="Rounded Rectangle 16">
            <a:extLst>
              <a:ext uri="{FF2B5EF4-FFF2-40B4-BE49-F238E27FC236}">
                <a16:creationId xmlns:a16="http://schemas.microsoft.com/office/drawing/2014/main" id="{4C025EC6-57F5-2114-9C18-9F109F8E6314}"/>
              </a:ext>
            </a:extLst>
          </p:cNvPr>
          <p:cNvSpPr/>
          <p:nvPr/>
        </p:nvSpPr>
        <p:spPr>
          <a:xfrm>
            <a:off x="932700" y="226719"/>
            <a:ext cx="9463630" cy="1452993"/>
          </a:xfrm>
          <a:prstGeom prst="roundRect">
            <a:avLst/>
          </a:prstGeom>
          <a:solidFill>
            <a:srgbClr val="CBFFA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Đề bài: Viết bài văn tả một cảnh đẹp thiên nhiên nơi em ở.</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6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18F5312-1E4B-74F6-7D7D-FE5948292B16}"/>
              </a:ext>
            </a:extLst>
          </p:cNvPr>
          <p:cNvSpPr/>
          <p:nvPr/>
        </p:nvSpPr>
        <p:spPr>
          <a:xfrm>
            <a:off x="295276" y="315311"/>
            <a:ext cx="11624466" cy="6274676"/>
          </a:xfrm>
          <a:prstGeom prst="roundRect">
            <a:avLst>
              <a:gd name="adj" fmla="val 118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0FFB22-622D-8A6F-3005-E771720B624F}"/>
              </a:ext>
            </a:extLst>
          </p:cNvPr>
          <p:cNvSpPr txBox="1"/>
          <p:nvPr/>
        </p:nvSpPr>
        <p:spPr>
          <a:xfrm>
            <a:off x="442913" y="658208"/>
            <a:ext cx="11305139"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Dựa vào dàn ý đã lập trong hoạt động Viết ở Bài 23, viết bài văn theo yêu cầu.</a:t>
            </a:r>
            <a:endParaRPr lang="en-US" sz="3200" b="1" dirty="0">
              <a:latin typeface="Cambria" panose="02040503050406030204" pitchFamily="18" charset="0"/>
              <a:ea typeface="Cambria" panose="02040503050406030204" pitchFamily="18" charset="0"/>
            </a:endParaRPr>
          </a:p>
        </p:txBody>
      </p:sp>
      <p:sp>
        <p:nvSpPr>
          <p:cNvPr id="4" name="Hình chữ nhật: Góc Tròn 65">
            <a:extLst>
              <a:ext uri="{FF2B5EF4-FFF2-40B4-BE49-F238E27FC236}">
                <a16:creationId xmlns:a16="http://schemas.microsoft.com/office/drawing/2014/main" id="{6B033FD8-5DB0-1516-C43F-600E1783F98D}"/>
              </a:ext>
            </a:extLst>
          </p:cNvPr>
          <p:cNvSpPr/>
          <p:nvPr/>
        </p:nvSpPr>
        <p:spPr>
          <a:xfrm>
            <a:off x="615327" y="2199860"/>
            <a:ext cx="10983638" cy="3286539"/>
          </a:xfrm>
          <a:custGeom>
            <a:avLst/>
            <a:gdLst>
              <a:gd name="connsiteX0" fmla="*/ 0 w 10983638"/>
              <a:gd name="connsiteY0" fmla="*/ 547767 h 3286539"/>
              <a:gd name="connsiteX1" fmla="*/ 547767 w 10983638"/>
              <a:gd name="connsiteY1" fmla="*/ 0 h 3286539"/>
              <a:gd name="connsiteX2" fmla="*/ 10435871 w 10983638"/>
              <a:gd name="connsiteY2" fmla="*/ 0 h 3286539"/>
              <a:gd name="connsiteX3" fmla="*/ 10983638 w 10983638"/>
              <a:gd name="connsiteY3" fmla="*/ 547767 h 3286539"/>
              <a:gd name="connsiteX4" fmla="*/ 10983638 w 10983638"/>
              <a:gd name="connsiteY4" fmla="*/ 2738772 h 3286539"/>
              <a:gd name="connsiteX5" fmla="*/ 10435871 w 10983638"/>
              <a:gd name="connsiteY5" fmla="*/ 3286539 h 3286539"/>
              <a:gd name="connsiteX6" fmla="*/ 547767 w 10983638"/>
              <a:gd name="connsiteY6" fmla="*/ 3286539 h 3286539"/>
              <a:gd name="connsiteX7" fmla="*/ 0 w 10983638"/>
              <a:gd name="connsiteY7" fmla="*/ 2738772 h 3286539"/>
              <a:gd name="connsiteX8" fmla="*/ 0 w 10983638"/>
              <a:gd name="connsiteY8" fmla="*/ 547767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638" h="3286539" fill="none" extrusionOk="0">
                <a:moveTo>
                  <a:pt x="0" y="547767"/>
                </a:moveTo>
                <a:cubicBezTo>
                  <a:pt x="2128" y="302844"/>
                  <a:pt x="249379" y="6940"/>
                  <a:pt x="547767" y="0"/>
                </a:cubicBezTo>
                <a:cubicBezTo>
                  <a:pt x="5253408" y="72427"/>
                  <a:pt x="9305062" y="61419"/>
                  <a:pt x="10435871" y="0"/>
                </a:cubicBezTo>
                <a:cubicBezTo>
                  <a:pt x="10731622" y="-46617"/>
                  <a:pt x="10976448" y="243069"/>
                  <a:pt x="10983638" y="547767"/>
                </a:cubicBezTo>
                <a:cubicBezTo>
                  <a:pt x="11084514" y="1109013"/>
                  <a:pt x="10876325" y="2124700"/>
                  <a:pt x="10983638" y="2738772"/>
                </a:cubicBezTo>
                <a:cubicBezTo>
                  <a:pt x="10985565" y="3031514"/>
                  <a:pt x="10731954" y="3279319"/>
                  <a:pt x="10435871" y="3286539"/>
                </a:cubicBezTo>
                <a:cubicBezTo>
                  <a:pt x="5796683" y="3316366"/>
                  <a:pt x="4485148" y="3207233"/>
                  <a:pt x="547767" y="3286539"/>
                </a:cubicBezTo>
                <a:cubicBezTo>
                  <a:pt x="299157" y="3280444"/>
                  <a:pt x="-12895" y="3043845"/>
                  <a:pt x="0" y="2738772"/>
                </a:cubicBezTo>
                <a:cubicBezTo>
                  <a:pt x="50037" y="1647368"/>
                  <a:pt x="770" y="1165311"/>
                  <a:pt x="0" y="547767"/>
                </a:cubicBezTo>
                <a:close/>
              </a:path>
              <a:path w="10983638" h="3286539" stroke="0" extrusionOk="0">
                <a:moveTo>
                  <a:pt x="0" y="547767"/>
                </a:moveTo>
                <a:cubicBezTo>
                  <a:pt x="21691" y="251156"/>
                  <a:pt x="256509" y="23471"/>
                  <a:pt x="547767" y="0"/>
                </a:cubicBezTo>
                <a:cubicBezTo>
                  <a:pt x="1671109" y="123000"/>
                  <a:pt x="5805704" y="-96860"/>
                  <a:pt x="10435871" y="0"/>
                </a:cubicBezTo>
                <a:cubicBezTo>
                  <a:pt x="10721982" y="-12508"/>
                  <a:pt x="10999222" y="213825"/>
                  <a:pt x="10983638" y="547767"/>
                </a:cubicBezTo>
                <a:cubicBezTo>
                  <a:pt x="10986811" y="811931"/>
                  <a:pt x="11077905" y="2120467"/>
                  <a:pt x="10983638" y="2738772"/>
                </a:cubicBezTo>
                <a:cubicBezTo>
                  <a:pt x="10958264" y="3050487"/>
                  <a:pt x="10714846" y="3282685"/>
                  <a:pt x="10435871" y="3286539"/>
                </a:cubicBezTo>
                <a:cubicBezTo>
                  <a:pt x="6577090" y="3125832"/>
                  <a:pt x="3414424" y="3326206"/>
                  <a:pt x="547767" y="3286539"/>
                </a:cubicBezTo>
                <a:cubicBezTo>
                  <a:pt x="225173" y="3282485"/>
                  <a:pt x="-53005" y="3017282"/>
                  <a:pt x="0" y="2738772"/>
                </a:cubicBezTo>
                <a:cubicBezTo>
                  <a:pt x="32216" y="1695682"/>
                  <a:pt x="57206" y="1349174"/>
                  <a:pt x="0" y="547767"/>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3600" b="1" dirty="0"/>
              <a:t>Lưu ý:</a:t>
            </a:r>
          </a:p>
          <a:p>
            <a:pPr algn="just"/>
            <a:r>
              <a:rPr lang="vi-VN" sz="3600" dirty="0"/>
              <a:t>Khi miêu tả cảnh đẹp thiên nhiên, em cần sử dụng biện pháp so sánh, nhân hoá và những từ ngữ gợi tả để bài văn có sức cuốn hút với người đọc.</a:t>
            </a:r>
            <a:endParaRPr lang="en-US" sz="3600" dirty="0"/>
          </a:p>
        </p:txBody>
      </p:sp>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392479"/>
          </a:xfrm>
          <a:custGeom>
            <a:avLst/>
            <a:gdLst>
              <a:gd name="connsiteX0" fmla="*/ 0 w 11604923"/>
              <a:gd name="connsiteY0" fmla="*/ 635604 h 6392479"/>
              <a:gd name="connsiteX1" fmla="*/ 635604 w 11604923"/>
              <a:gd name="connsiteY1" fmla="*/ 0 h 6392479"/>
              <a:gd name="connsiteX2" fmla="*/ 10969319 w 11604923"/>
              <a:gd name="connsiteY2" fmla="*/ 0 h 6392479"/>
              <a:gd name="connsiteX3" fmla="*/ 11604923 w 11604923"/>
              <a:gd name="connsiteY3" fmla="*/ 635604 h 6392479"/>
              <a:gd name="connsiteX4" fmla="*/ 11604923 w 11604923"/>
              <a:gd name="connsiteY4" fmla="*/ 5756875 h 6392479"/>
              <a:gd name="connsiteX5" fmla="*/ 10969319 w 11604923"/>
              <a:gd name="connsiteY5" fmla="*/ 6392479 h 6392479"/>
              <a:gd name="connsiteX6" fmla="*/ 635604 w 11604923"/>
              <a:gd name="connsiteY6" fmla="*/ 6392479 h 6392479"/>
              <a:gd name="connsiteX7" fmla="*/ 0 w 11604923"/>
              <a:gd name="connsiteY7" fmla="*/ 5756875 h 6392479"/>
              <a:gd name="connsiteX8" fmla="*/ 0 w 11604923"/>
              <a:gd name="connsiteY8" fmla="*/ 635604 h 639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392479" fill="none" extrusionOk="0">
                <a:moveTo>
                  <a:pt x="0" y="635604"/>
                </a:moveTo>
                <a:cubicBezTo>
                  <a:pt x="-23061" y="280840"/>
                  <a:pt x="334410" y="40760"/>
                  <a:pt x="635604" y="0"/>
                </a:cubicBezTo>
                <a:cubicBezTo>
                  <a:pt x="5337589" y="130954"/>
                  <a:pt x="7108679" y="43574"/>
                  <a:pt x="10969319" y="0"/>
                </a:cubicBezTo>
                <a:cubicBezTo>
                  <a:pt x="11355691" y="54433"/>
                  <a:pt x="11642538" y="330646"/>
                  <a:pt x="11604923" y="635604"/>
                </a:cubicBezTo>
                <a:cubicBezTo>
                  <a:pt x="11454484" y="2780912"/>
                  <a:pt x="11690802" y="3867342"/>
                  <a:pt x="11604923" y="5756875"/>
                </a:cubicBezTo>
                <a:cubicBezTo>
                  <a:pt x="11556165" y="6115916"/>
                  <a:pt x="11297255" y="6376542"/>
                  <a:pt x="10969319" y="6392479"/>
                </a:cubicBezTo>
                <a:cubicBezTo>
                  <a:pt x="8540140" y="6547676"/>
                  <a:pt x="5597032" y="6555499"/>
                  <a:pt x="635604" y="6392479"/>
                </a:cubicBezTo>
                <a:cubicBezTo>
                  <a:pt x="286974" y="6359966"/>
                  <a:pt x="-24742" y="6122356"/>
                  <a:pt x="0" y="5756875"/>
                </a:cubicBezTo>
                <a:cubicBezTo>
                  <a:pt x="64656" y="4152185"/>
                  <a:pt x="-17807" y="2037778"/>
                  <a:pt x="0" y="635604"/>
                </a:cubicBezTo>
                <a:close/>
              </a:path>
              <a:path w="11604923" h="6392479" stroke="0" extrusionOk="0">
                <a:moveTo>
                  <a:pt x="0" y="635604"/>
                </a:moveTo>
                <a:cubicBezTo>
                  <a:pt x="-6138" y="280784"/>
                  <a:pt x="237758" y="17569"/>
                  <a:pt x="635604" y="0"/>
                </a:cubicBezTo>
                <a:cubicBezTo>
                  <a:pt x="2443368" y="132882"/>
                  <a:pt x="7347067" y="-84951"/>
                  <a:pt x="10969319" y="0"/>
                </a:cubicBezTo>
                <a:cubicBezTo>
                  <a:pt x="11295546" y="24225"/>
                  <a:pt x="11599090" y="316811"/>
                  <a:pt x="11604923" y="635604"/>
                </a:cubicBezTo>
                <a:cubicBezTo>
                  <a:pt x="11625110" y="2874152"/>
                  <a:pt x="11757403" y="3276488"/>
                  <a:pt x="11604923" y="5756875"/>
                </a:cubicBezTo>
                <a:cubicBezTo>
                  <a:pt x="11651256" y="6113406"/>
                  <a:pt x="11345037" y="6341679"/>
                  <a:pt x="10969319" y="6392479"/>
                </a:cubicBezTo>
                <a:cubicBezTo>
                  <a:pt x="7474594" y="6480118"/>
                  <a:pt x="2590404" y="6319800"/>
                  <a:pt x="635604" y="6392479"/>
                </a:cubicBezTo>
                <a:cubicBezTo>
                  <a:pt x="283291" y="6380283"/>
                  <a:pt x="-33435" y="6154374"/>
                  <a:pt x="0" y="5756875"/>
                </a:cubicBezTo>
                <a:cubicBezTo>
                  <a:pt x="-38581" y="3378804"/>
                  <a:pt x="63341" y="1854936"/>
                  <a:pt x="0" y="635604"/>
                </a:cubicBezTo>
                <a:close/>
              </a:path>
            </a:pathLst>
          </a:custGeom>
          <a:ln>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452995" y="565398"/>
            <a:ext cx="111373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573365B-B414-67F5-80B8-F0020E89BED0}"/>
              </a:ext>
            </a:extLst>
          </p:cNvPr>
          <p:cNvSpPr/>
          <p:nvPr/>
        </p:nvSpPr>
        <p:spPr>
          <a:xfrm>
            <a:off x="1053548" y="1769165"/>
            <a:ext cx="9839739" cy="387626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Hôm nay, gia đình tôi chuyển đến nơi ở mới dưới thung lũng, từ biệt dốc núi cheo leo sau bao năm gắn bó.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Đứng trên cao nhìn xuống, thung lũng giống như một cái chảo khổng lồ, viền chảo là dãy núi ghé sát vai nhau cao ngất, lòng chảo có cánh đồng lúa xanh rì. Cuối con đường mòn có những mái nhà lô nhô quây quần bên nhau.</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Nguyên Bình)</a:t>
            </a:r>
          </a:p>
        </p:txBody>
      </p:sp>
    </p:spTree>
    <p:extLst>
      <p:ext uri="{BB962C8B-B14F-4D97-AF65-F5344CB8AC3E}">
        <p14:creationId xmlns:p14="http://schemas.microsoft.com/office/powerpoint/2010/main" val="2592636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a:extLst>
              <a:ext uri="{FF2B5EF4-FFF2-40B4-BE49-F238E27FC236}">
                <a16:creationId xmlns:a16="http://schemas.microsoft.com/office/drawing/2014/main" id="{CF4429B8-582A-2DDA-216A-34267CB9F84D}"/>
              </a:ext>
            </a:extLst>
          </p:cNvPr>
          <p:cNvGrpSpPr/>
          <p:nvPr/>
        </p:nvGrpSpPr>
        <p:grpSpPr>
          <a:xfrm>
            <a:off x="1550820" y="-346723"/>
            <a:ext cx="9859302" cy="4888906"/>
            <a:chOff x="1670089" y="-128062"/>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3439742" y="2368453"/>
              <a:ext cx="4464144" cy="19850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3.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Đọc</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soát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và</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chỉnh</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sửa</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bài</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viết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2" name="TextBox 1">
            <a:extLst>
              <a:ext uri="{FF2B5EF4-FFF2-40B4-BE49-F238E27FC236}">
                <a16:creationId xmlns:a16="http://schemas.microsoft.com/office/drawing/2014/main" id="{91251447-CAEC-797D-634F-0E512D26B4C8}"/>
              </a:ext>
            </a:extLst>
          </p:cNvPr>
          <p:cNvSpPr txBox="1"/>
          <p:nvPr/>
        </p:nvSpPr>
        <p:spPr>
          <a:xfrm>
            <a:off x="3483172" y="4630477"/>
            <a:ext cx="3891663" cy="175432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Đổi</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cho</a:t>
            </a:r>
            <a:r>
              <a:rPr lang="en-US" sz="3600" b="1" dirty="0">
                <a:solidFill>
                  <a:srgbClr val="FF0066"/>
                </a:solidFill>
              </a:rPr>
              <a:t> </a:t>
            </a:r>
            <a:r>
              <a:rPr lang="en-US" sz="3600" b="1" dirty="0" err="1">
                <a:solidFill>
                  <a:srgbClr val="FF0066"/>
                </a:solidFill>
              </a:rPr>
              <a:t>bạn</a:t>
            </a:r>
            <a:r>
              <a:rPr lang="en-US" sz="3600" b="1" dirty="0">
                <a:solidFill>
                  <a:srgbClr val="FF0066"/>
                </a:solidFill>
              </a:rPr>
              <a:t> </a:t>
            </a:r>
            <a:r>
              <a:rPr lang="en-US" sz="3600" b="1" dirty="0" err="1">
                <a:solidFill>
                  <a:srgbClr val="FF0066"/>
                </a:solidFill>
              </a:rPr>
              <a:t>để</a:t>
            </a:r>
            <a:r>
              <a:rPr lang="en-US" sz="3600" b="1" dirty="0">
                <a:solidFill>
                  <a:srgbClr val="FF0066"/>
                </a:solidFill>
              </a:rPr>
              <a:t> </a:t>
            </a:r>
            <a:r>
              <a:rPr lang="en-US" sz="3600" b="1" dirty="0" err="1">
                <a:solidFill>
                  <a:srgbClr val="FF0066"/>
                </a:solidFill>
              </a:rPr>
              <a:t>đọc</a:t>
            </a:r>
            <a:r>
              <a:rPr lang="en-US" sz="3600" b="1" dirty="0">
                <a:solidFill>
                  <a:srgbClr val="FF0066"/>
                </a:solidFill>
              </a:rPr>
              <a:t> </a:t>
            </a:r>
            <a:r>
              <a:rPr lang="en-US" sz="3600" b="1" dirty="0" err="1">
                <a:solidFill>
                  <a:srgbClr val="FF0066"/>
                </a:solidFill>
              </a:rPr>
              <a:t>soát</a:t>
            </a:r>
            <a:r>
              <a:rPr lang="en-US" sz="3600" b="1" dirty="0">
                <a:solidFill>
                  <a:srgbClr val="FF0066"/>
                </a:solidFill>
              </a:rPr>
              <a:t> </a:t>
            </a:r>
            <a:r>
              <a:rPr lang="en-US" sz="3600" b="1" dirty="0" err="1">
                <a:solidFill>
                  <a:srgbClr val="FF0066"/>
                </a:solidFill>
              </a:rPr>
              <a:t>và</a:t>
            </a:r>
            <a:r>
              <a:rPr lang="en-US" sz="3600" b="1" dirty="0">
                <a:solidFill>
                  <a:srgbClr val="FF0066"/>
                </a:solidFill>
              </a:rPr>
              <a:t> </a:t>
            </a:r>
            <a:r>
              <a:rPr lang="en-US" sz="3600" b="1" dirty="0" err="1">
                <a:solidFill>
                  <a:srgbClr val="FF0066"/>
                </a:solidFill>
              </a:rPr>
              <a:t>góp</a:t>
            </a:r>
            <a:r>
              <a:rPr lang="en-US" sz="3600" b="1" dirty="0">
                <a:solidFill>
                  <a:srgbClr val="FF0066"/>
                </a:solidFill>
              </a:rPr>
              <a:t> ý </a:t>
            </a:r>
            <a:r>
              <a:rPr lang="en-US" sz="3600" b="1" dirty="0" err="1">
                <a:solidFill>
                  <a:srgbClr val="FF0066"/>
                </a:solidFill>
              </a:rPr>
              <a:t>cho</a:t>
            </a:r>
            <a:r>
              <a:rPr lang="en-US" sz="3600" b="1" dirty="0">
                <a:solidFill>
                  <a:srgbClr val="FF0066"/>
                </a:solidFill>
              </a:rPr>
              <a:t> </a:t>
            </a:r>
            <a:r>
              <a:rPr lang="en-US" sz="3600" b="1" dirty="0" err="1">
                <a:solidFill>
                  <a:srgbClr val="FF0066"/>
                </a:solidFill>
              </a:rPr>
              <a:t>nhau</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
        <p:nvSpPr>
          <p:cNvPr id="4" name="TextBox 3">
            <a:extLst>
              <a:ext uri="{FF2B5EF4-FFF2-40B4-BE49-F238E27FC236}">
                <a16:creationId xmlns:a16="http://schemas.microsoft.com/office/drawing/2014/main" id="{E50F7215-E779-CB7B-3833-20E27CC6B484}"/>
              </a:ext>
            </a:extLst>
          </p:cNvPr>
          <p:cNvSpPr txBox="1"/>
          <p:nvPr/>
        </p:nvSpPr>
        <p:spPr>
          <a:xfrm>
            <a:off x="7985599" y="4759686"/>
            <a:ext cx="3533854" cy="1200329"/>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Chỉnh</a:t>
            </a:r>
            <a:r>
              <a:rPr lang="en-US" sz="3600" b="1" dirty="0">
                <a:solidFill>
                  <a:srgbClr val="FF0066"/>
                </a:solidFill>
              </a:rPr>
              <a:t> </a:t>
            </a:r>
            <a:r>
              <a:rPr lang="en-US" sz="3600" b="1" dirty="0" err="1">
                <a:solidFill>
                  <a:srgbClr val="FF0066"/>
                </a:solidFill>
              </a:rPr>
              <a:t>sửa</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viết</a:t>
            </a:r>
            <a:r>
              <a:rPr lang="en-US" sz="3600" b="1" dirty="0">
                <a:solidFill>
                  <a:srgbClr val="FF0066"/>
                </a:solidFill>
              </a:rPr>
              <a:t> (</a:t>
            </a:r>
            <a:r>
              <a:rPr lang="en-US" sz="3600" b="1" dirty="0" err="1">
                <a:solidFill>
                  <a:srgbClr val="FF0066"/>
                </a:solidFill>
              </a:rPr>
              <a:t>nếu</a:t>
            </a:r>
            <a:r>
              <a:rPr lang="en-US" sz="3600" b="1" dirty="0">
                <a:solidFill>
                  <a:srgbClr val="FF0066"/>
                </a:solidFill>
              </a:rPr>
              <a:t> </a:t>
            </a:r>
            <a:r>
              <a:rPr lang="en-US" sz="3600" b="1" dirty="0" err="1">
                <a:solidFill>
                  <a:srgbClr val="FF0066"/>
                </a:solidFill>
              </a:rPr>
              <a:t>cần</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39863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tiết</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sau</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2" name="Picture 1">
            <a:extLst>
              <a:ext uri="{FF2B5EF4-FFF2-40B4-BE49-F238E27FC236}">
                <a16:creationId xmlns:a16="http://schemas.microsoft.com/office/drawing/2014/main" id="{174DF9F1-39E5-6586-EE35-D9A2A390F493}"/>
              </a:ext>
            </a:extLst>
          </p:cNvPr>
          <p:cNvPicPr>
            <a:picLocks noChangeAspect="1"/>
          </p:cNvPicPr>
          <p:nvPr/>
        </p:nvPicPr>
        <p:blipFill>
          <a:blip r:embed="rId5"/>
          <a:stretch>
            <a:fillRect/>
          </a:stretch>
        </p:blipFill>
        <p:spPr>
          <a:xfrm>
            <a:off x="279693" y="2763921"/>
            <a:ext cx="4456562" cy="1926503"/>
          </a:xfrm>
          <a:prstGeom prst="rect">
            <a:avLst/>
          </a:prstGeom>
        </p:spPr>
      </p:pic>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B0F4C17-4FF6-BA41-7B76-F9FEEDBA6643}"/>
              </a:ext>
            </a:extLst>
          </p:cNvPr>
          <p:cNvPicPr>
            <a:picLocks noChangeAspect="1"/>
          </p:cNvPicPr>
          <p:nvPr/>
        </p:nvPicPr>
        <p:blipFill>
          <a:blip r:embed="rId3"/>
          <a:stretch>
            <a:fillRect/>
          </a:stretch>
        </p:blipFill>
        <p:spPr>
          <a:xfrm>
            <a:off x="644909" y="515038"/>
            <a:ext cx="10882303" cy="1713124"/>
          </a:xfrm>
          <a:prstGeom prst="rect">
            <a:avLst/>
          </a:prstGeom>
        </p:spPr>
      </p:pic>
    </p:spTree>
    <p:extLst>
      <p:ext uri="{BB962C8B-B14F-4D97-AF65-F5344CB8AC3E}">
        <p14:creationId xmlns:p14="http://schemas.microsoft.com/office/powerpoint/2010/main" val="414085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405</TotalTime>
  <Words>276</Words>
  <Application>Microsoft Office PowerPoint</Application>
  <PresentationFormat>Widescreen</PresentationFormat>
  <Paragraphs>15</Paragraphs>
  <Slides>9</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Aptos</vt:lpstr>
      <vt:lpstr>Arial</vt:lpstr>
      <vt:lpstr>Calibri</vt:lpstr>
      <vt:lpstr>Cambria</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thanhtrangsmallsun@gmail.com</cp:lastModifiedBy>
  <cp:revision>77</cp:revision>
  <dcterms:created xsi:type="dcterms:W3CDTF">2023-10-16T01:31:35Z</dcterms:created>
  <dcterms:modified xsi:type="dcterms:W3CDTF">2025-04-26T16:23:29Z</dcterms:modified>
  <cp:category>9Slide.vn</cp:category>
</cp:coreProperties>
</file>