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activeX/activeX1.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7" r:id="rId4"/>
    <p:sldMasterId id="2147483699" r:id="rId5"/>
  </p:sldMasterIdLst>
  <p:notesMasterIdLst>
    <p:notesMasterId r:id="rId38"/>
  </p:notesMasterIdLst>
  <p:sldIdLst>
    <p:sldId id="8663" r:id="rId6"/>
    <p:sldId id="8665" r:id="rId7"/>
    <p:sldId id="256" r:id="rId8"/>
    <p:sldId id="298" r:id="rId9"/>
    <p:sldId id="8667" r:id="rId10"/>
    <p:sldId id="8668" r:id="rId11"/>
    <p:sldId id="8671" r:id="rId12"/>
    <p:sldId id="268" r:id="rId13"/>
    <p:sldId id="273" r:id="rId14"/>
    <p:sldId id="274" r:id="rId15"/>
    <p:sldId id="8673" r:id="rId16"/>
    <p:sldId id="8675" r:id="rId17"/>
    <p:sldId id="8674" r:id="rId18"/>
    <p:sldId id="8678" r:id="rId19"/>
    <p:sldId id="8670" r:id="rId20"/>
    <p:sldId id="277" r:id="rId21"/>
    <p:sldId id="270" r:id="rId22"/>
    <p:sldId id="8679" r:id="rId23"/>
    <p:sldId id="8681" r:id="rId24"/>
    <p:sldId id="8682" r:id="rId25"/>
    <p:sldId id="8684" r:id="rId26"/>
    <p:sldId id="8690" r:id="rId27"/>
    <p:sldId id="8685" r:id="rId28"/>
    <p:sldId id="288" r:id="rId29"/>
    <p:sldId id="257" r:id="rId30"/>
    <p:sldId id="8688" r:id="rId31"/>
    <p:sldId id="8689" r:id="rId32"/>
    <p:sldId id="8691" r:id="rId33"/>
    <p:sldId id="8692" r:id="rId34"/>
    <p:sldId id="292" r:id="rId35"/>
    <p:sldId id="266" r:id="rId36"/>
    <p:sldId id="261" r:id="rId3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224A"/>
    <a:srgbClr val="FAD493"/>
    <a:srgbClr val="486D04"/>
    <a:srgbClr val="0F1907"/>
    <a:srgbClr val="4A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3557" autoAdjust="0"/>
  </p:normalViewPr>
  <p:slideViewPr>
    <p:cSldViewPr>
      <p:cViewPr varScale="1">
        <p:scale>
          <a:sx n="52" d="100"/>
          <a:sy n="52" d="100"/>
        </p:scale>
        <p:origin x="850"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DDDC44-3E17-47E8-987C-44B235674876}" type="datetimeFigureOut">
              <a:rPr lang="en-US" smtClean="0"/>
              <a:t>26/4/2025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4BCE31-5697-4DCD-A7D8-9A10419D26C4}" type="slidenum">
              <a:rPr lang="en-US" smtClean="0"/>
              <a:t>‹#›</a:t>
            </a:fld>
            <a:endParaRPr lang="en-US"/>
          </a:p>
        </p:txBody>
      </p:sp>
    </p:spTree>
    <p:extLst>
      <p:ext uri="{BB962C8B-B14F-4D97-AF65-F5344CB8AC3E}">
        <p14:creationId xmlns:p14="http://schemas.microsoft.com/office/powerpoint/2010/main" val="3857635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18</a:t>
            </a:fld>
            <a:endParaRPr lang="en-US"/>
          </a:p>
        </p:txBody>
      </p:sp>
    </p:spTree>
    <p:extLst>
      <p:ext uri="{BB962C8B-B14F-4D97-AF65-F5344CB8AC3E}">
        <p14:creationId xmlns:p14="http://schemas.microsoft.com/office/powerpoint/2010/main" val="3735345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94BCE31-5697-4DCD-A7D8-9A10419D26C4}" type="slidenum">
              <a:rPr lang="en-US" smtClean="0"/>
              <a:t>27</a:t>
            </a:fld>
            <a:endParaRPr lang="en-US"/>
          </a:p>
        </p:txBody>
      </p:sp>
    </p:spTree>
    <p:extLst>
      <p:ext uri="{BB962C8B-B14F-4D97-AF65-F5344CB8AC3E}">
        <p14:creationId xmlns:p14="http://schemas.microsoft.com/office/powerpoint/2010/main" val="1069308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779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4BCE31-5697-4DCD-A7D8-9A10419D26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04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6198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7775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547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6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590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Blank" userDrawn="1">
  <p:cSld name="Blank">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251635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7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82943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24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859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33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30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742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662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183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04720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26/4/2025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1666750042"/>
      </p:ext>
    </p:extLst>
  </p:cSld>
  <p:clrMapOvr>
    <a:masterClrMapping/>
  </p:clrMapOvr>
  <p:transition spd="slow">
    <p:pull/>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7078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9247533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686146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32595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7693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8" name="页脚占位符 7"/>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73498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4" name="页脚占位符 3"/>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2928802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3601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2879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87167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03229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1257300" y="9534526"/>
            <a:ext cx="4114800" cy="547688"/>
          </a:xfrm>
          <a:prstGeom prst="rect">
            <a:avLst/>
          </a:prstGeom>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a:xfrm>
            <a:off x="6057900" y="9534526"/>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2915900" y="9534526"/>
            <a:ext cx="4114800" cy="547688"/>
          </a:xfrm>
          <a:prstGeom prst="rect">
            <a:avLst/>
          </a:prstGeom>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1072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468618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9840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636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47743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24160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899090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27960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39416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434280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8621612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567158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68569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6635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110222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921958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7593823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2331932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9041672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712698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85244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612636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80454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26/4/2025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2.png"/><Relationship Id="rId2" Type="http://schemas.openxmlformats.org/officeDocument/2006/relationships/slideLayout" Target="../slideLayouts/slideLayout13.xml"/><Relationship Id="rId16" Type="http://schemas.openxmlformats.org/officeDocument/2006/relationships/image" Target="../media/image3.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4.jpe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4.jpe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669E1920-5DC1-A3B7-980F-7B172621C481}"/>
              </a:ext>
            </a:extLst>
          </p:cNvPr>
          <p:cNvSpPr/>
          <p:nvPr userDrawn="1"/>
        </p:nvSpPr>
        <p:spPr>
          <a:xfrm>
            <a:off x="0" y="0"/>
            <a:ext cx="18288000" cy="10176201"/>
          </a:xfrm>
          <a:custGeom>
            <a:avLst/>
            <a:gdLst/>
            <a:ahLst/>
            <a:cxnLst/>
            <a:rect l="l" t="t" r="r" b="b"/>
            <a:pathLst>
              <a:path w="18288000" h="10176201">
                <a:moveTo>
                  <a:pt x="0" y="0"/>
                </a:moveTo>
                <a:lnTo>
                  <a:pt x="18288000" y="0"/>
                </a:lnTo>
                <a:lnTo>
                  <a:pt x="18288000" y="10176201"/>
                </a:lnTo>
                <a:lnTo>
                  <a:pt x="0" y="10176201"/>
                </a:lnTo>
                <a:lnTo>
                  <a:pt x="0" y="0"/>
                </a:lnTo>
                <a:close/>
              </a:path>
            </a:pathLst>
          </a:custGeom>
          <a:blipFill>
            <a:blip r:embed="rId13"/>
            <a:stretch>
              <a:fillRect t="-11664" b="-11664"/>
            </a:stretch>
          </a:blipFill>
        </p:spPr>
      </p:sp>
      <p:pic>
        <p:nvPicPr>
          <p:cNvPr id="3" name="Picture 2" descr="A round pink circle with white text and a black background&#10;&#10;Description automatically generated">
            <a:extLst>
              <a:ext uri="{FF2B5EF4-FFF2-40B4-BE49-F238E27FC236}">
                <a16:creationId xmlns:a16="http://schemas.microsoft.com/office/drawing/2014/main" id="{9393839A-1DB8-1087-47CB-A538D3B05AE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3000" b="-13000"/>
          </a:stretch>
        </a:blipFill>
        <a:effectLst/>
      </p:bgPr>
    </p:bg>
    <p:spTree>
      <p:nvGrpSpPr>
        <p:cNvPr id="1" name=""/>
        <p:cNvGrpSpPr/>
        <p:nvPr/>
      </p:nvGrpSpPr>
      <p:grpSpPr>
        <a:xfrm>
          <a:off x="0" y="0"/>
          <a:ext cx="0" cy="0"/>
          <a:chOff x="0" y="0"/>
          <a:chExt cx="0" cy="0"/>
        </a:xfrm>
      </p:grpSpPr>
      <p:pic>
        <p:nvPicPr>
          <p:cNvPr id="2" name="Picture 1" descr="A round pink circle with white text and a black background&#10;&#10;Description automatically generated">
            <a:extLst>
              <a:ext uri="{FF2B5EF4-FFF2-40B4-BE49-F238E27FC236}">
                <a16:creationId xmlns:a16="http://schemas.microsoft.com/office/drawing/2014/main" id="{CA602FAD-7D73-7793-FA01-33739277123F}"/>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4089896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7" name="Picture 6" descr="A round pink circle with white text and a black background&#10;&#10;Description automatically generated">
            <a:extLst>
              <a:ext uri="{FF2B5EF4-FFF2-40B4-BE49-F238E27FC236}">
                <a16:creationId xmlns:a16="http://schemas.microsoft.com/office/drawing/2014/main" id="{50467A8B-E3FF-81DA-C224-568F028BC4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195213020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C4361BB-5F42-DDDA-4E00-C4A03058D8E3}"/>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4413091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CE5C208A-36FD-4FA9-39C7-D0CFE3638ECA}"/>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938D277C-D2BF-45CB-B9B1-631697971ECF}" type="datetimeFigureOut">
              <a:rPr lang="zh-CN" altLang="en-US" smtClean="0"/>
              <a:t>2025/4/26</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560325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audio" Target="../media/audio3.wav"/><Relationship Id="rId1" Type="http://schemas.openxmlformats.org/officeDocument/2006/relationships/slideLayout" Target="../slideLayouts/slideLayout5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8.png"/><Relationship Id="rId2" Type="http://schemas.openxmlformats.org/officeDocument/2006/relationships/image" Target="../media/image40.png"/><Relationship Id="rId1" Type="http://schemas.openxmlformats.org/officeDocument/2006/relationships/slideLayout" Target="../slideLayouts/slideLayout5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54.xml"/><Relationship Id="rId1" Type="http://schemas.openxmlformats.org/officeDocument/2006/relationships/control" Target="../activeX/activeX1.xml"/><Relationship Id="rId6" Type="http://schemas.openxmlformats.org/officeDocument/2006/relationships/image" Target="../media/image51.wmf"/><Relationship Id="rId5" Type="http://schemas.openxmlformats.org/officeDocument/2006/relationships/image" Target="../media/image50.png"/><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4.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64.png"/><Relationship Id="rId18"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image" Target="../media/image68.png"/><Relationship Id="rId2" Type="http://schemas.openxmlformats.org/officeDocument/2006/relationships/image" Target="../media/image58.png"/><Relationship Id="rId16" Type="http://schemas.openxmlformats.org/officeDocument/2006/relationships/image" Target="../media/image67.sv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63.svg"/><Relationship Id="rId5" Type="http://schemas.openxmlformats.org/officeDocument/2006/relationships/image" Target="../media/image12.png"/><Relationship Id="rId15" Type="http://schemas.openxmlformats.org/officeDocument/2006/relationships/image" Target="../media/image66.png"/><Relationship Id="rId10" Type="http://schemas.openxmlformats.org/officeDocument/2006/relationships/image" Target="../media/image62.png"/><Relationship Id="rId19" Type="http://schemas.openxmlformats.org/officeDocument/2006/relationships/image" Target="../media/image70.svg"/><Relationship Id="rId4" Type="http://schemas.openxmlformats.org/officeDocument/2006/relationships/image" Target="../media/image60.svg"/><Relationship Id="rId9" Type="http://schemas.openxmlformats.org/officeDocument/2006/relationships/image" Target="../media/image61.png"/><Relationship Id="rId14" Type="http://schemas.openxmlformats.org/officeDocument/2006/relationships/image" Target="../media/image65.svg"/></Relationships>
</file>

<file path=ppt/slides/_rels/slide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5.xml"/><Relationship Id="rId6" Type="http://schemas.openxmlformats.org/officeDocument/2006/relationships/image" Target="../media/image72.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5.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31.emf"/><Relationship Id="rId5" Type="http://schemas.openxmlformats.org/officeDocument/2006/relationships/image" Target="../media/image30.png"/><Relationship Id="rId10" Type="http://schemas.openxmlformats.org/officeDocument/2006/relationships/audio" Target="../media/audio1.wav"/><Relationship Id="rId4" Type="http://schemas.openxmlformats.org/officeDocument/2006/relationships/image" Target="../media/image29.png"/><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43.xml"/><Relationship Id="rId5" Type="http://schemas.openxmlformats.org/officeDocument/2006/relationships/image" Target="../media/image36.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audio" Target="../media/audio2.wav"/><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endParaRPr lang="en-US" sz="2700">
              <a:solidFill>
                <a:prstClr val="black"/>
              </a:solidFill>
              <a:latin typeface="Calibri"/>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defTabSz="1371600"/>
            <a:endParaRPr lang="en-US" sz="2700">
              <a:solidFill>
                <a:prstClr val="black"/>
              </a:solidFill>
              <a:latin typeface="Calibri"/>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12" name="Picture 11">
            <a:extLst>
              <a:ext uri="{FF2B5EF4-FFF2-40B4-BE49-F238E27FC236}">
                <a16:creationId xmlns:a16="http://schemas.microsoft.com/office/drawing/2014/main" id="{00F99625-B2CD-40A7-9327-71153E47D9ED}"/>
              </a:ext>
            </a:extLst>
          </p:cNvPr>
          <p:cNvPicPr>
            <a:picLocks noChangeAspect="1"/>
          </p:cNvPicPr>
          <p:nvPr/>
        </p:nvPicPr>
        <p:blipFill>
          <a:blip r:embed="rId6"/>
          <a:stretch>
            <a:fillRect/>
          </a:stretch>
        </p:blipFill>
        <p:spPr>
          <a:xfrm>
            <a:off x="6729414" y="4168855"/>
            <a:ext cx="11083126" cy="2205542"/>
          </a:xfrm>
          <a:prstGeom prst="rect">
            <a:avLst/>
          </a:prstGeom>
        </p:spPr>
      </p:pic>
    </p:spTree>
    <p:extLst>
      <p:ext uri="{BB962C8B-B14F-4D97-AF65-F5344CB8AC3E}">
        <p14:creationId xmlns:p14="http://schemas.microsoft.com/office/powerpoint/2010/main" val="2132657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 calcmode="lin" valueType="num">
                                      <p:cBhvr>
                                        <p:cTn id="14" dur="1000" fill="hold"/>
                                        <p:tgtEl>
                                          <p:spTgt spid="12"/>
                                        </p:tgtEl>
                                        <p:attrNameLst>
                                          <p:attrName>style.rotation</p:attrName>
                                        </p:attrNameLst>
                                      </p:cBhvr>
                                      <p:tavLst>
                                        <p:tav tm="0">
                                          <p:val>
                                            <p:fltVal val="90"/>
                                          </p:val>
                                        </p:tav>
                                        <p:tav tm="100000">
                                          <p:val>
                                            <p:fltVal val="0"/>
                                          </p:val>
                                        </p:tav>
                                      </p:tavLst>
                                    </p:anim>
                                    <p:animEffect transition="in" filter="fade">
                                      <p:cBhvr>
                                        <p:cTn id="1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6C912950-4F18-16BB-EE7D-7D56D7B85834}"/>
              </a:ext>
            </a:extLst>
          </p:cNvPr>
          <p:cNvSpPr/>
          <p:nvPr/>
        </p:nvSpPr>
        <p:spPr>
          <a:xfrm>
            <a:off x="1501617" y="2345576"/>
            <a:ext cx="15339194" cy="4245723"/>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5400" dirty="0">
                <a:solidFill>
                  <a:srgbClr val="000000"/>
                </a:solidFill>
              </a:rPr>
              <a:t>Quê hương /biết mấy thân yêu/</a:t>
            </a:r>
          </a:p>
          <a:p>
            <a:pPr algn="ctr"/>
            <a:r>
              <a:rPr lang="vi-VN" sz="5400" dirty="0">
                <a:solidFill>
                  <a:srgbClr val="000000"/>
                </a:solidFill>
              </a:rPr>
              <a:t>Bao nhiêu đời /đã chịu nhiều thương đau/</a:t>
            </a:r>
          </a:p>
          <a:p>
            <a:pPr algn="ctr"/>
            <a:r>
              <a:rPr lang="vi-VN" sz="5400" dirty="0">
                <a:solidFill>
                  <a:srgbClr val="000000"/>
                </a:solidFill>
              </a:rPr>
              <a:t>Mặt người/ vất vả in sâu/</a:t>
            </a:r>
          </a:p>
          <a:p>
            <a:pPr algn="ctr"/>
            <a:r>
              <a:rPr lang="vi-VN" sz="5400" dirty="0">
                <a:solidFill>
                  <a:srgbClr val="000000"/>
                </a:solidFill>
              </a:rPr>
              <a:t>Gái trai /cũng một áo nâu /nhuộm bùn.//</a:t>
            </a:r>
          </a:p>
        </p:txBody>
      </p:sp>
      <p:pic>
        <p:nvPicPr>
          <p:cNvPr id="7" name="Picture 6">
            <a:extLst>
              <a:ext uri="{FF2B5EF4-FFF2-40B4-BE49-F238E27FC236}">
                <a16:creationId xmlns:a16="http://schemas.microsoft.com/office/drawing/2014/main" id="{E8AC4994-AC1A-08CF-E7D3-92722B0B429F}"/>
              </a:ext>
            </a:extLst>
          </p:cNvPr>
          <p:cNvPicPr>
            <a:picLocks noChangeAspect="1"/>
          </p:cNvPicPr>
          <p:nvPr/>
        </p:nvPicPr>
        <p:blipFill>
          <a:blip r:embed="rId2"/>
          <a:stretch>
            <a:fillRect/>
          </a:stretch>
        </p:blipFill>
        <p:spPr>
          <a:xfrm>
            <a:off x="5334000" y="266700"/>
            <a:ext cx="6608637" cy="1609483"/>
          </a:xfrm>
          <a:prstGeom prst="rect">
            <a:avLst/>
          </a:prstGeom>
        </p:spPr>
      </p:pic>
    </p:spTree>
    <p:extLst>
      <p:ext uri="{BB962C8B-B14F-4D97-AF65-F5344CB8AC3E}">
        <p14:creationId xmlns:p14="http://schemas.microsoft.com/office/powerpoint/2010/main" val="1031750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84">
            <a:extLst>
              <a:ext uri="{FF2B5EF4-FFF2-40B4-BE49-F238E27FC236}">
                <a16:creationId xmlns:a16="http://schemas.microsoft.com/office/drawing/2014/main" id="{B2E39F76-C8C5-4696-98BE-AEE85E7EAE21}"/>
              </a:ext>
            </a:extLst>
          </p:cNvPr>
          <p:cNvGrpSpPr/>
          <p:nvPr/>
        </p:nvGrpSpPr>
        <p:grpSpPr>
          <a:xfrm>
            <a:off x="9204939" y="4028768"/>
            <a:ext cx="8960169" cy="5515455"/>
            <a:chOff x="6051919" y="2685845"/>
            <a:chExt cx="5973446" cy="3676970"/>
          </a:xfrm>
        </p:grpSpPr>
        <p:pic>
          <p:nvPicPr>
            <p:cNvPr id="6" name="Picture 22">
              <a:extLst>
                <a:ext uri="{FF2B5EF4-FFF2-40B4-BE49-F238E27FC236}">
                  <a16:creationId xmlns:a16="http://schemas.microsoft.com/office/drawing/2014/main" id="{8002E87B-4387-451A-AF91-3D297235D9D3}"/>
                </a:ext>
              </a:extLst>
            </p:cNvPr>
            <p:cNvPicPr>
              <a:picLocks noChangeAspect="1"/>
            </p:cNvPicPr>
            <p:nvPr/>
          </p:nvPicPr>
          <p:blipFill>
            <a:blip r:embed="rId3"/>
            <a:srcRect/>
            <a:stretch>
              <a:fillRect/>
            </a:stretch>
          </p:blipFill>
          <p:spPr>
            <a:xfrm>
              <a:off x="10162813" y="2685845"/>
              <a:ext cx="1862552" cy="1671641"/>
            </a:xfrm>
            <a:prstGeom prst="rect">
              <a:avLst/>
            </a:prstGeom>
          </p:spPr>
        </p:pic>
        <p:grpSp>
          <p:nvGrpSpPr>
            <p:cNvPr id="7" name="Group 76">
              <a:extLst>
                <a:ext uri="{FF2B5EF4-FFF2-40B4-BE49-F238E27FC236}">
                  <a16:creationId xmlns:a16="http://schemas.microsoft.com/office/drawing/2014/main" id="{C1C9AB0B-CE04-41CA-A400-BAFDEC2EB2B4}"/>
                </a:ext>
              </a:extLst>
            </p:cNvPr>
            <p:cNvGrpSpPr/>
            <p:nvPr/>
          </p:nvGrpSpPr>
          <p:grpSpPr>
            <a:xfrm>
              <a:off x="6051919" y="3653086"/>
              <a:ext cx="5561110" cy="2709729"/>
              <a:chOff x="6096000" y="3244032"/>
              <a:chExt cx="5561110" cy="2709729"/>
            </a:xfrm>
          </p:grpSpPr>
          <p:sp>
            <p:nvSpPr>
              <p:cNvPr id="8" name="Rectangle: Rounded Corners 75">
                <a:extLst>
                  <a:ext uri="{FF2B5EF4-FFF2-40B4-BE49-F238E27FC236}">
                    <a16:creationId xmlns:a16="http://schemas.microsoft.com/office/drawing/2014/main" id="{FC40F243-2BCA-4DA0-8064-F736956D5C2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4800">
                    <a:solidFill>
                      <a:srgbClr val="000000"/>
                    </a:solidFill>
                    <a:latin typeface="Calibri" panose="020F0502020204030204" pitchFamily="34" charset="0"/>
                    <a:cs typeface="Calibri" panose="020F0502020204030204" pitchFamily="34" charset="0"/>
                  </a:rPr>
                  <a:t>3. Ngắt, nghỉ đúng chỗ.</a:t>
                </a:r>
                <a:endParaRPr lang="vi-VN" sz="4800">
                  <a:solidFill>
                    <a:srgbClr val="000000"/>
                  </a:solidFill>
                  <a:latin typeface="Calibri" panose="020F0502020204030204" pitchFamily="34" charset="0"/>
                  <a:cs typeface="Calibri" panose="020F0502020204030204" pitchFamily="34" charset="0"/>
                </a:endParaRPr>
              </a:p>
            </p:txBody>
          </p:sp>
          <p:grpSp>
            <p:nvGrpSpPr>
              <p:cNvPr id="9" name="Group 66">
                <a:extLst>
                  <a:ext uri="{FF2B5EF4-FFF2-40B4-BE49-F238E27FC236}">
                    <a16:creationId xmlns:a16="http://schemas.microsoft.com/office/drawing/2014/main" id="{7A9DB436-6D57-47A0-BCE4-42F97EF6DF32}"/>
                  </a:ext>
                </a:extLst>
              </p:cNvPr>
              <p:cNvGrpSpPr/>
              <p:nvPr/>
            </p:nvGrpSpPr>
            <p:grpSpPr>
              <a:xfrm>
                <a:off x="8361444" y="4116552"/>
                <a:ext cx="1583311" cy="469963"/>
                <a:chOff x="3190408" y="4309039"/>
                <a:chExt cx="1583311" cy="469963"/>
              </a:xfrm>
            </p:grpSpPr>
            <p:pic>
              <p:nvPicPr>
                <p:cNvPr id="19" name="Picture 63">
                  <a:extLst>
                    <a:ext uri="{FF2B5EF4-FFF2-40B4-BE49-F238E27FC236}">
                      <a16:creationId xmlns:a16="http://schemas.microsoft.com/office/drawing/2014/main" id="{EE213418-029B-4EC8-9E57-1DB83453873A}"/>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20" name="Picture 64">
                  <a:extLst>
                    <a:ext uri="{FF2B5EF4-FFF2-40B4-BE49-F238E27FC236}">
                      <a16:creationId xmlns:a16="http://schemas.microsoft.com/office/drawing/2014/main" id="{B1825C10-603C-4794-9C56-0F1441FFD15E}"/>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21" name="Picture 65">
                  <a:extLst>
                    <a:ext uri="{FF2B5EF4-FFF2-40B4-BE49-F238E27FC236}">
                      <a16:creationId xmlns:a16="http://schemas.microsoft.com/office/drawing/2014/main" id="{2DF03CD8-5BE5-46BA-83C9-132B4053EE58}"/>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0" name="Group 67">
                <a:extLst>
                  <a:ext uri="{FF2B5EF4-FFF2-40B4-BE49-F238E27FC236}">
                    <a16:creationId xmlns:a16="http://schemas.microsoft.com/office/drawing/2014/main" id="{775BD8F3-A04D-4965-8DA4-7DC340798B91}"/>
                  </a:ext>
                </a:extLst>
              </p:cNvPr>
              <p:cNvGrpSpPr/>
              <p:nvPr/>
            </p:nvGrpSpPr>
            <p:grpSpPr>
              <a:xfrm>
                <a:off x="8468135" y="4692277"/>
                <a:ext cx="1583311" cy="469963"/>
                <a:chOff x="3190408" y="4309039"/>
                <a:chExt cx="1583311" cy="469963"/>
              </a:xfrm>
            </p:grpSpPr>
            <p:pic>
              <p:nvPicPr>
                <p:cNvPr id="16" name="Picture 68">
                  <a:extLst>
                    <a:ext uri="{FF2B5EF4-FFF2-40B4-BE49-F238E27FC236}">
                      <a16:creationId xmlns:a16="http://schemas.microsoft.com/office/drawing/2014/main" id="{F531432F-ADD4-44CD-BFB8-49678E3B3B57}"/>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7" name="Picture 69">
                  <a:extLst>
                    <a:ext uri="{FF2B5EF4-FFF2-40B4-BE49-F238E27FC236}">
                      <a16:creationId xmlns:a16="http://schemas.microsoft.com/office/drawing/2014/main" id="{C46BC49A-9C06-4B68-A1C9-7702D04797E2}"/>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8" name="Picture 70">
                  <a:extLst>
                    <a:ext uri="{FF2B5EF4-FFF2-40B4-BE49-F238E27FC236}">
                      <a16:creationId xmlns:a16="http://schemas.microsoft.com/office/drawing/2014/main" id="{C6502ABB-F02D-434D-A4CE-26AE2E645E5B}"/>
                    </a:ext>
                  </a:extLst>
                </p:cNvPr>
                <p:cNvPicPr>
                  <a:picLocks noChangeAspect="1"/>
                </p:cNvPicPr>
                <p:nvPr/>
              </p:nvPicPr>
              <p:blipFill>
                <a:blip r:embed="rId6"/>
                <a:stretch>
                  <a:fillRect/>
                </a:stretch>
              </p:blipFill>
              <p:spPr>
                <a:xfrm>
                  <a:off x="4303756" y="4309039"/>
                  <a:ext cx="469963" cy="469963"/>
                </a:xfrm>
                <a:prstGeom prst="rect">
                  <a:avLst/>
                </a:prstGeom>
              </p:spPr>
            </p:pic>
          </p:grpSp>
          <p:grpSp>
            <p:nvGrpSpPr>
              <p:cNvPr id="11" name="Group 71">
                <a:extLst>
                  <a:ext uri="{FF2B5EF4-FFF2-40B4-BE49-F238E27FC236}">
                    <a16:creationId xmlns:a16="http://schemas.microsoft.com/office/drawing/2014/main" id="{6D3B107E-A100-40A1-84AB-88CAD2979023}"/>
                  </a:ext>
                </a:extLst>
              </p:cNvPr>
              <p:cNvGrpSpPr/>
              <p:nvPr/>
            </p:nvGrpSpPr>
            <p:grpSpPr>
              <a:xfrm>
                <a:off x="9992519" y="5278162"/>
                <a:ext cx="1583311" cy="469963"/>
                <a:chOff x="3190408" y="4309039"/>
                <a:chExt cx="1583311" cy="469963"/>
              </a:xfrm>
            </p:grpSpPr>
            <p:pic>
              <p:nvPicPr>
                <p:cNvPr id="13" name="Picture 72">
                  <a:extLst>
                    <a:ext uri="{FF2B5EF4-FFF2-40B4-BE49-F238E27FC236}">
                      <a16:creationId xmlns:a16="http://schemas.microsoft.com/office/drawing/2014/main" id="{A3084565-0E3D-4F8C-89BD-CDA0A32F8904}"/>
                    </a:ext>
                  </a:extLst>
                </p:cNvPr>
                <p:cNvPicPr>
                  <a:picLocks noChangeAspect="1"/>
                </p:cNvPicPr>
                <p:nvPr/>
              </p:nvPicPr>
              <p:blipFill>
                <a:blip r:embed="rId4"/>
                <a:stretch>
                  <a:fillRect/>
                </a:stretch>
              </p:blipFill>
              <p:spPr>
                <a:xfrm>
                  <a:off x="3747082" y="4309039"/>
                  <a:ext cx="469963" cy="469963"/>
                </a:xfrm>
                <a:prstGeom prst="rect">
                  <a:avLst/>
                </a:prstGeom>
              </p:spPr>
            </p:pic>
            <p:pic>
              <p:nvPicPr>
                <p:cNvPr id="14" name="Picture 73">
                  <a:extLst>
                    <a:ext uri="{FF2B5EF4-FFF2-40B4-BE49-F238E27FC236}">
                      <a16:creationId xmlns:a16="http://schemas.microsoft.com/office/drawing/2014/main" id="{836EF7F4-5D76-4346-A8C5-A81A99015038}"/>
                    </a:ext>
                  </a:extLst>
                </p:cNvPr>
                <p:cNvPicPr>
                  <a:picLocks noChangeAspect="1"/>
                </p:cNvPicPr>
                <p:nvPr/>
              </p:nvPicPr>
              <p:blipFill>
                <a:blip r:embed="rId5"/>
                <a:stretch>
                  <a:fillRect/>
                </a:stretch>
              </p:blipFill>
              <p:spPr>
                <a:xfrm>
                  <a:off x="3190408" y="4309039"/>
                  <a:ext cx="469963" cy="469963"/>
                </a:xfrm>
                <a:prstGeom prst="rect">
                  <a:avLst/>
                </a:prstGeom>
              </p:spPr>
            </p:pic>
            <p:pic>
              <p:nvPicPr>
                <p:cNvPr id="15" name="Picture 74">
                  <a:extLst>
                    <a:ext uri="{FF2B5EF4-FFF2-40B4-BE49-F238E27FC236}">
                      <a16:creationId xmlns:a16="http://schemas.microsoft.com/office/drawing/2014/main" id="{D6E68542-AA26-4E5E-A4A2-7B3AB2F911E4}"/>
                    </a:ext>
                  </a:extLst>
                </p:cNvPr>
                <p:cNvPicPr>
                  <a:picLocks noChangeAspect="1"/>
                </p:cNvPicPr>
                <p:nvPr/>
              </p:nvPicPr>
              <p:blipFill>
                <a:blip r:embed="rId6"/>
                <a:stretch>
                  <a:fillRect/>
                </a:stretch>
              </p:blipFill>
              <p:spPr>
                <a:xfrm>
                  <a:off x="4303756" y="4309039"/>
                  <a:ext cx="469963" cy="469963"/>
                </a:xfrm>
                <a:prstGeom prst="rect">
                  <a:avLst/>
                </a:prstGeom>
              </p:spPr>
            </p:pic>
          </p:grpSp>
          <p:sp>
            <p:nvSpPr>
              <p:cNvPr id="12" name="Rectangle: Rounded Corners 36">
                <a:extLst>
                  <a:ext uri="{FF2B5EF4-FFF2-40B4-BE49-F238E27FC236}">
                    <a16:creationId xmlns:a16="http://schemas.microsoft.com/office/drawing/2014/main" id="{C08B5759-D4CF-4F9F-B66D-FC416673AB0F}"/>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Tiêu</a:t>
                </a:r>
                <a:r>
                  <a:rPr lang="en-US" sz="6600" b="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chí đánh giá</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grpSp>
      </p:grpSp>
      <p:grpSp>
        <p:nvGrpSpPr>
          <p:cNvPr id="22" name="Group 83">
            <a:extLst>
              <a:ext uri="{FF2B5EF4-FFF2-40B4-BE49-F238E27FC236}">
                <a16:creationId xmlns:a16="http://schemas.microsoft.com/office/drawing/2014/main" id="{9C5982AE-883E-458B-BC11-E193D2EB4C9C}"/>
              </a:ext>
            </a:extLst>
          </p:cNvPr>
          <p:cNvGrpSpPr/>
          <p:nvPr/>
        </p:nvGrpSpPr>
        <p:grpSpPr>
          <a:xfrm>
            <a:off x="396018" y="4240640"/>
            <a:ext cx="8407764" cy="5303583"/>
            <a:chOff x="147132" y="2825189"/>
            <a:chExt cx="5605176" cy="3535722"/>
          </a:xfrm>
        </p:grpSpPr>
        <p:pic>
          <p:nvPicPr>
            <p:cNvPr id="23" name="Picture 21">
              <a:extLst>
                <a:ext uri="{FF2B5EF4-FFF2-40B4-BE49-F238E27FC236}">
                  <a16:creationId xmlns:a16="http://schemas.microsoft.com/office/drawing/2014/main" id="{728A3FF8-710C-4322-A5A5-CE475FE84ABF}"/>
                </a:ext>
              </a:extLst>
            </p:cNvPr>
            <p:cNvPicPr>
              <a:picLocks noChangeAspect="1"/>
            </p:cNvPicPr>
            <p:nvPr/>
          </p:nvPicPr>
          <p:blipFill>
            <a:blip r:embed="rId7"/>
            <a:srcRect/>
            <a:stretch>
              <a:fillRect/>
            </a:stretch>
          </p:blipFill>
          <p:spPr>
            <a:xfrm>
              <a:off x="147132" y="2825189"/>
              <a:ext cx="1674077" cy="1533873"/>
            </a:xfrm>
            <a:prstGeom prst="rect">
              <a:avLst/>
            </a:prstGeom>
          </p:spPr>
        </p:pic>
        <p:grpSp>
          <p:nvGrpSpPr>
            <p:cNvPr id="24" name="Group 61">
              <a:extLst>
                <a:ext uri="{FF2B5EF4-FFF2-40B4-BE49-F238E27FC236}">
                  <a16:creationId xmlns:a16="http://schemas.microsoft.com/office/drawing/2014/main" id="{B185B856-3F75-4667-9104-9A7713040913}"/>
                </a:ext>
              </a:extLst>
            </p:cNvPr>
            <p:cNvGrpSpPr/>
            <p:nvPr/>
          </p:nvGrpSpPr>
          <p:grpSpPr>
            <a:xfrm>
              <a:off x="191198" y="3576378"/>
              <a:ext cx="5561110" cy="2784533"/>
              <a:chOff x="226098" y="3169228"/>
              <a:chExt cx="5561110" cy="2784533"/>
            </a:xfrm>
          </p:grpSpPr>
          <p:sp>
            <p:nvSpPr>
              <p:cNvPr id="25" name="Rectangle: Rounded Corners 37">
                <a:extLst>
                  <a:ext uri="{FF2B5EF4-FFF2-40B4-BE49-F238E27FC236}">
                    <a16:creationId xmlns:a16="http://schemas.microsoft.com/office/drawing/2014/main" id="{5799F843-BB7F-4988-B948-88681822EE2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Phân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công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theo</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đoạn</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Tất</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cả</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thành</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viên</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đều</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đọc</a:t>
                </a:r>
                <a:r>
                  <a:rPr lang="en-US" sz="4800" dirty="0">
                    <a:solidFill>
                      <a:srgbClr val="000000"/>
                    </a:solidFill>
                    <a:latin typeface="Calibri" panose="020F0502020204030204" pitchFamily="34" charset="0"/>
                    <a:cs typeface="Calibri" panose="020F0502020204030204" pitchFamily="34" charset="0"/>
                  </a:rPr>
                  <a:t>.</a:t>
                </a:r>
              </a:p>
              <a:p>
                <a:pPr marL="852488" algn="just" defTabSz="1371600">
                  <a:lnSpc>
                    <a:spcPct val="120000"/>
                  </a:lnSpc>
                  <a:defRPr/>
                </a:pPr>
                <a:r>
                  <a:rPr lang="en-US" sz="4800" dirty="0" err="1">
                    <a:solidFill>
                      <a:srgbClr val="000000"/>
                    </a:solidFill>
                    <a:latin typeface="Calibri" panose="020F0502020204030204" pitchFamily="34" charset="0"/>
                    <a:cs typeface="Calibri" panose="020F0502020204030204" pitchFamily="34" charset="0"/>
                  </a:rPr>
                  <a:t>Giải</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nghĩa</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từ</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cùng</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nhau</a:t>
                </a:r>
                <a:r>
                  <a:rPr lang="en-US" sz="4800" dirty="0">
                    <a:solidFill>
                      <a:srgbClr val="000000"/>
                    </a:solidFill>
                    <a:latin typeface="Calibri" panose="020F0502020204030204" pitchFamily="34" charset="0"/>
                    <a:cs typeface="Calibri" panose="020F0502020204030204" pitchFamily="34" charset="0"/>
                  </a:rPr>
                  <a:t>. </a:t>
                </a:r>
                <a:endParaRPr lang="vi-VN" sz="4800" dirty="0">
                  <a:solidFill>
                    <a:srgbClr val="000000"/>
                  </a:solidFill>
                  <a:latin typeface="Calibri" panose="020F0502020204030204" pitchFamily="34" charset="0"/>
                  <a:cs typeface="Calibri" panose="020F0502020204030204" pitchFamily="34" charset="0"/>
                </a:endParaRPr>
              </a:p>
            </p:txBody>
          </p:sp>
          <p:sp>
            <p:nvSpPr>
              <p:cNvPr id="26" name="Rectangle: Rounded Corners 57">
                <a:extLst>
                  <a:ext uri="{FF2B5EF4-FFF2-40B4-BE49-F238E27FC236}">
                    <a16:creationId xmlns:a16="http://schemas.microsoft.com/office/drawing/2014/main" id="{0BD557E4-58A1-4BE7-8496-3AC346EA7D93}"/>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Yêu</a:t>
                </a:r>
                <a:r>
                  <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 </a:t>
                </a:r>
                <a:r>
                  <a:rPr lang="en-US" sz="6600" b="1"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Cầu</a:t>
                </a:r>
                <a:endParaRPr lang="en-US" sz="6600" b="1"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endParaRPr>
              </a:p>
            </p:txBody>
          </p:sp>
          <p:pic>
            <p:nvPicPr>
              <p:cNvPr id="27" name="Picture 58">
                <a:extLst>
                  <a:ext uri="{FF2B5EF4-FFF2-40B4-BE49-F238E27FC236}">
                    <a16:creationId xmlns:a16="http://schemas.microsoft.com/office/drawing/2014/main" id="{DB5702C3-B3F5-4F8D-85DE-B3A3C1623C3C}"/>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28" name="Picture 59">
                <a:extLst>
                  <a:ext uri="{FF2B5EF4-FFF2-40B4-BE49-F238E27FC236}">
                    <a16:creationId xmlns:a16="http://schemas.microsoft.com/office/drawing/2014/main" id="{B11A7646-8011-49CB-90AB-B5DD5D1FE482}"/>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29" name="Picture 60">
                <a:extLst>
                  <a:ext uri="{FF2B5EF4-FFF2-40B4-BE49-F238E27FC236}">
                    <a16:creationId xmlns:a16="http://schemas.microsoft.com/office/drawing/2014/main" id="{53EC90EF-88C2-4F24-A5E7-5B076A635D9C}"/>
                  </a:ext>
                </a:extLst>
              </p:cNvPr>
              <p:cNvPicPr>
                <a:picLocks noChangeAspect="1"/>
              </p:cNvPicPr>
              <p:nvPr/>
            </p:nvPicPr>
            <p:blipFill>
              <a:blip r:embed="rId8"/>
              <a:stretch>
                <a:fillRect/>
              </a:stretch>
            </p:blipFill>
            <p:spPr>
              <a:xfrm flipH="1">
                <a:off x="324528" y="5242918"/>
                <a:ext cx="609091" cy="609091"/>
              </a:xfrm>
              <a:prstGeom prst="rect">
                <a:avLst/>
              </a:prstGeom>
            </p:spPr>
          </p:pic>
        </p:grpSp>
      </p:grpSp>
      <p:pic>
        <p:nvPicPr>
          <p:cNvPr id="33" name="Picture 32">
            <a:extLst>
              <a:ext uri="{FF2B5EF4-FFF2-40B4-BE49-F238E27FC236}">
                <a16:creationId xmlns:a16="http://schemas.microsoft.com/office/drawing/2014/main" id="{84488DF9-1195-446D-8373-B9B1E13E66F0}"/>
              </a:ext>
            </a:extLst>
          </p:cNvPr>
          <p:cNvPicPr>
            <a:picLocks noChangeAspect="1"/>
          </p:cNvPicPr>
          <p:nvPr/>
        </p:nvPicPr>
        <p:blipFill>
          <a:blip r:embed="rId9"/>
          <a:stretch>
            <a:fillRect/>
          </a:stretch>
        </p:blipFill>
        <p:spPr>
          <a:xfrm>
            <a:off x="1" y="-196096"/>
            <a:ext cx="18088400" cy="4901609"/>
          </a:xfrm>
          <a:prstGeom prst="rect">
            <a:avLst/>
          </a:prstGeom>
        </p:spPr>
      </p:pic>
    </p:spTree>
    <p:extLst>
      <p:ext uri="{BB962C8B-B14F-4D97-AF65-F5344CB8AC3E}">
        <p14:creationId xmlns:p14="http://schemas.microsoft.com/office/powerpoint/2010/main" val="16171974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strips(downRight)">
                                      <p:cBhvr>
                                        <p:cTn id="7" dur="500"/>
                                        <p:tgtEl>
                                          <p:spTgt spid="2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8" presetClass="entr" presetSubtype="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Righ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6">
            <a:extLst>
              <a:ext uri="{FF2B5EF4-FFF2-40B4-BE49-F238E27FC236}">
                <a16:creationId xmlns:a16="http://schemas.microsoft.com/office/drawing/2014/main" id="{F37774F0-D6BB-485D-8A19-FCD433A0D6C0}"/>
              </a:ext>
            </a:extLst>
          </p:cNvPr>
          <p:cNvGrpSpPr/>
          <p:nvPr/>
        </p:nvGrpSpPr>
        <p:grpSpPr>
          <a:xfrm>
            <a:off x="4215402" y="4042688"/>
            <a:ext cx="10181218" cy="5284193"/>
            <a:chOff x="6096000" y="3244032"/>
            <a:chExt cx="5743913" cy="2640970"/>
          </a:xfrm>
        </p:grpSpPr>
        <p:sp>
          <p:nvSpPr>
            <p:cNvPr id="3" name="Rectangle: Rounded Corners 75">
              <a:extLst>
                <a:ext uri="{FF2B5EF4-FFF2-40B4-BE49-F238E27FC236}">
                  <a16:creationId xmlns:a16="http://schemas.microsoft.com/office/drawing/2014/main" id="{15E45D3B-FF62-4D31-9314-C6A13E6F8E41}"/>
                </a:ext>
              </a:extLst>
            </p:cNvPr>
            <p:cNvSpPr/>
            <p:nvPr/>
          </p:nvSpPr>
          <p:spPr>
            <a:xfrm>
              <a:off x="6096000" y="3789681"/>
              <a:ext cx="5681359" cy="2095321"/>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1. Đọc đúng.</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2. Đọc to, rõ.</a:t>
              </a:r>
            </a:p>
            <a:p>
              <a:pPr algn="just" defTabSz="1371600">
                <a:lnSpc>
                  <a:spcPct val="110000"/>
                </a:lnSpc>
                <a:defRPr/>
              </a:pPr>
              <a:r>
                <a:rPr lang="en-US" sz="6000">
                  <a:solidFill>
                    <a:srgbClr val="000000"/>
                  </a:solidFill>
                  <a:latin typeface="Calibri" panose="020F0502020204030204" pitchFamily="34" charset="0"/>
                  <a:cs typeface="Calibri" panose="020F0502020204030204" pitchFamily="34" charset="0"/>
                </a:rPr>
                <a:t>3. Ngắt, nghỉ đúng chỗ.</a:t>
              </a:r>
              <a:endParaRPr lang="vi-VN" sz="6000">
                <a:solidFill>
                  <a:srgbClr val="000000"/>
                </a:solidFill>
                <a:latin typeface="Calibri" panose="020F0502020204030204" pitchFamily="34" charset="0"/>
                <a:cs typeface="Calibri" panose="020F0502020204030204" pitchFamily="34" charset="0"/>
              </a:endParaRPr>
            </a:p>
          </p:txBody>
        </p:sp>
        <p:grpSp>
          <p:nvGrpSpPr>
            <p:cNvPr id="4" name="Group 66">
              <a:extLst>
                <a:ext uri="{FF2B5EF4-FFF2-40B4-BE49-F238E27FC236}">
                  <a16:creationId xmlns:a16="http://schemas.microsoft.com/office/drawing/2014/main" id="{9E5F0EEB-ABC6-45B7-BAB3-B7F78E61E679}"/>
                </a:ext>
              </a:extLst>
            </p:cNvPr>
            <p:cNvGrpSpPr/>
            <p:nvPr/>
          </p:nvGrpSpPr>
          <p:grpSpPr>
            <a:xfrm>
              <a:off x="8317721" y="4072844"/>
              <a:ext cx="1628460" cy="469964"/>
              <a:chOff x="3146685" y="4265331"/>
              <a:chExt cx="1628460" cy="469964"/>
            </a:xfrm>
          </p:grpSpPr>
          <p:pic>
            <p:nvPicPr>
              <p:cNvPr id="14" name="Picture 63">
                <a:extLst>
                  <a:ext uri="{FF2B5EF4-FFF2-40B4-BE49-F238E27FC236}">
                    <a16:creationId xmlns:a16="http://schemas.microsoft.com/office/drawing/2014/main" id="{DF5EF98D-9CFF-4008-853A-9A9ED9DEA651}"/>
                  </a:ext>
                </a:extLst>
              </p:cNvPr>
              <p:cNvPicPr>
                <a:picLocks noChangeAspect="1"/>
              </p:cNvPicPr>
              <p:nvPr/>
            </p:nvPicPr>
            <p:blipFill>
              <a:blip r:embed="rId2"/>
              <a:stretch>
                <a:fillRect/>
              </a:stretch>
            </p:blipFill>
            <p:spPr>
              <a:xfrm>
                <a:off x="3703360" y="4265332"/>
                <a:ext cx="515110" cy="469963"/>
              </a:xfrm>
              <a:prstGeom prst="rect">
                <a:avLst/>
              </a:prstGeom>
            </p:spPr>
          </p:pic>
          <p:pic>
            <p:nvPicPr>
              <p:cNvPr id="15" name="Picture 64">
                <a:extLst>
                  <a:ext uri="{FF2B5EF4-FFF2-40B4-BE49-F238E27FC236}">
                    <a16:creationId xmlns:a16="http://schemas.microsoft.com/office/drawing/2014/main" id="{6EA937B8-8BE7-48F6-8543-1803B48E54D0}"/>
                  </a:ext>
                </a:extLst>
              </p:cNvPr>
              <p:cNvPicPr>
                <a:picLocks noChangeAspect="1"/>
              </p:cNvPicPr>
              <p:nvPr/>
            </p:nvPicPr>
            <p:blipFill>
              <a:blip r:embed="rId3"/>
              <a:stretch>
                <a:fillRect/>
              </a:stretch>
            </p:blipFill>
            <p:spPr>
              <a:xfrm>
                <a:off x="3146685" y="4265331"/>
                <a:ext cx="515110" cy="469963"/>
              </a:xfrm>
              <a:prstGeom prst="rect">
                <a:avLst/>
              </a:prstGeom>
            </p:spPr>
          </p:pic>
          <p:pic>
            <p:nvPicPr>
              <p:cNvPr id="16" name="Picture 65">
                <a:extLst>
                  <a:ext uri="{FF2B5EF4-FFF2-40B4-BE49-F238E27FC236}">
                    <a16:creationId xmlns:a16="http://schemas.microsoft.com/office/drawing/2014/main" id="{591AAADF-CB5B-45E1-A0CE-00F334E1D44C}"/>
                  </a:ext>
                </a:extLst>
              </p:cNvPr>
              <p:cNvPicPr>
                <a:picLocks noChangeAspect="1"/>
              </p:cNvPicPr>
              <p:nvPr/>
            </p:nvPicPr>
            <p:blipFill>
              <a:blip r:embed="rId4"/>
              <a:stretch>
                <a:fillRect/>
              </a:stretch>
            </p:blipFill>
            <p:spPr>
              <a:xfrm>
                <a:off x="4260035" y="4265332"/>
                <a:ext cx="515110" cy="469963"/>
              </a:xfrm>
              <a:prstGeom prst="rect">
                <a:avLst/>
              </a:prstGeom>
            </p:spPr>
          </p:pic>
        </p:grpSp>
        <p:grpSp>
          <p:nvGrpSpPr>
            <p:cNvPr id="5" name="Group 67">
              <a:extLst>
                <a:ext uri="{FF2B5EF4-FFF2-40B4-BE49-F238E27FC236}">
                  <a16:creationId xmlns:a16="http://schemas.microsoft.com/office/drawing/2014/main" id="{AB828ADF-F6FE-4EB8-983F-40A03A340475}"/>
                </a:ext>
              </a:extLst>
            </p:cNvPr>
            <p:cNvGrpSpPr/>
            <p:nvPr/>
          </p:nvGrpSpPr>
          <p:grpSpPr>
            <a:xfrm>
              <a:off x="8621616" y="4602563"/>
              <a:ext cx="1628458" cy="469963"/>
              <a:chOff x="3343889" y="4219325"/>
              <a:chExt cx="1628458" cy="469963"/>
            </a:xfrm>
          </p:grpSpPr>
          <p:pic>
            <p:nvPicPr>
              <p:cNvPr id="11" name="Picture 68">
                <a:extLst>
                  <a:ext uri="{FF2B5EF4-FFF2-40B4-BE49-F238E27FC236}">
                    <a16:creationId xmlns:a16="http://schemas.microsoft.com/office/drawing/2014/main" id="{F582A044-3487-40E0-A61A-5494CC31BB2F}"/>
                  </a:ext>
                </a:extLst>
              </p:cNvPr>
              <p:cNvPicPr>
                <a:picLocks noChangeAspect="1"/>
              </p:cNvPicPr>
              <p:nvPr/>
            </p:nvPicPr>
            <p:blipFill>
              <a:blip r:embed="rId2"/>
              <a:stretch>
                <a:fillRect/>
              </a:stretch>
            </p:blipFill>
            <p:spPr>
              <a:xfrm>
                <a:off x="3900563" y="4219325"/>
                <a:ext cx="515110" cy="469963"/>
              </a:xfrm>
              <a:prstGeom prst="rect">
                <a:avLst/>
              </a:prstGeom>
            </p:spPr>
          </p:pic>
          <p:pic>
            <p:nvPicPr>
              <p:cNvPr id="12" name="Picture 69">
                <a:extLst>
                  <a:ext uri="{FF2B5EF4-FFF2-40B4-BE49-F238E27FC236}">
                    <a16:creationId xmlns:a16="http://schemas.microsoft.com/office/drawing/2014/main" id="{973EF64F-9268-4734-B65B-86C56E276789}"/>
                  </a:ext>
                </a:extLst>
              </p:cNvPr>
              <p:cNvPicPr>
                <a:picLocks noChangeAspect="1"/>
              </p:cNvPicPr>
              <p:nvPr/>
            </p:nvPicPr>
            <p:blipFill>
              <a:blip r:embed="rId3"/>
              <a:stretch>
                <a:fillRect/>
              </a:stretch>
            </p:blipFill>
            <p:spPr>
              <a:xfrm>
                <a:off x="3343889" y="4219325"/>
                <a:ext cx="515110" cy="469963"/>
              </a:xfrm>
              <a:prstGeom prst="rect">
                <a:avLst/>
              </a:prstGeom>
            </p:spPr>
          </p:pic>
          <p:pic>
            <p:nvPicPr>
              <p:cNvPr id="13" name="Picture 70">
                <a:extLst>
                  <a:ext uri="{FF2B5EF4-FFF2-40B4-BE49-F238E27FC236}">
                    <a16:creationId xmlns:a16="http://schemas.microsoft.com/office/drawing/2014/main" id="{3358864D-AD4A-42FC-B1EF-001C72D62002}"/>
                  </a:ext>
                </a:extLst>
              </p:cNvPr>
              <p:cNvPicPr>
                <a:picLocks noChangeAspect="1"/>
              </p:cNvPicPr>
              <p:nvPr/>
            </p:nvPicPr>
            <p:blipFill>
              <a:blip r:embed="rId4"/>
              <a:stretch>
                <a:fillRect/>
              </a:stretch>
            </p:blipFill>
            <p:spPr>
              <a:xfrm>
                <a:off x="4457237" y="4219325"/>
                <a:ext cx="515110" cy="469963"/>
              </a:xfrm>
              <a:prstGeom prst="rect">
                <a:avLst/>
              </a:prstGeom>
            </p:spPr>
          </p:pic>
        </p:grpSp>
        <p:grpSp>
          <p:nvGrpSpPr>
            <p:cNvPr id="6" name="Group 71">
              <a:extLst>
                <a:ext uri="{FF2B5EF4-FFF2-40B4-BE49-F238E27FC236}">
                  <a16:creationId xmlns:a16="http://schemas.microsoft.com/office/drawing/2014/main" id="{C3345767-F2B7-45D8-93A7-80ADFB3DB487}"/>
                </a:ext>
              </a:extLst>
            </p:cNvPr>
            <p:cNvGrpSpPr/>
            <p:nvPr/>
          </p:nvGrpSpPr>
          <p:grpSpPr>
            <a:xfrm>
              <a:off x="10256602" y="5127134"/>
              <a:ext cx="1583311" cy="469964"/>
              <a:chOff x="3454491" y="4158011"/>
              <a:chExt cx="1583311" cy="469964"/>
            </a:xfrm>
          </p:grpSpPr>
          <p:pic>
            <p:nvPicPr>
              <p:cNvPr id="8" name="Picture 72">
                <a:extLst>
                  <a:ext uri="{FF2B5EF4-FFF2-40B4-BE49-F238E27FC236}">
                    <a16:creationId xmlns:a16="http://schemas.microsoft.com/office/drawing/2014/main" id="{C045CB69-8177-4EBE-BB47-17CDA7B067E7}"/>
                  </a:ext>
                </a:extLst>
              </p:cNvPr>
              <p:cNvPicPr>
                <a:picLocks noChangeAspect="1"/>
              </p:cNvPicPr>
              <p:nvPr/>
            </p:nvPicPr>
            <p:blipFill>
              <a:blip r:embed="rId2"/>
              <a:stretch>
                <a:fillRect/>
              </a:stretch>
            </p:blipFill>
            <p:spPr>
              <a:xfrm>
                <a:off x="4011165" y="4158012"/>
                <a:ext cx="469963" cy="469963"/>
              </a:xfrm>
              <a:prstGeom prst="rect">
                <a:avLst/>
              </a:prstGeom>
            </p:spPr>
          </p:pic>
          <p:pic>
            <p:nvPicPr>
              <p:cNvPr id="9" name="Picture 73">
                <a:extLst>
                  <a:ext uri="{FF2B5EF4-FFF2-40B4-BE49-F238E27FC236}">
                    <a16:creationId xmlns:a16="http://schemas.microsoft.com/office/drawing/2014/main" id="{B1B0A039-D6C7-4DA8-9520-74273A8D5863}"/>
                  </a:ext>
                </a:extLst>
              </p:cNvPr>
              <p:cNvPicPr>
                <a:picLocks noChangeAspect="1"/>
              </p:cNvPicPr>
              <p:nvPr/>
            </p:nvPicPr>
            <p:blipFill>
              <a:blip r:embed="rId3"/>
              <a:stretch>
                <a:fillRect/>
              </a:stretch>
            </p:blipFill>
            <p:spPr>
              <a:xfrm>
                <a:off x="3454491" y="4158011"/>
                <a:ext cx="469963" cy="469963"/>
              </a:xfrm>
              <a:prstGeom prst="rect">
                <a:avLst/>
              </a:prstGeom>
            </p:spPr>
          </p:pic>
          <p:pic>
            <p:nvPicPr>
              <p:cNvPr id="10" name="Picture 74">
                <a:extLst>
                  <a:ext uri="{FF2B5EF4-FFF2-40B4-BE49-F238E27FC236}">
                    <a16:creationId xmlns:a16="http://schemas.microsoft.com/office/drawing/2014/main" id="{EA38D454-2647-41A0-A218-81F781547FF7}"/>
                  </a:ext>
                </a:extLst>
              </p:cNvPr>
              <p:cNvPicPr>
                <a:picLocks noChangeAspect="1"/>
              </p:cNvPicPr>
              <p:nvPr/>
            </p:nvPicPr>
            <p:blipFill>
              <a:blip r:embed="rId4"/>
              <a:stretch>
                <a:fillRect/>
              </a:stretch>
            </p:blipFill>
            <p:spPr>
              <a:xfrm>
                <a:off x="4567839" y="4158012"/>
                <a:ext cx="469963" cy="469963"/>
              </a:xfrm>
              <a:prstGeom prst="rect">
                <a:avLst/>
              </a:prstGeom>
            </p:spPr>
          </p:pic>
        </p:grpSp>
        <p:sp>
          <p:nvSpPr>
            <p:cNvPr id="7" name="Rectangle: Rounded Corners 36">
              <a:extLst>
                <a:ext uri="{FF2B5EF4-FFF2-40B4-BE49-F238E27FC236}">
                  <a16:creationId xmlns:a16="http://schemas.microsoft.com/office/drawing/2014/main" id="{0494750B-A5D6-41E1-A0B1-1DF86628D42C}"/>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8000" b="1"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Tiêu</a:t>
              </a:r>
              <a:r>
                <a:rPr lang="en-US" sz="8000" b="1">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rPr>
                <a:t> chí đánh giá</a:t>
              </a:r>
              <a:endParaRPr lang="en-US" sz="8000" b="1"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latin typeface="Calibri" panose="020F0502020204030204" pitchFamily="34" charset="0"/>
                <a:cs typeface="Calibri" panose="020F0502020204030204" pitchFamily="34" charset="0"/>
              </a:endParaRPr>
            </a:p>
          </p:txBody>
        </p:sp>
      </p:grpSp>
      <p:pic>
        <p:nvPicPr>
          <p:cNvPr id="23" name="Picture 19">
            <a:extLst>
              <a:ext uri="{FF2B5EF4-FFF2-40B4-BE49-F238E27FC236}">
                <a16:creationId xmlns:a16="http://schemas.microsoft.com/office/drawing/2014/main" id="{410302C0-3878-41A0-A9C0-9C1C9F5FD3D7}"/>
              </a:ext>
            </a:extLst>
          </p:cNvPr>
          <p:cNvPicPr>
            <a:picLocks noChangeAspect="1"/>
          </p:cNvPicPr>
          <p:nvPr/>
        </p:nvPicPr>
        <p:blipFill>
          <a:blip r:embed="rId5"/>
          <a:srcRect/>
          <a:stretch>
            <a:fillRect/>
          </a:stretch>
        </p:blipFill>
        <p:spPr>
          <a:xfrm>
            <a:off x="15108553" y="3824863"/>
            <a:ext cx="2723366" cy="5763737"/>
          </a:xfrm>
          <a:prstGeom prst="rect">
            <a:avLst/>
          </a:prstGeom>
        </p:spPr>
      </p:pic>
      <p:pic>
        <p:nvPicPr>
          <p:cNvPr id="24" name="Picture 20">
            <a:extLst>
              <a:ext uri="{FF2B5EF4-FFF2-40B4-BE49-F238E27FC236}">
                <a16:creationId xmlns:a16="http://schemas.microsoft.com/office/drawing/2014/main" id="{67CA81A6-8227-4EC5-AF9A-90D4412EA972}"/>
              </a:ext>
            </a:extLst>
          </p:cNvPr>
          <p:cNvPicPr>
            <a:picLocks noChangeAspect="1"/>
          </p:cNvPicPr>
          <p:nvPr/>
        </p:nvPicPr>
        <p:blipFill>
          <a:blip r:embed="rId6"/>
          <a:srcRect/>
          <a:stretch>
            <a:fillRect/>
          </a:stretch>
        </p:blipFill>
        <p:spPr>
          <a:xfrm>
            <a:off x="791660" y="3824863"/>
            <a:ext cx="2246054" cy="5722430"/>
          </a:xfrm>
          <a:prstGeom prst="rect">
            <a:avLst/>
          </a:prstGeom>
        </p:spPr>
      </p:pic>
      <p:pic>
        <p:nvPicPr>
          <p:cNvPr id="25" name="Picture 24">
            <a:extLst>
              <a:ext uri="{FF2B5EF4-FFF2-40B4-BE49-F238E27FC236}">
                <a16:creationId xmlns:a16="http://schemas.microsoft.com/office/drawing/2014/main" id="{6184AAEA-3A78-4412-80EB-F3BFA307E1EB}"/>
              </a:ext>
            </a:extLst>
          </p:cNvPr>
          <p:cNvPicPr>
            <a:picLocks noChangeAspect="1"/>
          </p:cNvPicPr>
          <p:nvPr/>
        </p:nvPicPr>
        <p:blipFill>
          <a:blip r:embed="rId7"/>
          <a:stretch>
            <a:fillRect/>
          </a:stretch>
        </p:blipFill>
        <p:spPr>
          <a:xfrm>
            <a:off x="144677" y="-21067"/>
            <a:ext cx="18088400" cy="3694496"/>
          </a:xfrm>
          <a:prstGeom prst="rect">
            <a:avLst/>
          </a:prstGeom>
        </p:spPr>
      </p:pic>
    </p:spTree>
    <p:extLst>
      <p:ext uri="{BB962C8B-B14F-4D97-AF65-F5344CB8AC3E}">
        <p14:creationId xmlns:p14="http://schemas.microsoft.com/office/powerpoint/2010/main" val="407016060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19">
            <a:extLst>
              <a:ext uri="{FF2B5EF4-FFF2-40B4-BE49-F238E27FC236}">
                <a16:creationId xmlns:a16="http://schemas.microsoft.com/office/drawing/2014/main" id="{1D92FD3C-3DF9-4044-8512-8A935EC74F7F}"/>
              </a:ext>
            </a:extLst>
          </p:cNvPr>
          <p:cNvPicPr>
            <a:picLocks noChangeAspect="1"/>
          </p:cNvPicPr>
          <p:nvPr/>
        </p:nvPicPr>
        <p:blipFill>
          <a:blip r:embed="rId3"/>
          <a:stretch>
            <a:fillRect/>
          </a:stretch>
        </p:blipFill>
        <p:spPr>
          <a:xfrm flipV="1">
            <a:off x="11892098" y="1635863"/>
            <a:ext cx="3969738" cy="1530003"/>
          </a:xfrm>
          <a:prstGeom prst="rect">
            <a:avLst/>
          </a:prstGeom>
        </p:spPr>
      </p:pic>
      <p:pic>
        <p:nvPicPr>
          <p:cNvPr id="35" name="Picture 24">
            <a:extLst>
              <a:ext uri="{FF2B5EF4-FFF2-40B4-BE49-F238E27FC236}">
                <a16:creationId xmlns:a16="http://schemas.microsoft.com/office/drawing/2014/main" id="{F1BE30D1-6B8B-4783-AC36-1AD4ADF7511C}"/>
              </a:ext>
            </a:extLst>
          </p:cNvPr>
          <p:cNvPicPr>
            <a:picLocks noChangeAspect="1"/>
          </p:cNvPicPr>
          <p:nvPr/>
        </p:nvPicPr>
        <p:blipFill>
          <a:blip r:embed="rId3"/>
          <a:stretch>
            <a:fillRect/>
          </a:stretch>
        </p:blipFill>
        <p:spPr>
          <a:xfrm flipH="1" flipV="1">
            <a:off x="932277" y="1306752"/>
            <a:ext cx="3969738" cy="1530003"/>
          </a:xfrm>
          <a:prstGeom prst="rect">
            <a:avLst/>
          </a:prstGeom>
        </p:spPr>
      </p:pic>
      <p:pic>
        <p:nvPicPr>
          <p:cNvPr id="39" name="Hình ảnh 22" descr="Ảnh có chứa Phim hoạt hình, hình mẫu, phim hoạt hình&#10;&#10;Mô tả được tạo tự động">
            <a:extLst>
              <a:ext uri="{FF2B5EF4-FFF2-40B4-BE49-F238E27FC236}">
                <a16:creationId xmlns:a16="http://schemas.microsoft.com/office/drawing/2014/main" id="{8E6FEEC6-7A85-4358-8DAA-37CDFC646143}"/>
              </a:ext>
            </a:extLst>
          </p:cNvPr>
          <p:cNvPicPr>
            <a:picLocks noChangeAspect="1"/>
          </p:cNvPicPr>
          <p:nvPr/>
        </p:nvPicPr>
        <p:blipFill>
          <a:blip r:embed="rId4"/>
          <a:stretch>
            <a:fillRect/>
          </a:stretch>
        </p:blipFill>
        <p:spPr>
          <a:xfrm>
            <a:off x="932278" y="1306753"/>
            <a:ext cx="9472388" cy="9453443"/>
          </a:xfrm>
          <a:prstGeom prst="rect">
            <a:avLst/>
          </a:prstGeom>
        </p:spPr>
      </p:pic>
      <p:pic>
        <p:nvPicPr>
          <p:cNvPr id="41" name="Picture 40">
            <a:extLst>
              <a:ext uri="{FF2B5EF4-FFF2-40B4-BE49-F238E27FC236}">
                <a16:creationId xmlns:a16="http://schemas.microsoft.com/office/drawing/2014/main" id="{EC517453-D004-4B0D-8833-636C8469A5AA}"/>
              </a:ext>
            </a:extLst>
          </p:cNvPr>
          <p:cNvPicPr>
            <a:picLocks noChangeAspect="1"/>
          </p:cNvPicPr>
          <p:nvPr/>
        </p:nvPicPr>
        <p:blipFill>
          <a:blip r:embed="rId5"/>
          <a:stretch>
            <a:fillRect/>
          </a:stretch>
        </p:blipFill>
        <p:spPr>
          <a:xfrm>
            <a:off x="0" y="587047"/>
            <a:ext cx="18070110" cy="1947842"/>
          </a:xfrm>
          <a:prstGeom prst="rect">
            <a:avLst/>
          </a:prstGeom>
        </p:spPr>
      </p:pic>
    </p:spTree>
    <p:controls>
      <mc:AlternateContent xmlns:mc="http://schemas.openxmlformats.org/markup-compatibility/2006">
        <mc:Choice xmlns:v="urn:schemas-microsoft-com:vml" Requires="v">
          <p:control name="TextBox1" r:id="rId1" imgW="7277040" imgH="2088000"/>
        </mc:Choice>
        <mc:Fallback>
          <p:control name="TextBox1" r:id="rId1" imgW="7277040" imgH="2088000">
            <p:pic>
              <p:nvPicPr>
                <p:cNvPr id="40" name="TextBox1">
                  <a:extLst>
                    <a:ext uri="{FF2B5EF4-FFF2-40B4-BE49-F238E27FC236}">
                      <a16:creationId xmlns:a16="http://schemas.microsoft.com/office/drawing/2014/main" id="{317A13CA-D621-422C-B418-DBF6558F66CB}"/>
                    </a:ext>
                  </a:extLst>
                </p:cNvPr>
                <p:cNvPicPr>
                  <a:picLocks/>
                </p:cNvPicPr>
                <p:nvPr/>
              </p:nvPicPr>
              <p:blipFill>
                <a:blip r:embed="rId6"/>
                <a:stretch>
                  <a:fillRect/>
                </a:stretch>
              </p:blipFill>
              <p:spPr>
                <a:xfrm>
                  <a:off x="10515613" y="3315658"/>
                  <a:ext cx="7275917" cy="2091212"/>
                </a:xfrm>
                <a:prstGeom prst="rect">
                  <a:avLst/>
                </a:prstGeom>
              </p:spPr>
            </p:pic>
          </p:control>
        </mc:Fallback>
      </mc:AlternateContent>
    </p:controls>
    <p:extLst>
      <p:ext uri="{BB962C8B-B14F-4D97-AF65-F5344CB8AC3E}">
        <p14:creationId xmlns:p14="http://schemas.microsoft.com/office/powerpoint/2010/main" val="65753149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icture background">
            <a:extLst>
              <a:ext uri="{FF2B5EF4-FFF2-40B4-BE49-F238E27FC236}">
                <a16:creationId xmlns:a16="http://schemas.microsoft.com/office/drawing/2014/main" id="{3EA460F6-9DB0-412A-AEB0-7DB47DA678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8360571" cy="102843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37C91CF-C770-4BAB-BF5D-90ADEF01A122}"/>
              </a:ext>
            </a:extLst>
          </p:cNvPr>
          <p:cNvPicPr>
            <a:picLocks noChangeAspect="1"/>
          </p:cNvPicPr>
          <p:nvPr/>
        </p:nvPicPr>
        <p:blipFill>
          <a:blip r:embed="rId3"/>
          <a:stretch>
            <a:fillRect/>
          </a:stretch>
        </p:blipFill>
        <p:spPr>
          <a:xfrm>
            <a:off x="-1" y="19050"/>
            <a:ext cx="18288000" cy="4059936"/>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73A37E3F-908F-D2CC-102A-DAA01D25F0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55189123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80595868-6146-2D75-1BE1-C22CC0A5EAFD}"/>
              </a:ext>
            </a:extLst>
          </p:cNvPr>
          <p:cNvSpPr/>
          <p:nvPr/>
        </p:nvSpPr>
        <p:spPr>
          <a:xfrm>
            <a:off x="1447800" y="26289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Áo nâu: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vải ngày xưa dệt và được nhuộm từ lá cây hay bùn có màu nâu.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pic>
        <p:nvPicPr>
          <p:cNvPr id="4" name="Picture 3">
            <a:extLst>
              <a:ext uri="{FF2B5EF4-FFF2-40B4-BE49-F238E27FC236}">
                <a16:creationId xmlns:a16="http://schemas.microsoft.com/office/drawing/2014/main" id="{79AD1F00-0A42-D310-3A11-996381142E77}"/>
              </a:ext>
            </a:extLst>
          </p:cNvPr>
          <p:cNvPicPr>
            <a:picLocks noChangeAspect="1"/>
          </p:cNvPicPr>
          <p:nvPr/>
        </p:nvPicPr>
        <p:blipFill>
          <a:blip r:embed="rId2"/>
          <a:stretch>
            <a:fillRect/>
          </a:stretch>
        </p:blipFill>
        <p:spPr>
          <a:xfrm>
            <a:off x="5410200" y="190500"/>
            <a:ext cx="7462151" cy="1627773"/>
          </a:xfrm>
          <a:prstGeom prst="rect">
            <a:avLst/>
          </a:prstGeom>
        </p:spPr>
      </p:pic>
      <p:sp>
        <p:nvSpPr>
          <p:cNvPr id="5" name="Rectangle 4">
            <a:extLst>
              <a:ext uri="{FF2B5EF4-FFF2-40B4-BE49-F238E27FC236}">
                <a16:creationId xmlns:a16="http://schemas.microsoft.com/office/drawing/2014/main" id="{956230F1-24ED-044D-BA40-3C5E042C3060}"/>
              </a:ext>
            </a:extLst>
          </p:cNvPr>
          <p:cNvSpPr/>
          <p:nvPr/>
        </p:nvSpPr>
        <p:spPr>
          <a:xfrm>
            <a:off x="1295400" y="5753100"/>
            <a:ext cx="16154400" cy="1191952"/>
          </a:xfrm>
          <a:prstGeom prst="rect">
            <a:avLst/>
          </a:prstGeom>
          <a:noFill/>
          <a:ln w="38100">
            <a:no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Anh h</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ù</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ng</a:t>
            </a:r>
            <a:r>
              <a:rPr lang="en-US"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a:t>
            </a:r>
            <a:r>
              <a:rPr lang="vi-VN" sz="6000" b="1" i="1" dirty="0">
                <a:solidFill>
                  <a:prstClr val="black"/>
                </a:solidFill>
                <a:latin typeface="Cambria" panose="02040503050406030204" pitchFamily="18" charset="0"/>
                <a:ea typeface="Cambria" panose="02040503050406030204" pitchFamily="18" charset="0"/>
                <a:cs typeface="Open Sans" panose="020B0606030504020204" pitchFamily="34" charset="0"/>
              </a:rPr>
              <a:t> </a:t>
            </a:r>
            <a:r>
              <a:rPr lang="vi-VN" sz="6000" i="1" dirty="0">
                <a:solidFill>
                  <a:prstClr val="black"/>
                </a:solidFill>
                <a:latin typeface="Cambria" panose="02040503050406030204" pitchFamily="18" charset="0"/>
                <a:ea typeface="Cambria" panose="02040503050406030204" pitchFamily="18" charset="0"/>
                <a:cs typeface="Open Sans" panose="020B0606030504020204" pitchFamily="34" charset="0"/>
              </a:rPr>
              <a:t>là một con người đã chiến đấu với nghịch cảnh thông qua những chiến công của sự khéo léo, can đảm hoặc sức mạnh trong khi đối mặt với các nguy hiểm. </a:t>
            </a:r>
            <a:endParaRPr kumimoji="0" lang="en-US" sz="6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108197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E95542-6D52-3054-F68F-D79B12A3E6D9}"/>
              </a:ext>
            </a:extLst>
          </p:cNvPr>
          <p:cNvPicPr>
            <a:picLocks noChangeAspect="1"/>
          </p:cNvPicPr>
          <p:nvPr/>
        </p:nvPicPr>
        <p:blipFill>
          <a:blip r:embed="rId2"/>
          <a:stretch>
            <a:fillRect/>
          </a:stretch>
        </p:blipFill>
        <p:spPr>
          <a:xfrm>
            <a:off x="11723" y="2095500"/>
            <a:ext cx="12272312" cy="4852837"/>
          </a:xfrm>
          <a:prstGeom prst="rect">
            <a:avLst/>
          </a:prstGeom>
        </p:spPr>
      </p:pic>
    </p:spTree>
    <p:extLst>
      <p:ext uri="{BB962C8B-B14F-4D97-AF65-F5344CB8AC3E}">
        <p14:creationId xmlns:p14="http://schemas.microsoft.com/office/powerpoint/2010/main" val="872344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dirty="0">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604455"/>
            <a:ext cx="16878300" cy="1621688"/>
            <a:chOff x="-10886" y="3843650"/>
            <a:chExt cx="18109790" cy="1621688"/>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Cambria" panose="02040503050406030204" pitchFamily="18" charset="0"/>
                  <a:ea typeface="Cambria" panose="02040503050406030204" pitchFamily="18" charset="0"/>
                </a:rPr>
                <a:t>1</a:t>
              </a:r>
            </a:p>
          </p:txBody>
        </p:sp>
        <p:sp>
          <p:nvSpPr>
            <p:cNvPr id="11" name="TextBox 10">
              <a:extLst>
                <a:ext uri="{FF2B5EF4-FFF2-40B4-BE49-F238E27FC236}">
                  <a16:creationId xmlns:a16="http://schemas.microsoft.com/office/drawing/2014/main" id="{40214647-58D6-85F8-F2CE-8124F02EB9F3}"/>
                </a:ext>
              </a:extLst>
            </p:cNvPr>
            <p:cNvSpPr txBox="1"/>
            <p:nvPr/>
          </p:nvSpPr>
          <p:spPr>
            <a:xfrm>
              <a:off x="189096" y="3895678"/>
              <a:ext cx="16764001" cy="1569660"/>
            </a:xfrm>
            <a:prstGeom prst="rect">
              <a:avLst/>
            </a:prstGeom>
            <a:noFill/>
          </p:spPr>
          <p:txBody>
            <a:bodyPr wrap="square">
              <a:spAutoFit/>
            </a:bodyPr>
            <a:lstStyle/>
            <a:p>
              <a:pPr algn="just"/>
              <a:r>
                <a:rPr lang="vi-VN" sz="4800" i="0" dirty="0">
                  <a:solidFill>
                    <a:srgbClr val="000000"/>
                  </a:solidFill>
                  <a:effectLst/>
                  <a:latin typeface="Cambria" panose="02040503050406030204" pitchFamily="18" charset="0"/>
                  <a:ea typeface="Cambria" panose="02040503050406030204" pitchFamily="18" charset="0"/>
                </a:rPr>
                <a:t>Khổ thơ đầu tiên giới thiệu cảnh sắc thiên nhiên Việt Nam đẹp như thế nào?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619500"/>
            <a:ext cx="9144000" cy="6001643"/>
          </a:xfrm>
          <a:prstGeom prst="rect">
            <a:avLst/>
          </a:prstGeom>
          <a:noFill/>
        </p:spPr>
        <p:txBody>
          <a:bodyPr wrap="square">
            <a:spAutoFit/>
          </a:bodyPr>
          <a:lstStyle/>
          <a:p>
            <a:pPr algn="just"/>
            <a:r>
              <a:rPr lang="vi-VN" sz="4800" dirty="0">
                <a:solidFill>
                  <a:srgbClr val="C00000"/>
                </a:solidFill>
                <a:latin typeface="Cambria" panose="02040503050406030204" pitchFamily="18" charset="0"/>
                <a:ea typeface="Cambria" panose="02040503050406030204" pitchFamily="18" charset="0"/>
              </a:rPr>
              <a:t>Qua khổ thơ đầu tiên, vẻ đẹp cảnh sắc thiên nhiên Việt Nam được mô tả: biển lúa mênh mông, có những cánh cò bay </a:t>
            </a:r>
            <a:r>
              <a:rPr lang="en-US" sz="4800" dirty="0">
                <a:solidFill>
                  <a:srgbClr val="C00000"/>
                </a:solidFill>
                <a:latin typeface="Cambria" panose="02040503050406030204" pitchFamily="18" charset="0"/>
                <a:ea typeface="Cambria" panose="02040503050406030204" pitchFamily="18" charset="0"/>
              </a:rPr>
              <a:t>r</a:t>
            </a:r>
            <a:r>
              <a:rPr lang="vi-VN" sz="4800" dirty="0">
                <a:solidFill>
                  <a:srgbClr val="C00000"/>
                </a:solidFill>
                <a:latin typeface="Cambria" panose="02040503050406030204" pitchFamily="18" charset="0"/>
                <a:ea typeface="Cambria" panose="02040503050406030204" pitchFamily="18" charset="0"/>
              </a:rPr>
              <a:t>ập </a:t>
            </a:r>
            <a:r>
              <a:rPr lang="en-US" sz="4800" dirty="0">
                <a:solidFill>
                  <a:srgbClr val="C00000"/>
                </a:solidFill>
                <a:latin typeface="Cambria" panose="02040503050406030204" pitchFamily="18" charset="0"/>
                <a:ea typeface="Cambria" panose="02040503050406030204" pitchFamily="18" charset="0"/>
              </a:rPr>
              <a:t>r</a:t>
            </a:r>
            <a:r>
              <a:rPr lang="vi-VN" sz="4800" dirty="0">
                <a:solidFill>
                  <a:srgbClr val="C00000"/>
                </a:solidFill>
                <a:latin typeface="Cambria" panose="02040503050406030204" pitchFamily="18" charset="0"/>
                <a:ea typeface="Cambria" panose="02040503050406030204" pitchFamily="18" charset="0"/>
              </a:rPr>
              <a:t>ờn, nhìn ra xa mây che mờ thoáng đỉnh Trường Sơn mỗi sớm mai và khi chiều tà. Cảnh sắc thiên nhiên thật non nước hữu tình. </a:t>
            </a:r>
            <a:endParaRPr lang="en-US" sz="4800" b="1" i="1" dirty="0">
              <a:solidFill>
                <a:srgbClr val="C00000"/>
              </a:solidFill>
              <a:latin typeface="Cambria" panose="02040503050406030204" pitchFamily="18" charset="0"/>
              <a:ea typeface="Cambria" panose="02040503050406030204" pitchFamily="18" charset="0"/>
            </a:endParaRPr>
          </a:p>
        </p:txBody>
      </p:sp>
      <p:pic>
        <p:nvPicPr>
          <p:cNvPr id="1026" name="Picture 2" descr="Đón bình minh huyền ảo trên đỉnh Trường Sơn Đông">
            <a:extLst>
              <a:ext uri="{FF2B5EF4-FFF2-40B4-BE49-F238E27FC236}">
                <a16:creationId xmlns:a16="http://schemas.microsoft.com/office/drawing/2014/main" id="{E3CE8BB4-FD49-996A-96CA-58C979F66A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0" y="4305300"/>
            <a:ext cx="7228628"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163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500" fill="hold"/>
                                        <p:tgtEl>
                                          <p:spTgt spid="1026"/>
                                        </p:tgtEl>
                                        <p:attrNameLst>
                                          <p:attrName>ppt_w</p:attrName>
                                        </p:attrNameLst>
                                      </p:cBhvr>
                                      <p:tavLst>
                                        <p:tav tm="0">
                                          <p:val>
                                            <p:fltVal val="0"/>
                                          </p:val>
                                        </p:tav>
                                        <p:tav tm="100000">
                                          <p:val>
                                            <p:strVal val="#ppt_w"/>
                                          </p:val>
                                        </p:tav>
                                      </p:tavLst>
                                    </p:anim>
                                    <p:anim calcmode="lin" valueType="num">
                                      <p:cBhvr>
                                        <p:cTn id="13" dur="500" fill="hold"/>
                                        <p:tgtEl>
                                          <p:spTgt spid="1026"/>
                                        </p:tgtEl>
                                        <p:attrNameLst>
                                          <p:attrName>ppt_h</p:attrName>
                                        </p:attrNameLst>
                                      </p:cBhvr>
                                      <p:tavLst>
                                        <p:tav tm="0">
                                          <p:val>
                                            <p:fltVal val="0"/>
                                          </p:val>
                                        </p:tav>
                                        <p:tav tm="100000">
                                          <p:val>
                                            <p:strVal val="#ppt_h"/>
                                          </p:val>
                                        </p:tav>
                                      </p:tavLst>
                                    </p:anim>
                                    <p:animEffect transition="in" filter="fade">
                                      <p:cBhvr>
                                        <p:cTn id="1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2</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75273" y="3921352"/>
              <a:ext cx="16764001" cy="14465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Hình ảnh con người Việt Nam trong những năm tháng chiến tranh hiện lên ra sao? </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990600" y="3162300"/>
            <a:ext cx="16029844" cy="5632311"/>
          </a:xfrm>
          <a:prstGeom prst="rect">
            <a:avLst/>
          </a:prstGeom>
          <a:noFill/>
        </p:spPr>
        <p:txBody>
          <a:bodyPr wrap="square">
            <a:spAutoFit/>
          </a:bodyPr>
          <a:lstStyle/>
          <a:p>
            <a:pPr lvl="0" algn="just"/>
            <a:r>
              <a:rPr lang="vi-VN" sz="4000" dirty="0">
                <a:solidFill>
                  <a:srgbClr val="FF0000"/>
                </a:solidFill>
                <a:latin typeface="Cambria" panose="02040503050406030204" pitchFamily="18" charset="0"/>
                <a:ea typeface="Cambria" panose="02040503050406030204" pitchFamily="18" charset="0"/>
              </a:rPr>
              <a:t>– Từ ngữ “vất vả in sâu”, hình ảnh “Gái trai cũng một áo nâu nhuộm bùn” thể hiện hình ảnh vất vả, lam lũ, chân lấm tay bùn của người Việt Nam, đồng thời cũng thể hiện đức tính cần cù, chịu thương chịu khó trong lao động của ông cha ta từ ngàn đời xưa.</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Con người Việt Nam mạnh mẽ, anh hùng trong chiến đấu (3 câu đầu khổ thơ thứ 3), hiền lành, giản dị trong đời thường (Súng gươm vứt bỏ lại hiền như xưa). Hình ảnh “Bao nhiêu đời đã chịu nhiều thương đau” thể hiện con người Việt Nam phải trải qua bao gian khó, thương đau ở các thời kì gian khó</a:t>
            </a:r>
          </a:p>
        </p:txBody>
      </p:sp>
    </p:spTree>
    <p:extLst>
      <p:ext uri="{BB962C8B-B14F-4D97-AF65-F5344CB8AC3E}">
        <p14:creationId xmlns:p14="http://schemas.microsoft.com/office/powerpoint/2010/main" val="4113107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47362"/>
            <a:chOff x="-10886" y="3843650"/>
            <a:chExt cx="18109790" cy="1647362"/>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3</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29994" y="3921352"/>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Tác giả muốn nói điều gì về đất nước, con người Việt Nam qua hai khổ thơ cuối?</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43000" y="3619500"/>
            <a:ext cx="16029844" cy="4524315"/>
          </a:xfrm>
          <a:prstGeom prst="rect">
            <a:avLst/>
          </a:prstGeom>
          <a:noFill/>
        </p:spPr>
        <p:txBody>
          <a:bodyPr wrap="square">
            <a:spAutoFit/>
          </a:bodyPr>
          <a:lstStyle/>
          <a:p>
            <a:pPr lvl="0" algn="just"/>
            <a:r>
              <a:rPr lang="en-US" sz="4800" dirty="0">
                <a:solidFill>
                  <a:srgbClr val="FF0000"/>
                </a:solidFill>
                <a:latin typeface="Cambria" panose="02040503050406030204" pitchFamily="18" charset="0"/>
                <a:ea typeface="Cambria" panose="02040503050406030204" pitchFamily="18" charset="0"/>
              </a:rPr>
              <a:t>   </a:t>
            </a:r>
            <a:r>
              <a:rPr lang="vi-VN" sz="4800" dirty="0">
                <a:solidFill>
                  <a:srgbClr val="FF0000"/>
                </a:solidFill>
                <a:latin typeface="Cambria" panose="02040503050406030204" pitchFamily="18" charset="0"/>
                <a:ea typeface="Cambria" panose="02040503050406030204" pitchFamily="18" charset="0"/>
              </a:rPr>
              <a:t>Qua hai khổ thơ cuối, tác giả muốn nói về đất nước, con người Việt Nam: </a:t>
            </a:r>
            <a:r>
              <a:rPr lang="vi-VN" sz="4800" i="1" dirty="0">
                <a:solidFill>
                  <a:srgbClr val="FF0000"/>
                </a:solidFill>
                <a:latin typeface="Cambria" panose="02040503050406030204" pitchFamily="18" charset="0"/>
                <a:ea typeface="Cambria" panose="02040503050406030204" pitchFamily="18" charset="0"/>
              </a:rPr>
              <a:t>Việt Nam có thời tiết ôn hoà, cây cối phát triển, thiên nhiên thuận lợi cho trồng trọt sản xuất nông nghiệp. Con người Việt Nam tình cảm, chung thuỷ, tài năng, mỗi người một vẻ, mỗi vùng một đặc trưng riêng, làm nên một đất nước tài hoa, xinh đẹp.</a:t>
            </a:r>
            <a:endParaRPr kumimoji="0" lang="en-US" sz="48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84121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324100"/>
            <a:ext cx="9265620" cy="4524315"/>
          </a:xfrm>
          <a:prstGeom prst="rect">
            <a:avLst/>
          </a:prstGeom>
          <a:noFill/>
        </p:spPr>
        <p:txBody>
          <a:bodyPr wrap="square">
            <a:spAutoFit/>
          </a:bodyPr>
          <a:lstStyle/>
          <a:p>
            <a:pPr lvl="0" algn="ctr"/>
            <a:r>
              <a:rPr lang="vi-VN" sz="7200" b="1" dirty="0">
                <a:solidFill>
                  <a:srgbClr val="000000"/>
                </a:solidFill>
                <a:latin typeface="Cambria" panose="02040503050406030204" pitchFamily="18" charset="0"/>
                <a:ea typeface="Cambria" panose="02040503050406030204" pitchFamily="18" charset="0"/>
                <a:cs typeface="Open Sans" panose="020B0606030504020204" pitchFamily="34" charset="0"/>
              </a:rPr>
              <a:t>Nếu gặp một người bạn nước ngoài, em sẽ giới thiệu những gì về đất nước mình?</a:t>
            </a:r>
          </a:p>
        </p:txBody>
      </p:sp>
    </p:spTree>
    <p:extLst>
      <p:ext uri="{BB962C8B-B14F-4D97-AF65-F5344CB8AC3E}">
        <p14:creationId xmlns:p14="http://schemas.microsoft.com/office/powerpoint/2010/main" val="2597464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255798"/>
            <a:ext cx="16878300" cy="1667239"/>
            <a:chOff x="-10886" y="3843650"/>
            <a:chExt cx="18109790" cy="1667239"/>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4</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147966" y="3941229"/>
              <a:ext cx="17081705"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Qua bài thơ, tác giả thể hiện những tình cảm gì đối với quê hương, đất nước?</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219200" y="3086100"/>
            <a:ext cx="16029844" cy="6247864"/>
          </a:xfrm>
          <a:prstGeom prst="rect">
            <a:avLst/>
          </a:prstGeom>
          <a:noFill/>
        </p:spPr>
        <p:txBody>
          <a:bodyPr wrap="square">
            <a:spAutoFit/>
          </a:bodyPr>
          <a:lstStyle/>
          <a:p>
            <a:pPr lvl="0" algn="just"/>
            <a:r>
              <a:rPr lang="vi-VN" sz="4000" b="1" dirty="0">
                <a:solidFill>
                  <a:srgbClr val="FF0000"/>
                </a:solidFill>
                <a:latin typeface="Cambria" panose="02040503050406030204" pitchFamily="18" charset="0"/>
                <a:ea typeface="Cambria" panose="02040503050406030204" pitchFamily="18" charset="0"/>
              </a:rPr>
              <a:t>+ Tha thiết, gần gũi, gắn bó </a:t>
            </a:r>
            <a:r>
              <a:rPr lang="vi-VN" sz="4000" dirty="0">
                <a:solidFill>
                  <a:srgbClr val="FF0000"/>
                </a:solidFill>
                <a:latin typeface="Cambria" panose="02040503050406030204" pitchFamily="18" charset="0"/>
                <a:ea typeface="Cambria" panose="02040503050406030204" pitchFamily="18" charset="0"/>
              </a:rPr>
              <a:t>với quê hương, đất nước (thể hiện qua cách gọi tha thiết, trìu mến: Việt Nam đất nước ta ơi). </a:t>
            </a:r>
          </a:p>
          <a:p>
            <a:pPr lvl="0" algn="just"/>
            <a:r>
              <a:rPr lang="vi-VN" sz="4000" b="1" dirty="0">
                <a:solidFill>
                  <a:srgbClr val="FF0000"/>
                </a:solidFill>
                <a:latin typeface="Cambria" panose="02040503050406030204" pitchFamily="18" charset="0"/>
                <a:ea typeface="Cambria" panose="02040503050406030204" pitchFamily="18" charset="0"/>
              </a:rPr>
              <a:t>+ Tự hào </a:t>
            </a:r>
            <a:r>
              <a:rPr lang="vi-VN" sz="4000" dirty="0">
                <a:solidFill>
                  <a:srgbClr val="FF0000"/>
                </a:solidFill>
                <a:latin typeface="Cambria" panose="02040503050406030204" pitchFamily="18" charset="0"/>
                <a:ea typeface="Cambria" panose="02040503050406030204" pitchFamily="18" charset="0"/>
              </a:rPr>
              <a:t>về cảnh đẹp quê hương, đất nước (qua câu thơ: Mênh mông biển lúa đâu trời đẹp hơn). </a:t>
            </a:r>
          </a:p>
          <a:p>
            <a:pPr lvl="0" algn="just"/>
            <a:r>
              <a:rPr lang="vi-VN" sz="4000" b="1" dirty="0">
                <a:solidFill>
                  <a:srgbClr val="FF0000"/>
                </a:solidFill>
                <a:latin typeface="Cambria" panose="02040503050406030204" pitchFamily="18" charset="0"/>
                <a:ea typeface="Cambria" panose="02040503050406030204" pitchFamily="18" charset="0"/>
              </a:rPr>
              <a:t>+ Yêu </a:t>
            </a:r>
            <a:r>
              <a:rPr lang="vi-VN" sz="4000" dirty="0">
                <a:solidFill>
                  <a:srgbClr val="FF0000"/>
                </a:solidFill>
                <a:latin typeface="Cambria" panose="02040503050406030204" pitchFamily="18" charset="0"/>
                <a:ea typeface="Cambria" panose="02040503050406030204" pitchFamily="18" charset="0"/>
              </a:rPr>
              <a:t>(Quê hương biết mấy thân yêu) và </a:t>
            </a:r>
            <a:r>
              <a:rPr lang="vi-VN" sz="4000" b="1" dirty="0">
                <a:solidFill>
                  <a:srgbClr val="FF0000"/>
                </a:solidFill>
                <a:latin typeface="Cambria" panose="02040503050406030204" pitchFamily="18" charset="0"/>
                <a:ea typeface="Cambria" panose="02040503050406030204" pitchFamily="18" charset="0"/>
              </a:rPr>
              <a:t>thương</a:t>
            </a:r>
            <a:r>
              <a:rPr lang="vi-VN" sz="4000" dirty="0">
                <a:solidFill>
                  <a:srgbClr val="FF0000"/>
                </a:solidFill>
                <a:latin typeface="Cambria" panose="02040503050406030204" pitchFamily="18" charset="0"/>
                <a:ea typeface="Cambria" panose="02040503050406030204" pitchFamily="18" charset="0"/>
              </a:rPr>
              <a:t> quê hương (Bao nhiêu đời đã chịu nhiều thương đau), </a:t>
            </a:r>
            <a:r>
              <a:rPr lang="vi-VN" sz="4000" b="1" dirty="0">
                <a:solidFill>
                  <a:srgbClr val="FF0000"/>
                </a:solidFill>
                <a:latin typeface="Cambria" panose="02040503050406030204" pitchFamily="18" charset="0"/>
                <a:ea typeface="Cambria" panose="02040503050406030204" pitchFamily="18" charset="0"/>
              </a:rPr>
              <a:t>đồng cảm </a:t>
            </a:r>
            <a:r>
              <a:rPr lang="vi-VN" sz="4000" dirty="0">
                <a:solidFill>
                  <a:srgbClr val="FF0000"/>
                </a:solidFill>
                <a:latin typeface="Cambria" panose="02040503050406030204" pitchFamily="18" charset="0"/>
                <a:ea typeface="Cambria" panose="02040503050406030204" pitchFamily="18" charset="0"/>
              </a:rPr>
              <a:t>với những vất vả, hi sinh của người dân Việt Nam (Mặt người vất vả in sâu, Gái trai cũng một áo nâu nhuộm bùn). </a:t>
            </a:r>
            <a:endParaRPr lang="en-US" sz="4000" dirty="0">
              <a:solidFill>
                <a:srgbClr val="FF0000"/>
              </a:solidFill>
              <a:latin typeface="Cambria" panose="02040503050406030204" pitchFamily="18" charset="0"/>
              <a:ea typeface="Cambria" panose="02040503050406030204" pitchFamily="18" charset="0"/>
            </a:endParaRPr>
          </a:p>
          <a:p>
            <a:pPr lvl="0" algn="just"/>
            <a:r>
              <a:rPr lang="vi-VN" sz="4000"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Khâm phục </a:t>
            </a:r>
            <a:r>
              <a:rPr lang="vi-VN" sz="4000" dirty="0">
                <a:solidFill>
                  <a:srgbClr val="FF0000"/>
                </a:solidFill>
                <a:latin typeface="Cambria" panose="02040503050406030204" pitchFamily="18" charset="0"/>
                <a:ea typeface="Cambria" panose="02040503050406030204" pitchFamily="18" charset="0"/>
              </a:rPr>
              <a:t>và </a:t>
            </a:r>
            <a:r>
              <a:rPr lang="vi-VN" sz="4000" b="1" dirty="0">
                <a:solidFill>
                  <a:srgbClr val="FF0000"/>
                </a:solidFill>
                <a:latin typeface="Cambria" panose="02040503050406030204" pitchFamily="18" charset="0"/>
                <a:ea typeface="Cambria" panose="02040503050406030204" pitchFamily="18" charset="0"/>
              </a:rPr>
              <a:t>ngưỡng mộ </a:t>
            </a:r>
            <a:r>
              <a:rPr lang="vi-VN" sz="4000" dirty="0">
                <a:solidFill>
                  <a:srgbClr val="FF0000"/>
                </a:solidFill>
                <a:latin typeface="Cambria" panose="02040503050406030204" pitchFamily="18" charset="0"/>
                <a:ea typeface="Cambria" panose="02040503050406030204" pitchFamily="18" charset="0"/>
              </a:rPr>
              <a:t>con người Việt Nam (qua các chi tiết ca ngợi vẻ  đẹp con người Việt Nam)</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62916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71AE6B6D-237B-384E-3B28-E3D580437EEA}"/>
              </a:ext>
            </a:extLst>
          </p:cNvPr>
          <p:cNvGrpSpPr/>
          <p:nvPr/>
        </p:nvGrpSpPr>
        <p:grpSpPr>
          <a:xfrm>
            <a:off x="876300" y="1007875"/>
            <a:ext cx="16878300" cy="1553007"/>
            <a:chOff x="-10886" y="3843650"/>
            <a:chExt cx="18109790" cy="1553007"/>
          </a:xfrm>
        </p:grpSpPr>
        <p:sp>
          <p:nvSpPr>
            <p:cNvPr id="9" name="Rectangle 8">
              <a:extLst>
                <a:ext uri="{FF2B5EF4-FFF2-40B4-BE49-F238E27FC236}">
                  <a16:creationId xmlns:a16="http://schemas.microsoft.com/office/drawing/2014/main" id="{9C25941B-CE7B-56C3-A927-D5B0CCDFB32B}"/>
                </a:ext>
              </a:extLst>
            </p:cNvPr>
            <p:cNvSpPr/>
            <p:nvPr/>
          </p:nvSpPr>
          <p:spPr>
            <a:xfrm>
              <a:off x="-10886" y="3843650"/>
              <a:ext cx="17501419" cy="1553007"/>
            </a:xfrm>
            <a:prstGeom prst="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9007FD46-13D0-30CB-7BB7-12C21476E10D}"/>
                </a:ext>
              </a:extLst>
            </p:cNvPr>
            <p:cNvSpPr/>
            <p:nvPr/>
          </p:nvSpPr>
          <p:spPr>
            <a:xfrm>
              <a:off x="17388523" y="4133000"/>
              <a:ext cx="710381" cy="1006895"/>
            </a:xfrm>
            <a:prstGeom prst="rect">
              <a:avLst/>
            </a:prstGeom>
            <a:solidFill>
              <a:schemeClr val="accent6">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5</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0214647-58D6-85F8-F2CE-8124F02EB9F3}"/>
                </a:ext>
              </a:extLst>
            </p:cNvPr>
            <p:cNvSpPr txBox="1"/>
            <p:nvPr/>
          </p:nvSpPr>
          <p:spPr>
            <a:xfrm>
              <a:off x="649280" y="4133000"/>
              <a:ext cx="17081705" cy="9233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Em thích những câu thơ nào trong bài? Vì sao?</a:t>
              </a:r>
            </a:p>
          </p:txBody>
        </p:sp>
      </p:grpSp>
      <p:sp>
        <p:nvSpPr>
          <p:cNvPr id="17" name="TextBox 16">
            <a:extLst>
              <a:ext uri="{FF2B5EF4-FFF2-40B4-BE49-F238E27FC236}">
                <a16:creationId xmlns:a16="http://schemas.microsoft.com/office/drawing/2014/main" id="{FCF35A9B-0B34-6768-9DEE-7BFD700FFD1B}"/>
              </a:ext>
            </a:extLst>
          </p:cNvPr>
          <p:cNvSpPr txBox="1"/>
          <p:nvPr/>
        </p:nvSpPr>
        <p:spPr>
          <a:xfrm>
            <a:off x="1164682" y="2844857"/>
            <a:ext cx="16029844" cy="6672276"/>
          </a:xfrm>
          <a:prstGeom prst="rect">
            <a:avLst/>
          </a:prstGeom>
          <a:noFill/>
        </p:spPr>
        <p:txBody>
          <a:bodyPr wrap="square">
            <a:spAutoFit/>
          </a:bodyPr>
          <a:lstStyle/>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Những câu thơ trong bài mà em thích là:</a:t>
            </a:r>
          </a:p>
          <a:p>
            <a:pPr lvl="0" algn="just">
              <a:lnSpc>
                <a:spcPct val="120000"/>
              </a:lnSpc>
            </a:pPr>
            <a:r>
              <a:rPr lang="en-US" sz="4000" dirty="0">
                <a:solidFill>
                  <a:srgbClr val="7030A0"/>
                </a:solidFill>
                <a:latin typeface="Cambria" panose="02040503050406030204" pitchFamily="18" charset="0"/>
                <a:ea typeface="Cambria" panose="02040503050406030204" pitchFamily="18" charset="0"/>
              </a:rPr>
              <a:t>“</a:t>
            </a:r>
            <a:r>
              <a:rPr lang="vi-VN" sz="4000" dirty="0">
                <a:solidFill>
                  <a:srgbClr val="7030A0"/>
                </a:solidFill>
                <a:latin typeface="Cambria" panose="02040503050406030204" pitchFamily="18" charset="0"/>
                <a:ea typeface="Cambria" panose="02040503050406030204" pitchFamily="18" charset="0"/>
              </a:rPr>
              <a:t>Đất nghèo nuôi những anh hùng</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Chìm trong máu lửa lại vùng đứng lên</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Đạp quân thù xuống đất đen</a:t>
            </a:r>
          </a:p>
          <a:p>
            <a:pPr lvl="0" algn="just">
              <a:lnSpc>
                <a:spcPct val="120000"/>
              </a:lnSpc>
            </a:pPr>
            <a:r>
              <a:rPr lang="vi-VN" sz="4000" dirty="0">
                <a:solidFill>
                  <a:srgbClr val="7030A0"/>
                </a:solidFill>
                <a:latin typeface="Cambria" panose="02040503050406030204" pitchFamily="18" charset="0"/>
                <a:ea typeface="Cambria" panose="02040503050406030204" pitchFamily="18" charset="0"/>
              </a:rPr>
              <a:t>Súng gươm vứt bỏ lại hiền như xưa.</a:t>
            </a:r>
            <a:r>
              <a:rPr lang="en-US" sz="4000" dirty="0">
                <a:solidFill>
                  <a:srgbClr val="7030A0"/>
                </a:solidFill>
                <a:latin typeface="Cambria" panose="02040503050406030204" pitchFamily="18" charset="0"/>
                <a:ea typeface="Cambria" panose="02040503050406030204" pitchFamily="18" charset="0"/>
              </a:rPr>
              <a:t>”</a:t>
            </a:r>
            <a:endParaRPr lang="vi-VN" sz="4000" dirty="0">
              <a:solidFill>
                <a:srgbClr val="7030A0"/>
              </a:solidFill>
              <a:latin typeface="Cambria" panose="02040503050406030204" pitchFamily="18" charset="0"/>
              <a:ea typeface="Cambria" panose="02040503050406030204" pitchFamily="18" charset="0"/>
            </a:endParaRPr>
          </a:p>
          <a:p>
            <a:pPr lvl="0" algn="just">
              <a:lnSpc>
                <a:spcPct val="120000"/>
              </a:lnSpc>
            </a:pPr>
            <a:r>
              <a:rPr lang="en-US" sz="4000" dirty="0">
                <a:solidFill>
                  <a:srgbClr val="7030A0"/>
                </a:solidFill>
                <a:latin typeface="Cambria" panose="02040503050406030204" pitchFamily="18" charset="0"/>
                <a:ea typeface="Cambria" panose="02040503050406030204" pitchFamily="18" charset="0"/>
              </a:rPr>
              <a:t>    </a:t>
            </a:r>
            <a:r>
              <a:rPr lang="vi-VN" sz="4000" i="1" dirty="0">
                <a:solidFill>
                  <a:srgbClr val="FF0000"/>
                </a:solidFill>
                <a:latin typeface="Cambria" panose="02040503050406030204" pitchFamily="18" charset="0"/>
                <a:ea typeface="Cambria" panose="02040503050406030204" pitchFamily="18" charset="0"/>
              </a:rPr>
              <a:t>Vì qua những câu thơ này, em thấy người Việt Nam giản dị, bình thường, cơm trắng rau xanh lại có thể có được sức mạnh đánh đổ quân thù thành công, trở thành người hùng trong thời chiến và hoá thành người hiền lành, chất phác trong thời bình. Người Việt Nam thật linh hoạt và tài năng.</a:t>
            </a:r>
            <a:endParaRPr kumimoji="0" lang="en-US" sz="40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5501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943600" y="2857500"/>
            <a:ext cx="9265620"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Học</a:t>
            </a:r>
            <a:r>
              <a:rPr kumimoji="0" lang="en-US"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thuộc</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lòng</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3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khổ</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thơ</a:t>
            </a:r>
            <a:r>
              <a:rPr kumimoji="0" lang="en-US" sz="8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 </a:t>
            </a:r>
            <a:r>
              <a:rPr kumimoji="0" lang="en-US" sz="8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rPr>
              <a:t>đầu</a:t>
            </a:r>
            <a:endParaRPr kumimoji="0" lang="vi-VN" sz="8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2003232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5078313"/>
          </a:xfrm>
          <a:prstGeom prst="rect">
            <a:avLst/>
          </a:prstGeom>
          <a:noFill/>
        </p:spPr>
        <p:txBody>
          <a:bodyPr wrap="square">
            <a:spAutoFit/>
          </a:bodyPr>
          <a:lstStyle/>
          <a:p>
            <a:pPr lvl="0" algn="ctr"/>
            <a:r>
              <a:rPr lang="vi-VN" sz="5400" dirty="0">
                <a:solidFill>
                  <a:srgbClr val="000000"/>
                </a:solidFill>
                <a:latin typeface="Cambria" panose="02040503050406030204" pitchFamily="18" charset="0"/>
                <a:ea typeface="Cambria" panose="02040503050406030204" pitchFamily="18" charset="0"/>
                <a:cs typeface="Open Sans" panose="020B0606030504020204" pitchFamily="34" charset="0"/>
              </a:rPr>
              <a:t>Cảnh sắc Việt Nam ta đẹp rạng ngời trong non nước hữu tình, con người Việt đậm tình mà anh dũng, gan dạ. Là người Việt Nam, tự hào biết bao từng giá trị, vẻ đẹp quê hương.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
        <p:nvSpPr>
          <p:cNvPr id="16" name="TextBox 15">
            <a:extLst>
              <a:ext uri="{FF2B5EF4-FFF2-40B4-BE49-F238E27FC236}">
                <a16:creationId xmlns:a16="http://schemas.microsoft.com/office/drawing/2014/main" id="{84C9A045-28A6-4CF3-A8CC-9B50C0B026BF}"/>
              </a:ext>
            </a:extLst>
          </p:cNvPr>
          <p:cNvSpPr txBox="1"/>
          <p:nvPr/>
        </p:nvSpPr>
        <p:spPr>
          <a:xfrm>
            <a:off x="5726608" y="1149074"/>
            <a:ext cx="9265620" cy="1015663"/>
          </a:xfrm>
          <a:prstGeom prst="rect">
            <a:avLst/>
          </a:prstGeom>
          <a:noFill/>
        </p:spPr>
        <p:txBody>
          <a:bodyPr wrap="square">
            <a:spAutoFit/>
          </a:bodyPr>
          <a:lstStyle/>
          <a:p>
            <a:pPr lvl="0" algn="ctr"/>
            <a:r>
              <a:rPr lang="en-US" sz="6000" b="1">
                <a:solidFill>
                  <a:srgbClr val="FF0000"/>
                </a:solidFill>
                <a:latin typeface="Cambria" panose="02040503050406030204" pitchFamily="18" charset="0"/>
                <a:ea typeface="Cambria" panose="02040503050406030204" pitchFamily="18" charset="0"/>
                <a:cs typeface="Open Sans" panose="020B0606030504020204" pitchFamily="34" charset="0"/>
              </a:rPr>
              <a:t>Nội dung bài đọc</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panose="020B0606030504020204" pitchFamily="34" charset="0"/>
            </a:endParaRPr>
          </a:p>
        </p:txBody>
      </p:sp>
    </p:spTree>
    <p:extLst>
      <p:ext uri="{BB962C8B-B14F-4D97-AF65-F5344CB8AC3E}">
        <p14:creationId xmlns:p14="http://schemas.microsoft.com/office/powerpoint/2010/main" val="1060266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EF9931-2292-E640-EB58-0572801101D5}"/>
              </a:ext>
            </a:extLst>
          </p:cNvPr>
          <p:cNvPicPr>
            <a:picLocks noChangeAspect="1"/>
          </p:cNvPicPr>
          <p:nvPr/>
        </p:nvPicPr>
        <p:blipFill>
          <a:blip r:embed="rId2"/>
          <a:stretch>
            <a:fillRect/>
          </a:stretch>
        </p:blipFill>
        <p:spPr>
          <a:xfrm>
            <a:off x="0" y="1866900"/>
            <a:ext cx="12272312" cy="4834547"/>
          </a:xfrm>
          <a:prstGeom prst="rect">
            <a:avLst/>
          </a:prstGeom>
        </p:spPr>
      </p:pic>
    </p:spTree>
    <p:extLst>
      <p:ext uri="{BB962C8B-B14F-4D97-AF65-F5344CB8AC3E}">
        <p14:creationId xmlns:p14="http://schemas.microsoft.com/office/powerpoint/2010/main" val="171767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3" name="Freeform 3"/>
          <p:cNvSpPr/>
          <p:nvPr/>
        </p:nvSpPr>
        <p:spPr>
          <a:xfrm>
            <a:off x="5732734" y="4022498"/>
            <a:ext cx="6822532" cy="6822532"/>
          </a:xfrm>
          <a:custGeom>
            <a:avLst/>
            <a:gdLst/>
            <a:ahLst/>
            <a:cxnLst/>
            <a:rect l="l" t="t" r="r" b="b"/>
            <a:pathLst>
              <a:path w="6822532" h="6822532">
                <a:moveTo>
                  <a:pt x="0" y="0"/>
                </a:moveTo>
                <a:lnTo>
                  <a:pt x="6822532" y="0"/>
                </a:lnTo>
                <a:lnTo>
                  <a:pt x="6822532" y="6822533"/>
                </a:lnTo>
                <a:lnTo>
                  <a:pt x="0" y="6822533"/>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 name="Freeform 2"/>
          <p:cNvSpPr/>
          <p:nvPr/>
        </p:nvSpPr>
        <p:spPr>
          <a:xfrm>
            <a:off x="12359187" y="4022498"/>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4"/>
          <p:cNvSpPr/>
          <p:nvPr/>
        </p:nvSpPr>
        <p:spPr>
          <a:xfrm>
            <a:off x="-154585" y="6339752"/>
            <a:ext cx="18839537" cy="3082833"/>
          </a:xfrm>
          <a:custGeom>
            <a:avLst/>
            <a:gdLst/>
            <a:ahLst/>
            <a:cxnLst/>
            <a:rect l="l" t="t" r="r" b="b"/>
            <a:pathLst>
              <a:path w="18839537" h="3082833">
                <a:moveTo>
                  <a:pt x="0" y="0"/>
                </a:moveTo>
                <a:lnTo>
                  <a:pt x="18839536" y="0"/>
                </a:lnTo>
                <a:lnTo>
                  <a:pt x="18839536" y="3082834"/>
                </a:lnTo>
                <a:lnTo>
                  <a:pt x="0" y="30828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8" name="Freeform 8"/>
          <p:cNvSpPr/>
          <p:nvPr/>
        </p:nvSpPr>
        <p:spPr>
          <a:xfrm>
            <a:off x="3684859" y="8999307"/>
            <a:ext cx="1338429" cy="846557"/>
          </a:xfrm>
          <a:custGeom>
            <a:avLst/>
            <a:gdLst/>
            <a:ahLst/>
            <a:cxnLst/>
            <a:rect l="l" t="t" r="r" b="b"/>
            <a:pathLst>
              <a:path w="1338429" h="846557">
                <a:moveTo>
                  <a:pt x="0" y="0"/>
                </a:moveTo>
                <a:lnTo>
                  <a:pt x="1338429" y="0"/>
                </a:lnTo>
                <a:lnTo>
                  <a:pt x="1338429" y="846557"/>
                </a:lnTo>
                <a:lnTo>
                  <a:pt x="0" y="8465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9" name="Freeform 9"/>
          <p:cNvSpPr/>
          <p:nvPr/>
        </p:nvSpPr>
        <p:spPr>
          <a:xfrm>
            <a:off x="2260326" y="8306978"/>
            <a:ext cx="1424533" cy="1525604"/>
          </a:xfrm>
          <a:custGeom>
            <a:avLst/>
            <a:gdLst/>
            <a:ahLst/>
            <a:cxnLst/>
            <a:rect l="l" t="t" r="r" b="b"/>
            <a:pathLst>
              <a:path w="1424533" h="1525604">
                <a:moveTo>
                  <a:pt x="0" y="0"/>
                </a:moveTo>
                <a:lnTo>
                  <a:pt x="1424533" y="0"/>
                </a:lnTo>
                <a:lnTo>
                  <a:pt x="1424533" y="1525604"/>
                </a:lnTo>
                <a:lnTo>
                  <a:pt x="0" y="1525604"/>
                </a:lnTo>
                <a:lnTo>
                  <a:pt x="0" y="0"/>
                </a:lnTo>
                <a:close/>
              </a:path>
            </a:pathLst>
          </a:custGeom>
          <a:blipFill>
            <a:blip r:embed="rId9"/>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1490497" y="5143500"/>
            <a:ext cx="4924333" cy="4795069"/>
          </a:xfrm>
          <a:custGeom>
            <a:avLst/>
            <a:gdLst/>
            <a:ahLst/>
            <a:cxnLst/>
            <a:rect l="l" t="t" r="r" b="b"/>
            <a:pathLst>
              <a:path w="4924333" h="4795069">
                <a:moveTo>
                  <a:pt x="4924333" y="0"/>
                </a:moveTo>
                <a:lnTo>
                  <a:pt x="0" y="0"/>
                </a:lnTo>
                <a:lnTo>
                  <a:pt x="0" y="4795069"/>
                </a:lnTo>
                <a:lnTo>
                  <a:pt x="4924333" y="4795069"/>
                </a:lnTo>
                <a:lnTo>
                  <a:pt x="4924333"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13898771" y="247072"/>
            <a:ext cx="4278556" cy="1835890"/>
          </a:xfrm>
          <a:custGeom>
            <a:avLst/>
            <a:gdLst/>
            <a:ahLst/>
            <a:cxnLst/>
            <a:rect l="l" t="t" r="r" b="b"/>
            <a:pathLst>
              <a:path w="4278556" h="1835890">
                <a:moveTo>
                  <a:pt x="0" y="0"/>
                </a:moveTo>
                <a:lnTo>
                  <a:pt x="4278556" y="0"/>
                </a:lnTo>
                <a:lnTo>
                  <a:pt x="4278556" y="1835889"/>
                </a:lnTo>
                <a:lnTo>
                  <a:pt x="0" y="18358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flipH="1">
            <a:off x="15317839" y="5535085"/>
            <a:ext cx="3882921" cy="4946397"/>
          </a:xfrm>
          <a:custGeom>
            <a:avLst/>
            <a:gdLst/>
            <a:ahLst/>
            <a:cxnLst/>
            <a:rect l="l" t="t" r="r" b="b"/>
            <a:pathLst>
              <a:path w="3882921" h="4946397">
                <a:moveTo>
                  <a:pt x="3882922" y="0"/>
                </a:moveTo>
                <a:lnTo>
                  <a:pt x="0" y="0"/>
                </a:lnTo>
                <a:lnTo>
                  <a:pt x="0" y="4946397"/>
                </a:lnTo>
                <a:lnTo>
                  <a:pt x="3882922" y="4946397"/>
                </a:lnTo>
                <a:lnTo>
                  <a:pt x="3882922"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a:off x="391770" y="2598013"/>
            <a:ext cx="3977925" cy="1706891"/>
          </a:xfrm>
          <a:custGeom>
            <a:avLst/>
            <a:gdLst/>
            <a:ahLst/>
            <a:cxnLst/>
            <a:rect l="l" t="t" r="r" b="b"/>
            <a:pathLst>
              <a:path w="3977925" h="1706891">
                <a:moveTo>
                  <a:pt x="0" y="0"/>
                </a:moveTo>
                <a:lnTo>
                  <a:pt x="3977925" y="0"/>
                </a:lnTo>
                <a:lnTo>
                  <a:pt x="3977925" y="1706891"/>
                </a:lnTo>
                <a:lnTo>
                  <a:pt x="0" y="17068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6"/>
          <p:cNvSpPr/>
          <p:nvPr/>
        </p:nvSpPr>
        <p:spPr>
          <a:xfrm>
            <a:off x="3250896" y="4507420"/>
            <a:ext cx="2206355" cy="946727"/>
          </a:xfrm>
          <a:custGeom>
            <a:avLst/>
            <a:gdLst/>
            <a:ahLst/>
            <a:cxnLst/>
            <a:rect l="l" t="t" r="r" b="b"/>
            <a:pathLst>
              <a:path w="2206355" h="946727">
                <a:moveTo>
                  <a:pt x="0" y="0"/>
                </a:moveTo>
                <a:lnTo>
                  <a:pt x="2206355" y="0"/>
                </a:lnTo>
                <a:lnTo>
                  <a:pt x="2206355" y="946727"/>
                </a:lnTo>
                <a:lnTo>
                  <a:pt x="0" y="94672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7"/>
          <p:cNvSpPr/>
          <p:nvPr/>
        </p:nvSpPr>
        <p:spPr>
          <a:xfrm>
            <a:off x="8257442" y="4495862"/>
            <a:ext cx="1773115" cy="789036"/>
          </a:xfrm>
          <a:custGeom>
            <a:avLst/>
            <a:gdLst/>
            <a:ahLst/>
            <a:cxnLst/>
            <a:rect l="l" t="t" r="r" b="b"/>
            <a:pathLst>
              <a:path w="1773115" h="789036">
                <a:moveTo>
                  <a:pt x="0" y="0"/>
                </a:moveTo>
                <a:lnTo>
                  <a:pt x="1773116" y="0"/>
                </a:lnTo>
                <a:lnTo>
                  <a:pt x="1773116" y="789036"/>
                </a:lnTo>
                <a:lnTo>
                  <a:pt x="0" y="78903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18" name="Group 18"/>
          <p:cNvGrpSpPr/>
          <p:nvPr/>
        </p:nvGrpSpPr>
        <p:grpSpPr>
          <a:xfrm>
            <a:off x="5230301" y="1707833"/>
            <a:ext cx="662940" cy="538162"/>
            <a:chOff x="0" y="0"/>
            <a:chExt cx="883920" cy="717550"/>
          </a:xfrm>
        </p:grpSpPr>
        <p:sp>
          <p:nvSpPr>
            <p:cNvPr id="19" name="Freeform 19"/>
            <p:cNvSpPr/>
            <p:nvPr/>
          </p:nvSpPr>
          <p:spPr>
            <a:xfrm>
              <a:off x="48260" y="46990"/>
              <a:ext cx="787400" cy="619760"/>
            </a:xfrm>
            <a:custGeom>
              <a:avLst/>
              <a:gdLst/>
              <a:ahLst/>
              <a:cxnLst/>
              <a:rect l="l" t="t" r="r" b="b"/>
              <a:pathLst>
                <a:path w="787400" h="619760">
                  <a:moveTo>
                    <a:pt x="613410" y="598170"/>
                  </a:moveTo>
                  <a:cubicBezTo>
                    <a:pt x="100330" y="215900"/>
                    <a:pt x="63500" y="209550"/>
                    <a:pt x="41910" y="193040"/>
                  </a:cubicBezTo>
                  <a:cubicBezTo>
                    <a:pt x="30480" y="184150"/>
                    <a:pt x="25400" y="179070"/>
                    <a:pt x="19050" y="167640"/>
                  </a:cubicBezTo>
                  <a:cubicBezTo>
                    <a:pt x="10160" y="151130"/>
                    <a:pt x="0" y="123190"/>
                    <a:pt x="2540" y="101600"/>
                  </a:cubicBezTo>
                  <a:cubicBezTo>
                    <a:pt x="3810" y="80010"/>
                    <a:pt x="13970" y="54610"/>
                    <a:pt x="27940" y="38100"/>
                  </a:cubicBezTo>
                  <a:cubicBezTo>
                    <a:pt x="43180" y="22860"/>
                    <a:pt x="66040" y="8890"/>
                    <a:pt x="87630" y="3810"/>
                  </a:cubicBezTo>
                  <a:cubicBezTo>
                    <a:pt x="109220" y="0"/>
                    <a:pt x="138430" y="6350"/>
                    <a:pt x="154940" y="12700"/>
                  </a:cubicBezTo>
                  <a:cubicBezTo>
                    <a:pt x="167640" y="17780"/>
                    <a:pt x="175260" y="22860"/>
                    <a:pt x="184150" y="33020"/>
                  </a:cubicBezTo>
                  <a:cubicBezTo>
                    <a:pt x="195580" y="46990"/>
                    <a:pt x="212090" y="72390"/>
                    <a:pt x="214630" y="93980"/>
                  </a:cubicBezTo>
                  <a:cubicBezTo>
                    <a:pt x="217170" y="115570"/>
                    <a:pt x="209550" y="144780"/>
                    <a:pt x="201930" y="161290"/>
                  </a:cubicBezTo>
                  <a:cubicBezTo>
                    <a:pt x="196850" y="172720"/>
                    <a:pt x="190500" y="180340"/>
                    <a:pt x="180340" y="187960"/>
                  </a:cubicBezTo>
                  <a:cubicBezTo>
                    <a:pt x="166370" y="199390"/>
                    <a:pt x="139700" y="214630"/>
                    <a:pt x="118110" y="215900"/>
                  </a:cubicBezTo>
                  <a:cubicBezTo>
                    <a:pt x="96520" y="218440"/>
                    <a:pt x="69850" y="210820"/>
                    <a:pt x="52070" y="199390"/>
                  </a:cubicBezTo>
                  <a:cubicBezTo>
                    <a:pt x="33020" y="187960"/>
                    <a:pt x="16510" y="167640"/>
                    <a:pt x="8890" y="147320"/>
                  </a:cubicBezTo>
                  <a:cubicBezTo>
                    <a:pt x="1270" y="127000"/>
                    <a:pt x="2540" y="96520"/>
                    <a:pt x="6350" y="78740"/>
                  </a:cubicBezTo>
                  <a:cubicBezTo>
                    <a:pt x="8890" y="66040"/>
                    <a:pt x="12700" y="57150"/>
                    <a:pt x="21590" y="46990"/>
                  </a:cubicBezTo>
                  <a:cubicBezTo>
                    <a:pt x="33020" y="33020"/>
                    <a:pt x="55880" y="13970"/>
                    <a:pt x="76200" y="7620"/>
                  </a:cubicBezTo>
                  <a:cubicBezTo>
                    <a:pt x="96520" y="1270"/>
                    <a:pt x="121920" y="2540"/>
                    <a:pt x="144780" y="8890"/>
                  </a:cubicBezTo>
                  <a:cubicBezTo>
                    <a:pt x="172720" y="16510"/>
                    <a:pt x="198120" y="31750"/>
                    <a:pt x="232410" y="54610"/>
                  </a:cubicBezTo>
                  <a:cubicBezTo>
                    <a:pt x="289560" y="92710"/>
                    <a:pt x="367030" y="167640"/>
                    <a:pt x="444500" y="226060"/>
                  </a:cubicBezTo>
                  <a:cubicBezTo>
                    <a:pt x="534670" y="292100"/>
                    <a:pt x="690880" y="373380"/>
                    <a:pt x="742950" y="426720"/>
                  </a:cubicBezTo>
                  <a:cubicBezTo>
                    <a:pt x="765810" y="450850"/>
                    <a:pt x="778510" y="467360"/>
                    <a:pt x="783590" y="491490"/>
                  </a:cubicBezTo>
                  <a:cubicBezTo>
                    <a:pt x="787400" y="514350"/>
                    <a:pt x="781050" y="546100"/>
                    <a:pt x="770890" y="566420"/>
                  </a:cubicBezTo>
                  <a:cubicBezTo>
                    <a:pt x="763270" y="581660"/>
                    <a:pt x="749300" y="594360"/>
                    <a:pt x="735330" y="603250"/>
                  </a:cubicBezTo>
                  <a:cubicBezTo>
                    <a:pt x="721360" y="612140"/>
                    <a:pt x="704850" y="619760"/>
                    <a:pt x="687070" y="619760"/>
                  </a:cubicBezTo>
                  <a:cubicBezTo>
                    <a:pt x="665480" y="619760"/>
                    <a:pt x="613410" y="598170"/>
                    <a:pt x="613410" y="59817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0" name="Group 20"/>
          <p:cNvGrpSpPr/>
          <p:nvPr/>
        </p:nvGrpSpPr>
        <p:grpSpPr>
          <a:xfrm>
            <a:off x="5335076" y="2238375"/>
            <a:ext cx="453390" cy="258128"/>
            <a:chOff x="0" y="0"/>
            <a:chExt cx="604520" cy="344170"/>
          </a:xfrm>
        </p:grpSpPr>
        <p:sp>
          <p:nvSpPr>
            <p:cNvPr id="21" name="Freeform 21"/>
            <p:cNvSpPr/>
            <p:nvPr/>
          </p:nvSpPr>
          <p:spPr>
            <a:xfrm>
              <a:off x="48260" y="45720"/>
              <a:ext cx="506730" cy="246380"/>
            </a:xfrm>
            <a:custGeom>
              <a:avLst/>
              <a:gdLst/>
              <a:ahLst/>
              <a:cxnLst/>
              <a:rect l="l" t="t" r="r" b="b"/>
              <a:pathLst>
                <a:path w="506730" h="246380">
                  <a:moveTo>
                    <a:pt x="383540" y="246380"/>
                  </a:moveTo>
                  <a:cubicBezTo>
                    <a:pt x="43180" y="204470"/>
                    <a:pt x="29210" y="190500"/>
                    <a:pt x="17780" y="171450"/>
                  </a:cubicBezTo>
                  <a:cubicBezTo>
                    <a:pt x="6350" y="152400"/>
                    <a:pt x="1270" y="121920"/>
                    <a:pt x="2540" y="102870"/>
                  </a:cubicBezTo>
                  <a:cubicBezTo>
                    <a:pt x="2540" y="90170"/>
                    <a:pt x="5080" y="81280"/>
                    <a:pt x="11430" y="68580"/>
                  </a:cubicBezTo>
                  <a:cubicBezTo>
                    <a:pt x="21590" y="52070"/>
                    <a:pt x="40640" y="27940"/>
                    <a:pt x="59690" y="17780"/>
                  </a:cubicBezTo>
                  <a:cubicBezTo>
                    <a:pt x="78740" y="7620"/>
                    <a:pt x="106680" y="2540"/>
                    <a:pt x="128270" y="6350"/>
                  </a:cubicBezTo>
                  <a:cubicBezTo>
                    <a:pt x="151130" y="10160"/>
                    <a:pt x="176530" y="26670"/>
                    <a:pt x="190500" y="39370"/>
                  </a:cubicBezTo>
                  <a:cubicBezTo>
                    <a:pt x="200660" y="48260"/>
                    <a:pt x="205740" y="55880"/>
                    <a:pt x="210820" y="68580"/>
                  </a:cubicBezTo>
                  <a:cubicBezTo>
                    <a:pt x="217170" y="86360"/>
                    <a:pt x="223520" y="116840"/>
                    <a:pt x="218440" y="138430"/>
                  </a:cubicBezTo>
                  <a:cubicBezTo>
                    <a:pt x="213360" y="160020"/>
                    <a:pt x="199390" y="184150"/>
                    <a:pt x="182880" y="198120"/>
                  </a:cubicBezTo>
                  <a:cubicBezTo>
                    <a:pt x="165100" y="212090"/>
                    <a:pt x="139700" y="223520"/>
                    <a:pt x="116840" y="224790"/>
                  </a:cubicBezTo>
                  <a:cubicBezTo>
                    <a:pt x="95250" y="226060"/>
                    <a:pt x="68580" y="218440"/>
                    <a:pt x="49530" y="205740"/>
                  </a:cubicBezTo>
                  <a:cubicBezTo>
                    <a:pt x="31750" y="193040"/>
                    <a:pt x="15240" y="171450"/>
                    <a:pt x="7620" y="149860"/>
                  </a:cubicBezTo>
                  <a:cubicBezTo>
                    <a:pt x="0" y="129540"/>
                    <a:pt x="0" y="101600"/>
                    <a:pt x="7620" y="80010"/>
                  </a:cubicBezTo>
                  <a:cubicBezTo>
                    <a:pt x="13970" y="59690"/>
                    <a:pt x="31750" y="36830"/>
                    <a:pt x="49530" y="24130"/>
                  </a:cubicBezTo>
                  <a:cubicBezTo>
                    <a:pt x="67310" y="11430"/>
                    <a:pt x="86360" y="8890"/>
                    <a:pt x="116840" y="5080"/>
                  </a:cubicBezTo>
                  <a:cubicBezTo>
                    <a:pt x="179070" y="0"/>
                    <a:pt x="345440" y="12700"/>
                    <a:pt x="407670" y="30480"/>
                  </a:cubicBezTo>
                  <a:cubicBezTo>
                    <a:pt x="439420" y="39370"/>
                    <a:pt x="461010" y="48260"/>
                    <a:pt x="476250" y="66040"/>
                  </a:cubicBezTo>
                  <a:cubicBezTo>
                    <a:pt x="492760" y="83820"/>
                    <a:pt x="502920" y="115570"/>
                    <a:pt x="504190" y="137160"/>
                  </a:cubicBezTo>
                  <a:cubicBezTo>
                    <a:pt x="506730" y="156210"/>
                    <a:pt x="500380" y="172720"/>
                    <a:pt x="492760" y="187960"/>
                  </a:cubicBezTo>
                  <a:cubicBezTo>
                    <a:pt x="485140" y="203200"/>
                    <a:pt x="473710" y="218440"/>
                    <a:pt x="458470" y="227330"/>
                  </a:cubicBezTo>
                  <a:cubicBezTo>
                    <a:pt x="439420" y="238760"/>
                    <a:pt x="383540" y="246380"/>
                    <a:pt x="383540" y="2463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2" name="Group 22"/>
          <p:cNvGrpSpPr/>
          <p:nvPr/>
        </p:nvGrpSpPr>
        <p:grpSpPr>
          <a:xfrm>
            <a:off x="5868476" y="1633538"/>
            <a:ext cx="382905" cy="502920"/>
            <a:chOff x="0" y="0"/>
            <a:chExt cx="510540" cy="670560"/>
          </a:xfrm>
        </p:grpSpPr>
        <p:sp>
          <p:nvSpPr>
            <p:cNvPr id="23" name="Freeform 23"/>
            <p:cNvSpPr/>
            <p:nvPr/>
          </p:nvSpPr>
          <p:spPr>
            <a:xfrm>
              <a:off x="49530" y="50800"/>
              <a:ext cx="412750" cy="575310"/>
            </a:xfrm>
            <a:custGeom>
              <a:avLst/>
              <a:gdLst/>
              <a:ahLst/>
              <a:cxnLst/>
              <a:rect l="l" t="t" r="r" b="b"/>
              <a:pathLst>
                <a:path w="412750" h="575310">
                  <a:moveTo>
                    <a:pt x="12700" y="416560"/>
                  </a:moveTo>
                  <a:cubicBezTo>
                    <a:pt x="104140" y="247650"/>
                    <a:pt x="130810" y="226060"/>
                    <a:pt x="149860" y="191770"/>
                  </a:cubicBezTo>
                  <a:cubicBezTo>
                    <a:pt x="171450" y="152400"/>
                    <a:pt x="181610" y="88900"/>
                    <a:pt x="203200" y="57150"/>
                  </a:cubicBezTo>
                  <a:cubicBezTo>
                    <a:pt x="218440" y="34290"/>
                    <a:pt x="238760" y="17780"/>
                    <a:pt x="255270" y="8890"/>
                  </a:cubicBezTo>
                  <a:cubicBezTo>
                    <a:pt x="267970" y="2540"/>
                    <a:pt x="276860" y="0"/>
                    <a:pt x="289560" y="0"/>
                  </a:cubicBezTo>
                  <a:cubicBezTo>
                    <a:pt x="308610" y="0"/>
                    <a:pt x="339090" y="5080"/>
                    <a:pt x="358140" y="16510"/>
                  </a:cubicBezTo>
                  <a:cubicBezTo>
                    <a:pt x="377190" y="27940"/>
                    <a:pt x="394970" y="53340"/>
                    <a:pt x="402590" y="71120"/>
                  </a:cubicBezTo>
                  <a:cubicBezTo>
                    <a:pt x="408940" y="82550"/>
                    <a:pt x="411480" y="91440"/>
                    <a:pt x="410210" y="105410"/>
                  </a:cubicBezTo>
                  <a:cubicBezTo>
                    <a:pt x="408940" y="124460"/>
                    <a:pt x="402590" y="154940"/>
                    <a:pt x="389890" y="172720"/>
                  </a:cubicBezTo>
                  <a:cubicBezTo>
                    <a:pt x="377190" y="190500"/>
                    <a:pt x="351790" y="207010"/>
                    <a:pt x="334010" y="214630"/>
                  </a:cubicBezTo>
                  <a:cubicBezTo>
                    <a:pt x="321310" y="219710"/>
                    <a:pt x="312420" y="220980"/>
                    <a:pt x="298450" y="219710"/>
                  </a:cubicBezTo>
                  <a:cubicBezTo>
                    <a:pt x="279400" y="218440"/>
                    <a:pt x="247650" y="207010"/>
                    <a:pt x="232410" y="196850"/>
                  </a:cubicBezTo>
                  <a:cubicBezTo>
                    <a:pt x="220980" y="189230"/>
                    <a:pt x="214630" y="180340"/>
                    <a:pt x="208280" y="170180"/>
                  </a:cubicBezTo>
                  <a:cubicBezTo>
                    <a:pt x="201930" y="160020"/>
                    <a:pt x="195580" y="151130"/>
                    <a:pt x="194310" y="137160"/>
                  </a:cubicBezTo>
                  <a:cubicBezTo>
                    <a:pt x="190500" y="119380"/>
                    <a:pt x="190500" y="87630"/>
                    <a:pt x="198120" y="67310"/>
                  </a:cubicBezTo>
                  <a:cubicBezTo>
                    <a:pt x="207010" y="46990"/>
                    <a:pt x="229870" y="25400"/>
                    <a:pt x="245110" y="13970"/>
                  </a:cubicBezTo>
                  <a:cubicBezTo>
                    <a:pt x="256540" y="6350"/>
                    <a:pt x="265430" y="3810"/>
                    <a:pt x="278130" y="1270"/>
                  </a:cubicBezTo>
                  <a:cubicBezTo>
                    <a:pt x="297180" y="0"/>
                    <a:pt x="330200" y="3810"/>
                    <a:pt x="347980" y="10160"/>
                  </a:cubicBezTo>
                  <a:cubicBezTo>
                    <a:pt x="360680" y="15240"/>
                    <a:pt x="368300" y="22860"/>
                    <a:pt x="377190" y="30480"/>
                  </a:cubicBezTo>
                  <a:cubicBezTo>
                    <a:pt x="386080" y="39370"/>
                    <a:pt x="393700" y="46990"/>
                    <a:pt x="398780" y="59690"/>
                  </a:cubicBezTo>
                  <a:cubicBezTo>
                    <a:pt x="405130" y="77470"/>
                    <a:pt x="412750" y="104140"/>
                    <a:pt x="408940" y="129540"/>
                  </a:cubicBezTo>
                  <a:cubicBezTo>
                    <a:pt x="403860" y="163830"/>
                    <a:pt x="379730" y="198120"/>
                    <a:pt x="356870" y="243840"/>
                  </a:cubicBezTo>
                  <a:cubicBezTo>
                    <a:pt x="321310" y="314960"/>
                    <a:pt x="250190" y="461010"/>
                    <a:pt x="208280" y="514350"/>
                  </a:cubicBezTo>
                  <a:cubicBezTo>
                    <a:pt x="186690" y="541020"/>
                    <a:pt x="173990" y="557530"/>
                    <a:pt x="151130" y="566420"/>
                  </a:cubicBezTo>
                  <a:cubicBezTo>
                    <a:pt x="128270" y="575310"/>
                    <a:pt x="95250" y="574040"/>
                    <a:pt x="73660" y="567690"/>
                  </a:cubicBezTo>
                  <a:cubicBezTo>
                    <a:pt x="55880" y="562610"/>
                    <a:pt x="41910" y="553720"/>
                    <a:pt x="30480" y="539750"/>
                  </a:cubicBezTo>
                  <a:cubicBezTo>
                    <a:pt x="16510" y="521970"/>
                    <a:pt x="3810" y="490220"/>
                    <a:pt x="1270" y="467360"/>
                  </a:cubicBezTo>
                  <a:cubicBezTo>
                    <a:pt x="0" y="449580"/>
                    <a:pt x="12700" y="416560"/>
                    <a:pt x="12700" y="41656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4" name="Group 24"/>
          <p:cNvGrpSpPr/>
          <p:nvPr/>
        </p:nvGrpSpPr>
        <p:grpSpPr>
          <a:xfrm>
            <a:off x="12143922" y="1654492"/>
            <a:ext cx="661988" cy="680085"/>
            <a:chOff x="0" y="0"/>
            <a:chExt cx="882650" cy="906780"/>
          </a:xfrm>
        </p:grpSpPr>
        <p:sp>
          <p:nvSpPr>
            <p:cNvPr id="25" name="Freeform 25"/>
            <p:cNvSpPr/>
            <p:nvPr/>
          </p:nvSpPr>
          <p:spPr>
            <a:xfrm>
              <a:off x="48260" y="48260"/>
              <a:ext cx="786130" cy="807720"/>
            </a:xfrm>
            <a:custGeom>
              <a:avLst/>
              <a:gdLst/>
              <a:ahLst/>
              <a:cxnLst/>
              <a:rect l="l" t="t" r="r" b="b"/>
              <a:pathLst>
                <a:path w="786130" h="807720">
                  <a:moveTo>
                    <a:pt x="33020" y="624840"/>
                  </a:moveTo>
                  <a:cubicBezTo>
                    <a:pt x="631190" y="12700"/>
                    <a:pt x="645160" y="6350"/>
                    <a:pt x="662940" y="2540"/>
                  </a:cubicBezTo>
                  <a:cubicBezTo>
                    <a:pt x="675640" y="0"/>
                    <a:pt x="684530" y="0"/>
                    <a:pt x="697230" y="3810"/>
                  </a:cubicBezTo>
                  <a:cubicBezTo>
                    <a:pt x="715010" y="8890"/>
                    <a:pt x="741680" y="20320"/>
                    <a:pt x="755650" y="36830"/>
                  </a:cubicBezTo>
                  <a:cubicBezTo>
                    <a:pt x="769620" y="52070"/>
                    <a:pt x="781050" y="77470"/>
                    <a:pt x="782320" y="97790"/>
                  </a:cubicBezTo>
                  <a:cubicBezTo>
                    <a:pt x="784860" y="119380"/>
                    <a:pt x="778510" y="146050"/>
                    <a:pt x="767080" y="163830"/>
                  </a:cubicBezTo>
                  <a:cubicBezTo>
                    <a:pt x="755650" y="181610"/>
                    <a:pt x="730250" y="198120"/>
                    <a:pt x="713740" y="205740"/>
                  </a:cubicBezTo>
                  <a:cubicBezTo>
                    <a:pt x="702310" y="210820"/>
                    <a:pt x="693420" y="213360"/>
                    <a:pt x="680720" y="212090"/>
                  </a:cubicBezTo>
                  <a:cubicBezTo>
                    <a:pt x="662940" y="210820"/>
                    <a:pt x="633730" y="204470"/>
                    <a:pt x="617220" y="193040"/>
                  </a:cubicBezTo>
                  <a:cubicBezTo>
                    <a:pt x="599440" y="180340"/>
                    <a:pt x="582930" y="158750"/>
                    <a:pt x="577850" y="138430"/>
                  </a:cubicBezTo>
                  <a:cubicBezTo>
                    <a:pt x="571500" y="118110"/>
                    <a:pt x="574040" y="88900"/>
                    <a:pt x="579120" y="71120"/>
                  </a:cubicBezTo>
                  <a:cubicBezTo>
                    <a:pt x="582930" y="58420"/>
                    <a:pt x="588010" y="49530"/>
                    <a:pt x="595630" y="41910"/>
                  </a:cubicBezTo>
                  <a:cubicBezTo>
                    <a:pt x="601980" y="33020"/>
                    <a:pt x="609600" y="24130"/>
                    <a:pt x="621030" y="19050"/>
                  </a:cubicBezTo>
                  <a:cubicBezTo>
                    <a:pt x="636270" y="10160"/>
                    <a:pt x="665480" y="0"/>
                    <a:pt x="685800" y="2540"/>
                  </a:cubicBezTo>
                  <a:cubicBezTo>
                    <a:pt x="707390" y="3810"/>
                    <a:pt x="731520" y="13970"/>
                    <a:pt x="748030" y="27940"/>
                  </a:cubicBezTo>
                  <a:cubicBezTo>
                    <a:pt x="763270" y="43180"/>
                    <a:pt x="777240" y="66040"/>
                    <a:pt x="781050" y="86360"/>
                  </a:cubicBezTo>
                  <a:cubicBezTo>
                    <a:pt x="784860" y="107950"/>
                    <a:pt x="786130" y="123190"/>
                    <a:pt x="772160" y="153670"/>
                  </a:cubicBezTo>
                  <a:cubicBezTo>
                    <a:pt x="721360" y="260350"/>
                    <a:pt x="288290" y="701040"/>
                    <a:pt x="184150" y="775970"/>
                  </a:cubicBezTo>
                  <a:cubicBezTo>
                    <a:pt x="152400" y="797560"/>
                    <a:pt x="138430" y="805180"/>
                    <a:pt x="114300" y="806450"/>
                  </a:cubicBezTo>
                  <a:cubicBezTo>
                    <a:pt x="91440" y="807720"/>
                    <a:pt x="60960" y="796290"/>
                    <a:pt x="43180" y="783590"/>
                  </a:cubicBezTo>
                  <a:cubicBezTo>
                    <a:pt x="27940" y="773430"/>
                    <a:pt x="17780" y="758190"/>
                    <a:pt x="11430" y="744220"/>
                  </a:cubicBezTo>
                  <a:cubicBezTo>
                    <a:pt x="5080" y="728980"/>
                    <a:pt x="0" y="711200"/>
                    <a:pt x="2540" y="693420"/>
                  </a:cubicBezTo>
                  <a:cubicBezTo>
                    <a:pt x="5080" y="671830"/>
                    <a:pt x="33020" y="624840"/>
                    <a:pt x="33020" y="62484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6" name="Group 26"/>
          <p:cNvGrpSpPr/>
          <p:nvPr/>
        </p:nvGrpSpPr>
        <p:grpSpPr>
          <a:xfrm>
            <a:off x="11912464" y="1633538"/>
            <a:ext cx="309562" cy="595312"/>
            <a:chOff x="0" y="0"/>
            <a:chExt cx="412750" cy="793750"/>
          </a:xfrm>
        </p:grpSpPr>
        <p:sp>
          <p:nvSpPr>
            <p:cNvPr id="27" name="Freeform 27"/>
            <p:cNvSpPr/>
            <p:nvPr/>
          </p:nvSpPr>
          <p:spPr>
            <a:xfrm>
              <a:off x="45720" y="49530"/>
              <a:ext cx="317500" cy="695960"/>
            </a:xfrm>
            <a:custGeom>
              <a:avLst/>
              <a:gdLst/>
              <a:ahLst/>
              <a:cxnLst/>
              <a:rect l="l" t="t" r="r" b="b"/>
              <a:pathLst>
                <a:path w="317500" h="695960">
                  <a:moveTo>
                    <a:pt x="5080" y="562610"/>
                  </a:moveTo>
                  <a:cubicBezTo>
                    <a:pt x="107950" y="63500"/>
                    <a:pt x="116840" y="46990"/>
                    <a:pt x="128270" y="33020"/>
                  </a:cubicBezTo>
                  <a:cubicBezTo>
                    <a:pt x="137160" y="22860"/>
                    <a:pt x="144780" y="16510"/>
                    <a:pt x="157480" y="11430"/>
                  </a:cubicBezTo>
                  <a:cubicBezTo>
                    <a:pt x="175260" y="5080"/>
                    <a:pt x="208280" y="0"/>
                    <a:pt x="227330" y="2540"/>
                  </a:cubicBezTo>
                  <a:cubicBezTo>
                    <a:pt x="240030" y="3810"/>
                    <a:pt x="248920" y="7620"/>
                    <a:pt x="260350" y="15240"/>
                  </a:cubicBezTo>
                  <a:cubicBezTo>
                    <a:pt x="275590" y="25400"/>
                    <a:pt x="298450" y="46990"/>
                    <a:pt x="306070" y="66040"/>
                  </a:cubicBezTo>
                  <a:cubicBezTo>
                    <a:pt x="314960" y="86360"/>
                    <a:pt x="317500" y="114300"/>
                    <a:pt x="312420" y="135890"/>
                  </a:cubicBezTo>
                  <a:cubicBezTo>
                    <a:pt x="307340" y="157480"/>
                    <a:pt x="292100" y="181610"/>
                    <a:pt x="274320" y="195580"/>
                  </a:cubicBezTo>
                  <a:cubicBezTo>
                    <a:pt x="257810" y="209550"/>
                    <a:pt x="227330" y="217170"/>
                    <a:pt x="209550" y="219710"/>
                  </a:cubicBezTo>
                  <a:cubicBezTo>
                    <a:pt x="195580" y="220980"/>
                    <a:pt x="185420" y="218440"/>
                    <a:pt x="173990" y="214630"/>
                  </a:cubicBezTo>
                  <a:cubicBezTo>
                    <a:pt x="162560" y="210820"/>
                    <a:pt x="152400" y="207010"/>
                    <a:pt x="142240" y="199390"/>
                  </a:cubicBezTo>
                  <a:cubicBezTo>
                    <a:pt x="128270" y="186690"/>
                    <a:pt x="107950" y="162560"/>
                    <a:pt x="101600" y="142240"/>
                  </a:cubicBezTo>
                  <a:cubicBezTo>
                    <a:pt x="95250" y="120650"/>
                    <a:pt x="97790" y="90170"/>
                    <a:pt x="102870" y="72390"/>
                  </a:cubicBezTo>
                  <a:cubicBezTo>
                    <a:pt x="106680" y="59690"/>
                    <a:pt x="111760" y="50800"/>
                    <a:pt x="120650" y="41910"/>
                  </a:cubicBezTo>
                  <a:cubicBezTo>
                    <a:pt x="133350" y="27940"/>
                    <a:pt x="161290" y="10160"/>
                    <a:pt x="179070" y="3810"/>
                  </a:cubicBezTo>
                  <a:cubicBezTo>
                    <a:pt x="191770" y="0"/>
                    <a:pt x="203200" y="0"/>
                    <a:pt x="214630" y="1270"/>
                  </a:cubicBezTo>
                  <a:cubicBezTo>
                    <a:pt x="226060" y="1270"/>
                    <a:pt x="237490" y="2540"/>
                    <a:pt x="248920" y="8890"/>
                  </a:cubicBezTo>
                  <a:cubicBezTo>
                    <a:pt x="265430" y="17780"/>
                    <a:pt x="290830" y="36830"/>
                    <a:pt x="300990" y="55880"/>
                  </a:cubicBezTo>
                  <a:cubicBezTo>
                    <a:pt x="312420" y="74930"/>
                    <a:pt x="314960" y="96520"/>
                    <a:pt x="314960" y="124460"/>
                  </a:cubicBezTo>
                  <a:cubicBezTo>
                    <a:pt x="314960" y="167640"/>
                    <a:pt x="297180" y="223520"/>
                    <a:pt x="284480" y="287020"/>
                  </a:cubicBezTo>
                  <a:cubicBezTo>
                    <a:pt x="266700" y="374650"/>
                    <a:pt x="237490" y="547370"/>
                    <a:pt x="218440" y="605790"/>
                  </a:cubicBezTo>
                  <a:cubicBezTo>
                    <a:pt x="209550" y="628650"/>
                    <a:pt x="208280" y="638810"/>
                    <a:pt x="195580" y="652780"/>
                  </a:cubicBezTo>
                  <a:cubicBezTo>
                    <a:pt x="180340" y="669290"/>
                    <a:pt x="152400" y="688340"/>
                    <a:pt x="129540" y="692150"/>
                  </a:cubicBezTo>
                  <a:cubicBezTo>
                    <a:pt x="105410" y="695960"/>
                    <a:pt x="73660" y="689610"/>
                    <a:pt x="53340" y="676910"/>
                  </a:cubicBezTo>
                  <a:cubicBezTo>
                    <a:pt x="33020" y="664210"/>
                    <a:pt x="13970" y="636270"/>
                    <a:pt x="6350" y="614680"/>
                  </a:cubicBezTo>
                  <a:cubicBezTo>
                    <a:pt x="0" y="598170"/>
                    <a:pt x="5080" y="562610"/>
                    <a:pt x="5080" y="5626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28" name="Group 28"/>
          <p:cNvGrpSpPr/>
          <p:nvPr/>
        </p:nvGrpSpPr>
        <p:grpSpPr>
          <a:xfrm>
            <a:off x="12338232" y="2326005"/>
            <a:ext cx="383858" cy="242888"/>
            <a:chOff x="0" y="0"/>
            <a:chExt cx="511810" cy="323850"/>
          </a:xfrm>
        </p:grpSpPr>
        <p:sp>
          <p:nvSpPr>
            <p:cNvPr id="29" name="Freeform 29"/>
            <p:cNvSpPr/>
            <p:nvPr/>
          </p:nvSpPr>
          <p:spPr>
            <a:xfrm>
              <a:off x="48260" y="48260"/>
              <a:ext cx="412750" cy="234950"/>
            </a:xfrm>
            <a:custGeom>
              <a:avLst/>
              <a:gdLst/>
              <a:ahLst/>
              <a:cxnLst/>
              <a:rect l="l" t="t" r="r" b="b"/>
              <a:pathLst>
                <a:path w="412750" h="234950">
                  <a:moveTo>
                    <a:pt x="110490" y="3810"/>
                  </a:moveTo>
                  <a:cubicBezTo>
                    <a:pt x="363220" y="16510"/>
                    <a:pt x="379730" y="31750"/>
                    <a:pt x="392430" y="50800"/>
                  </a:cubicBezTo>
                  <a:cubicBezTo>
                    <a:pt x="405130" y="68580"/>
                    <a:pt x="412750" y="96520"/>
                    <a:pt x="411480" y="119380"/>
                  </a:cubicBezTo>
                  <a:cubicBezTo>
                    <a:pt x="410210" y="140970"/>
                    <a:pt x="398780" y="167640"/>
                    <a:pt x="384810" y="185420"/>
                  </a:cubicBezTo>
                  <a:cubicBezTo>
                    <a:pt x="370840" y="201930"/>
                    <a:pt x="341630" y="215900"/>
                    <a:pt x="323850" y="222250"/>
                  </a:cubicBezTo>
                  <a:cubicBezTo>
                    <a:pt x="311150" y="226060"/>
                    <a:pt x="300990" y="226060"/>
                    <a:pt x="288290" y="223520"/>
                  </a:cubicBezTo>
                  <a:cubicBezTo>
                    <a:pt x="269240" y="219710"/>
                    <a:pt x="238760" y="205740"/>
                    <a:pt x="223520" y="194310"/>
                  </a:cubicBezTo>
                  <a:cubicBezTo>
                    <a:pt x="213360" y="185420"/>
                    <a:pt x="207010" y="177800"/>
                    <a:pt x="201930" y="165100"/>
                  </a:cubicBezTo>
                  <a:cubicBezTo>
                    <a:pt x="194310" y="147320"/>
                    <a:pt x="189230" y="114300"/>
                    <a:pt x="190500" y="95250"/>
                  </a:cubicBezTo>
                  <a:cubicBezTo>
                    <a:pt x="191770" y="81280"/>
                    <a:pt x="194310" y="72390"/>
                    <a:pt x="201930" y="60960"/>
                  </a:cubicBezTo>
                  <a:cubicBezTo>
                    <a:pt x="212090" y="44450"/>
                    <a:pt x="236220" y="21590"/>
                    <a:pt x="254000" y="12700"/>
                  </a:cubicBezTo>
                  <a:cubicBezTo>
                    <a:pt x="265430" y="5080"/>
                    <a:pt x="276860" y="3810"/>
                    <a:pt x="288290" y="2540"/>
                  </a:cubicBezTo>
                  <a:cubicBezTo>
                    <a:pt x="299720" y="1270"/>
                    <a:pt x="311150" y="0"/>
                    <a:pt x="323850" y="3810"/>
                  </a:cubicBezTo>
                  <a:cubicBezTo>
                    <a:pt x="342900" y="10160"/>
                    <a:pt x="370840" y="27940"/>
                    <a:pt x="384810" y="40640"/>
                  </a:cubicBezTo>
                  <a:cubicBezTo>
                    <a:pt x="394970" y="50800"/>
                    <a:pt x="400050" y="58420"/>
                    <a:pt x="403860" y="72390"/>
                  </a:cubicBezTo>
                  <a:cubicBezTo>
                    <a:pt x="408940" y="90170"/>
                    <a:pt x="412750" y="120650"/>
                    <a:pt x="407670" y="142240"/>
                  </a:cubicBezTo>
                  <a:cubicBezTo>
                    <a:pt x="401320" y="165100"/>
                    <a:pt x="384810" y="187960"/>
                    <a:pt x="367030" y="201930"/>
                  </a:cubicBezTo>
                  <a:cubicBezTo>
                    <a:pt x="349250" y="214630"/>
                    <a:pt x="328930" y="219710"/>
                    <a:pt x="299720" y="224790"/>
                  </a:cubicBezTo>
                  <a:cubicBezTo>
                    <a:pt x="248920" y="232410"/>
                    <a:pt x="133350" y="234950"/>
                    <a:pt x="83820" y="218440"/>
                  </a:cubicBezTo>
                  <a:cubicBezTo>
                    <a:pt x="54610" y="209550"/>
                    <a:pt x="34290" y="193040"/>
                    <a:pt x="20320" y="175260"/>
                  </a:cubicBezTo>
                  <a:cubicBezTo>
                    <a:pt x="8890" y="161290"/>
                    <a:pt x="2540" y="144780"/>
                    <a:pt x="2540" y="125730"/>
                  </a:cubicBezTo>
                  <a:cubicBezTo>
                    <a:pt x="0" y="104140"/>
                    <a:pt x="8890" y="69850"/>
                    <a:pt x="20320" y="50800"/>
                  </a:cubicBezTo>
                  <a:cubicBezTo>
                    <a:pt x="30480" y="35560"/>
                    <a:pt x="44450" y="24130"/>
                    <a:pt x="59690" y="16510"/>
                  </a:cubicBezTo>
                  <a:cubicBezTo>
                    <a:pt x="74930" y="8890"/>
                    <a:pt x="110490" y="3810"/>
                    <a:pt x="110490" y="381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0" name="Group 30"/>
          <p:cNvGrpSpPr/>
          <p:nvPr/>
        </p:nvGrpSpPr>
        <p:grpSpPr>
          <a:xfrm>
            <a:off x="4471988" y="3112770"/>
            <a:ext cx="879157" cy="236220"/>
            <a:chOff x="0" y="0"/>
            <a:chExt cx="1172210" cy="314960"/>
          </a:xfrm>
        </p:grpSpPr>
        <p:sp>
          <p:nvSpPr>
            <p:cNvPr id="31" name="Freeform 31"/>
            <p:cNvSpPr/>
            <p:nvPr/>
          </p:nvSpPr>
          <p:spPr>
            <a:xfrm>
              <a:off x="49530" y="30480"/>
              <a:ext cx="1074420" cy="234950"/>
            </a:xfrm>
            <a:custGeom>
              <a:avLst/>
              <a:gdLst/>
              <a:ahLst/>
              <a:cxnLst/>
              <a:rect l="l" t="t" r="r" b="b"/>
              <a:pathLst>
                <a:path w="1074420" h="234950">
                  <a:moveTo>
                    <a:pt x="965200" y="233680"/>
                  </a:moveTo>
                  <a:cubicBezTo>
                    <a:pt x="41910" y="215900"/>
                    <a:pt x="31750" y="204470"/>
                    <a:pt x="20320" y="186690"/>
                  </a:cubicBezTo>
                  <a:cubicBezTo>
                    <a:pt x="7620" y="168910"/>
                    <a:pt x="0" y="142240"/>
                    <a:pt x="1270" y="120650"/>
                  </a:cubicBezTo>
                  <a:cubicBezTo>
                    <a:pt x="2540" y="99060"/>
                    <a:pt x="16510" y="72390"/>
                    <a:pt x="26670" y="58420"/>
                  </a:cubicBezTo>
                  <a:cubicBezTo>
                    <a:pt x="34290" y="46990"/>
                    <a:pt x="41910" y="41910"/>
                    <a:pt x="53340" y="35560"/>
                  </a:cubicBezTo>
                  <a:cubicBezTo>
                    <a:pt x="69850" y="27940"/>
                    <a:pt x="97790" y="19050"/>
                    <a:pt x="119380" y="21590"/>
                  </a:cubicBezTo>
                  <a:cubicBezTo>
                    <a:pt x="140970" y="22860"/>
                    <a:pt x="165100" y="34290"/>
                    <a:pt x="180340" y="49530"/>
                  </a:cubicBezTo>
                  <a:cubicBezTo>
                    <a:pt x="196850" y="64770"/>
                    <a:pt x="209550" y="88900"/>
                    <a:pt x="212090" y="109220"/>
                  </a:cubicBezTo>
                  <a:cubicBezTo>
                    <a:pt x="215900" y="130810"/>
                    <a:pt x="208280" y="160020"/>
                    <a:pt x="201930" y="176530"/>
                  </a:cubicBezTo>
                  <a:cubicBezTo>
                    <a:pt x="196850" y="187960"/>
                    <a:pt x="189230" y="195580"/>
                    <a:pt x="180340" y="203200"/>
                  </a:cubicBezTo>
                  <a:cubicBezTo>
                    <a:pt x="172720" y="212090"/>
                    <a:pt x="165100" y="218440"/>
                    <a:pt x="152400" y="223520"/>
                  </a:cubicBezTo>
                  <a:cubicBezTo>
                    <a:pt x="134620" y="229870"/>
                    <a:pt x="105410" y="234950"/>
                    <a:pt x="85090" y="229870"/>
                  </a:cubicBezTo>
                  <a:cubicBezTo>
                    <a:pt x="63500" y="226060"/>
                    <a:pt x="40640" y="212090"/>
                    <a:pt x="26670" y="195580"/>
                  </a:cubicBezTo>
                  <a:cubicBezTo>
                    <a:pt x="12700" y="179070"/>
                    <a:pt x="2540" y="153670"/>
                    <a:pt x="1270" y="132080"/>
                  </a:cubicBezTo>
                  <a:cubicBezTo>
                    <a:pt x="0" y="110490"/>
                    <a:pt x="11430" y="82550"/>
                    <a:pt x="20320" y="67310"/>
                  </a:cubicBezTo>
                  <a:cubicBezTo>
                    <a:pt x="26670" y="55880"/>
                    <a:pt x="33020" y="49530"/>
                    <a:pt x="43180" y="41910"/>
                  </a:cubicBezTo>
                  <a:cubicBezTo>
                    <a:pt x="58420" y="31750"/>
                    <a:pt x="73660" y="25400"/>
                    <a:pt x="107950" y="20320"/>
                  </a:cubicBezTo>
                  <a:cubicBezTo>
                    <a:pt x="229870" y="0"/>
                    <a:pt x="854710" y="6350"/>
                    <a:pt x="965200" y="20320"/>
                  </a:cubicBezTo>
                  <a:cubicBezTo>
                    <a:pt x="991870" y="22860"/>
                    <a:pt x="1000760" y="24130"/>
                    <a:pt x="1014730" y="31750"/>
                  </a:cubicBezTo>
                  <a:cubicBezTo>
                    <a:pt x="1029970" y="40640"/>
                    <a:pt x="1043940" y="50800"/>
                    <a:pt x="1052830" y="66040"/>
                  </a:cubicBezTo>
                  <a:cubicBezTo>
                    <a:pt x="1064260" y="85090"/>
                    <a:pt x="1074420" y="115570"/>
                    <a:pt x="1070610" y="139700"/>
                  </a:cubicBezTo>
                  <a:cubicBezTo>
                    <a:pt x="1068070" y="162560"/>
                    <a:pt x="1054100" y="190500"/>
                    <a:pt x="1036320" y="205740"/>
                  </a:cubicBezTo>
                  <a:cubicBezTo>
                    <a:pt x="1018540" y="222250"/>
                    <a:pt x="965200" y="233680"/>
                    <a:pt x="965200" y="23368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grpSp>
        <p:nvGrpSpPr>
          <p:cNvPr id="32" name="Group 32"/>
          <p:cNvGrpSpPr/>
          <p:nvPr/>
        </p:nvGrpSpPr>
        <p:grpSpPr>
          <a:xfrm>
            <a:off x="12765405" y="3102292"/>
            <a:ext cx="970598" cy="226695"/>
            <a:chOff x="0" y="0"/>
            <a:chExt cx="1294130" cy="302260"/>
          </a:xfrm>
        </p:grpSpPr>
        <p:sp>
          <p:nvSpPr>
            <p:cNvPr id="33" name="Freeform 33"/>
            <p:cNvSpPr/>
            <p:nvPr/>
          </p:nvSpPr>
          <p:spPr>
            <a:xfrm>
              <a:off x="48260" y="50800"/>
              <a:ext cx="1196340" cy="217170"/>
            </a:xfrm>
            <a:custGeom>
              <a:avLst/>
              <a:gdLst/>
              <a:ahLst/>
              <a:cxnLst/>
              <a:rect l="l" t="t" r="r" b="b"/>
              <a:pathLst>
                <a:path w="1196340" h="217170">
                  <a:moveTo>
                    <a:pt x="101600" y="0"/>
                  </a:moveTo>
                  <a:cubicBezTo>
                    <a:pt x="1159510" y="20320"/>
                    <a:pt x="1168400" y="30480"/>
                    <a:pt x="1178560" y="46990"/>
                  </a:cubicBezTo>
                  <a:cubicBezTo>
                    <a:pt x="1189990" y="62230"/>
                    <a:pt x="1196340" y="86360"/>
                    <a:pt x="1195070" y="105410"/>
                  </a:cubicBezTo>
                  <a:cubicBezTo>
                    <a:pt x="1193800" y="124460"/>
                    <a:pt x="1182370" y="148590"/>
                    <a:pt x="1172210" y="162560"/>
                  </a:cubicBezTo>
                  <a:cubicBezTo>
                    <a:pt x="1165860" y="171450"/>
                    <a:pt x="1159510" y="176530"/>
                    <a:pt x="1149350" y="182880"/>
                  </a:cubicBezTo>
                  <a:cubicBezTo>
                    <a:pt x="1134110" y="189230"/>
                    <a:pt x="1108710" y="196850"/>
                    <a:pt x="1089660" y="195580"/>
                  </a:cubicBezTo>
                  <a:cubicBezTo>
                    <a:pt x="1070610" y="193040"/>
                    <a:pt x="1047750" y="182880"/>
                    <a:pt x="1033780" y="170180"/>
                  </a:cubicBezTo>
                  <a:cubicBezTo>
                    <a:pt x="1019810" y="156210"/>
                    <a:pt x="1008380" y="134620"/>
                    <a:pt x="1005840" y="115570"/>
                  </a:cubicBezTo>
                  <a:cubicBezTo>
                    <a:pt x="1002030" y="96520"/>
                    <a:pt x="1008380" y="71120"/>
                    <a:pt x="1014730" y="55880"/>
                  </a:cubicBezTo>
                  <a:cubicBezTo>
                    <a:pt x="1019810" y="44450"/>
                    <a:pt x="1024890" y="38100"/>
                    <a:pt x="1033780" y="30480"/>
                  </a:cubicBezTo>
                  <a:cubicBezTo>
                    <a:pt x="1046480" y="20320"/>
                    <a:pt x="1073150" y="8890"/>
                    <a:pt x="1089660" y="5080"/>
                  </a:cubicBezTo>
                  <a:cubicBezTo>
                    <a:pt x="1101090" y="2540"/>
                    <a:pt x="1108710" y="3810"/>
                    <a:pt x="1120140" y="6350"/>
                  </a:cubicBezTo>
                  <a:cubicBezTo>
                    <a:pt x="1135380" y="11430"/>
                    <a:pt x="1159510" y="24130"/>
                    <a:pt x="1172210" y="38100"/>
                  </a:cubicBezTo>
                  <a:cubicBezTo>
                    <a:pt x="1184910" y="53340"/>
                    <a:pt x="1193800" y="76200"/>
                    <a:pt x="1195070" y="95250"/>
                  </a:cubicBezTo>
                  <a:cubicBezTo>
                    <a:pt x="1196340" y="114300"/>
                    <a:pt x="1186180" y="139700"/>
                    <a:pt x="1178560" y="153670"/>
                  </a:cubicBezTo>
                  <a:cubicBezTo>
                    <a:pt x="1173480" y="163830"/>
                    <a:pt x="1167130" y="170180"/>
                    <a:pt x="1156970" y="176530"/>
                  </a:cubicBezTo>
                  <a:cubicBezTo>
                    <a:pt x="1143000" y="185420"/>
                    <a:pt x="1131570" y="190500"/>
                    <a:pt x="1099820" y="195580"/>
                  </a:cubicBezTo>
                  <a:cubicBezTo>
                    <a:pt x="971550" y="217170"/>
                    <a:pt x="219710" y="214630"/>
                    <a:pt x="101600" y="200660"/>
                  </a:cubicBezTo>
                  <a:cubicBezTo>
                    <a:pt x="76200" y="198120"/>
                    <a:pt x="69850" y="196850"/>
                    <a:pt x="55880" y="189230"/>
                  </a:cubicBezTo>
                  <a:cubicBezTo>
                    <a:pt x="41910" y="181610"/>
                    <a:pt x="27940" y="171450"/>
                    <a:pt x="19050" y="157480"/>
                  </a:cubicBezTo>
                  <a:cubicBezTo>
                    <a:pt x="8890" y="139700"/>
                    <a:pt x="0" y="110490"/>
                    <a:pt x="2540" y="87630"/>
                  </a:cubicBezTo>
                  <a:cubicBezTo>
                    <a:pt x="5080" y="66040"/>
                    <a:pt x="19050" y="39370"/>
                    <a:pt x="35560" y="25400"/>
                  </a:cubicBezTo>
                  <a:cubicBezTo>
                    <a:pt x="52070" y="10160"/>
                    <a:pt x="101600" y="0"/>
                    <a:pt x="101600" y="0"/>
                  </a:cubicBezTo>
                </a:path>
              </a:pathLst>
            </a:custGeom>
            <a:solidFill>
              <a:srgbClr val="ED4932"/>
            </a:solidFill>
            <a:ln cap="sq">
              <a:noFill/>
              <a:prstDash val="solid"/>
              <a:miter/>
            </a:ln>
          </p:spPr>
          <p:txBody>
            <a:bodyPr/>
            <a:lstStyle/>
            <a:p>
              <a:endParaRPr lang="en-US">
                <a:latin typeface="Cambria" panose="02040503050406030204" pitchFamily="18" charset="0"/>
                <a:ea typeface="Cambria" panose="02040503050406030204" pitchFamily="18" charset="0"/>
              </a:endParaRPr>
            </a:p>
          </p:txBody>
        </p:sp>
      </p:grpSp>
      <p:sp>
        <p:nvSpPr>
          <p:cNvPr id="34" name="TextBox 34"/>
          <p:cNvSpPr txBox="1"/>
          <p:nvPr/>
        </p:nvSpPr>
        <p:spPr>
          <a:xfrm>
            <a:off x="5306314" y="2581468"/>
            <a:ext cx="7675373" cy="3380734"/>
          </a:xfrm>
          <a:prstGeom prst="rect">
            <a:avLst/>
          </a:prstGeom>
        </p:spPr>
        <p:txBody>
          <a:bodyPr lIns="0" tIns="0" rIns="0" bIns="0" rtlCol="0" anchor="t">
            <a:spAutoFit/>
          </a:bodyPr>
          <a:lstStyle/>
          <a:p>
            <a:pPr algn="ctr">
              <a:lnSpc>
                <a:spcPts val="13026"/>
              </a:lnSpc>
            </a:pPr>
            <a:r>
              <a:rPr lang="en-US" sz="15886">
                <a:solidFill>
                  <a:srgbClr val="ED4932"/>
                </a:solidFill>
                <a:latin typeface="Cambria" panose="02040503050406030204" pitchFamily="18" charset="0"/>
                <a:ea typeface="Cambria" panose="02040503050406030204" pitchFamily="18" charset="0"/>
                <a:cs typeface="Checkin"/>
                <a:sym typeface="Checkin"/>
              </a:rPr>
              <a:t>SUMMER</a:t>
            </a:r>
          </a:p>
        </p:txBody>
      </p:sp>
      <p:sp>
        <p:nvSpPr>
          <p:cNvPr id="35" name="TextBox 35"/>
          <p:cNvSpPr txBox="1"/>
          <p:nvPr/>
        </p:nvSpPr>
        <p:spPr>
          <a:xfrm>
            <a:off x="6641906" y="1402964"/>
            <a:ext cx="5004187" cy="2209644"/>
          </a:xfrm>
          <a:prstGeom prst="rect">
            <a:avLst/>
          </a:prstGeom>
        </p:spPr>
        <p:txBody>
          <a:bodyPr lIns="0" tIns="0" rIns="0" bIns="0" rtlCol="0" anchor="t">
            <a:spAutoFit/>
          </a:bodyPr>
          <a:lstStyle/>
          <a:p>
            <a:pPr algn="ctr">
              <a:lnSpc>
                <a:spcPts val="8493"/>
              </a:lnSpc>
            </a:pPr>
            <a:r>
              <a:rPr lang="en-US" sz="10357" dirty="0">
                <a:solidFill>
                  <a:srgbClr val="ED4932"/>
                </a:solidFill>
                <a:latin typeface="Cambria" panose="02040503050406030204" pitchFamily="18" charset="0"/>
                <a:ea typeface="Cambria" panose="02040503050406030204" pitchFamily="18" charset="0"/>
                <a:cs typeface="Buffalo"/>
                <a:sym typeface="Buffalo"/>
              </a:rPr>
              <a:t>Welcome</a:t>
            </a:r>
          </a:p>
        </p:txBody>
      </p:sp>
      <p:sp>
        <p:nvSpPr>
          <p:cNvPr id="36" name="Rectangle: Rounded Corners 35">
            <a:extLst>
              <a:ext uri="{FF2B5EF4-FFF2-40B4-BE49-F238E27FC236}">
                <a16:creationId xmlns:a16="http://schemas.microsoft.com/office/drawing/2014/main" id="{86104A76-2BD5-5B41-74B5-48EDF6B1490D}"/>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12" name="Freeform 12"/>
          <p:cNvSpPr/>
          <p:nvPr/>
        </p:nvSpPr>
        <p:spPr>
          <a:xfrm flipH="1">
            <a:off x="13521472" y="1823121"/>
            <a:ext cx="6460236" cy="8229600"/>
          </a:xfrm>
          <a:custGeom>
            <a:avLst/>
            <a:gdLst/>
            <a:ahLst/>
            <a:cxnLst/>
            <a:rect l="l" t="t" r="r" b="b"/>
            <a:pathLst>
              <a:path w="6460236" h="8229600">
                <a:moveTo>
                  <a:pt x="6460236" y="0"/>
                </a:moveTo>
                <a:lnTo>
                  <a:pt x="0" y="0"/>
                </a:lnTo>
                <a:lnTo>
                  <a:pt x="0" y="8229600"/>
                </a:lnTo>
                <a:lnTo>
                  <a:pt x="6460236" y="8229600"/>
                </a:lnTo>
                <a:lnTo>
                  <a:pt x="6460236"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5"/>
          <p:cNvSpPr/>
          <p:nvPr/>
        </p:nvSpPr>
        <p:spPr>
          <a:xfrm rot="282757">
            <a:off x="-2501661" y="55527"/>
            <a:ext cx="5786862" cy="7371799"/>
          </a:xfrm>
          <a:custGeom>
            <a:avLst/>
            <a:gdLst/>
            <a:ahLst/>
            <a:cxnLst/>
            <a:rect l="l" t="t" r="r" b="b"/>
            <a:pathLst>
              <a:path w="5786862" h="7371799">
                <a:moveTo>
                  <a:pt x="0" y="0"/>
                </a:moveTo>
                <a:lnTo>
                  <a:pt x="5786862" y="0"/>
                </a:lnTo>
                <a:lnTo>
                  <a:pt x="5786862" y="7371799"/>
                </a:lnTo>
                <a:lnTo>
                  <a:pt x="0" y="7371799"/>
                </a:lnTo>
                <a:lnTo>
                  <a:pt x="0" y="0"/>
                </a:lnTo>
                <a:close/>
              </a:path>
            </a:pathLst>
          </a:custGeom>
          <a:blipFill>
            <a:blip r:embed="rId1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5" name="Freeform 5"/>
          <p:cNvSpPr/>
          <p:nvPr/>
        </p:nvSpPr>
        <p:spPr>
          <a:xfrm>
            <a:off x="-374970" y="8379904"/>
            <a:ext cx="19037939" cy="1796835"/>
          </a:xfrm>
          <a:custGeom>
            <a:avLst/>
            <a:gdLst/>
            <a:ahLst/>
            <a:cxnLst/>
            <a:rect l="l" t="t" r="r" b="b"/>
            <a:pathLst>
              <a:path w="19037939" h="6544292">
                <a:moveTo>
                  <a:pt x="0" y="0"/>
                </a:moveTo>
                <a:lnTo>
                  <a:pt x="19037940" y="0"/>
                </a:lnTo>
                <a:lnTo>
                  <a:pt x="19037940" y="6544292"/>
                </a:lnTo>
                <a:lnTo>
                  <a:pt x="0" y="6544292"/>
                </a:lnTo>
                <a:lnTo>
                  <a:pt x="0" y="0"/>
                </a:lnTo>
                <a:close/>
              </a:path>
            </a:pathLst>
          </a:custGeom>
          <a:blipFill>
            <a:blip r:embed="rId15">
              <a:extLst>
                <a:ext uri="{96DAC541-7B7A-43D3-8B79-37D633B846F1}">
                  <asvg:svgBlip xmlns:asvg="http://schemas.microsoft.com/office/drawing/2016/SVG/main" r:embed="rId16"/>
                </a:ext>
              </a:extLst>
            </a:blip>
            <a:stretch>
              <a:fillRect b="-264212"/>
            </a:stretch>
          </a:blipFill>
        </p:spPr>
        <p:txBody>
          <a:bodyPr/>
          <a:lstStyle/>
          <a:p>
            <a:endParaRPr lang="en-US">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A017458D-F17A-C544-D34B-6FB01D3FDA53}"/>
              </a:ext>
            </a:extLst>
          </p:cNvPr>
          <p:cNvSpPr txBox="1"/>
          <p:nvPr/>
        </p:nvSpPr>
        <p:spPr>
          <a:xfrm>
            <a:off x="5715000" y="2857500"/>
            <a:ext cx="4870244" cy="1107996"/>
          </a:xfrm>
          <a:prstGeom prst="rect">
            <a:avLst/>
          </a:prstGeom>
          <a:noFill/>
        </p:spPr>
        <p:txBody>
          <a:bodyPr wrap="none" rtlCol="0">
            <a:spAutoFit/>
          </a:bodyPr>
          <a:lstStyle/>
          <a:p>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Tiêu</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chí</a:t>
            </a:r>
            <a:r>
              <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 </a:t>
            </a:r>
            <a:r>
              <a:rPr lang="en-US" sz="6600" b="1" dirty="0" err="1">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rPr>
              <a:t>đọc</a:t>
            </a:r>
            <a:endParaRPr lang="en-US" sz="6600" b="1" dirty="0">
              <a:solidFill>
                <a:schemeClr val="accent2">
                  <a:lumMod val="75000"/>
                </a:schemeClr>
              </a:solidFill>
              <a:latin typeface="Cambria" panose="02040503050406030204" pitchFamily="18" charset="0"/>
              <a:ea typeface="Cambria" panose="02040503050406030204" pitchFamily="18" charset="0"/>
              <a:cs typeface="Open Sans" panose="020B0606030504020204" pitchFamily="34" charset="0"/>
            </a:endParaRPr>
          </a:p>
        </p:txBody>
      </p:sp>
      <p:sp>
        <p:nvSpPr>
          <p:cNvPr id="39" name="TextBox 38">
            <a:extLst>
              <a:ext uri="{FF2B5EF4-FFF2-40B4-BE49-F238E27FC236}">
                <a16:creationId xmlns:a16="http://schemas.microsoft.com/office/drawing/2014/main" id="{D3EE10B7-ECAE-EDFF-35A7-563F6F726E6A}"/>
              </a:ext>
            </a:extLst>
          </p:cNvPr>
          <p:cNvSpPr txBox="1"/>
          <p:nvPr/>
        </p:nvSpPr>
        <p:spPr>
          <a:xfrm>
            <a:off x="1981200" y="4381500"/>
            <a:ext cx="12268925" cy="3477875"/>
          </a:xfrm>
          <a:prstGeom prst="rect">
            <a:avLst/>
          </a:prstGeom>
          <a:noFill/>
        </p:spPr>
        <p:txBody>
          <a:bodyPr wrap="square" rtlCol="0">
            <a:spAutoFit/>
          </a:bodyPr>
          <a:lstStyle/>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chậm, trầm rõ rang</a:t>
            </a:r>
            <a:r>
              <a:rPr lang="en-US" sz="4400" dirty="0">
                <a:latin typeface="Cambria" panose="02040503050406030204" pitchFamily="18" charset="0"/>
                <a:ea typeface="Cambria" panose="02040503050406030204" pitchFamily="18" charset="0"/>
                <a:cs typeface="Open Sans" panose="020B0606030504020204" pitchFamily="34" charset="0"/>
              </a:rPr>
              <a:t> </a:t>
            </a:r>
            <a:r>
              <a:rPr lang="vi-VN" sz="4400" dirty="0">
                <a:latin typeface="Cambria" panose="02040503050406030204" pitchFamily="18" charset="0"/>
                <a:ea typeface="Cambria" panose="02040503050406030204" pitchFamily="18" charset="0"/>
                <a:cs typeface="Open Sans" panose="020B0606030504020204" pitchFamily="34" charset="0"/>
              </a:rPr>
              <a:t>với giọng kể chuyện thể hiện xót xa biết ơn</a:t>
            </a:r>
            <a:r>
              <a:rPr lang="en-US" sz="4400" dirty="0">
                <a:latin typeface="Cambria" panose="02040503050406030204" pitchFamily="18" charset="0"/>
                <a:ea typeface="Cambria" panose="02040503050406030204" pitchFamily="18" charset="0"/>
                <a:cs typeface="Open Sans" panose="020B0606030504020204" pitchFamily="34" charset="0"/>
              </a:rPr>
              <a:t>.</a:t>
            </a:r>
            <a:endParaRPr lang="vi-VN" sz="4400" dirty="0">
              <a:latin typeface="Cambria" panose="02040503050406030204" pitchFamily="18" charset="0"/>
              <a:ea typeface="Cambria" panose="02040503050406030204" pitchFamily="18" charset="0"/>
              <a:cs typeface="Open Sans" panose="020B0606030504020204" pitchFamily="34" charset="0"/>
            </a:endParaRP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Đọc giọng nhanh, vui tươi thể hiện tâm trạng tự hào, anh dũng, mãnh liệt.</a:t>
            </a:r>
          </a:p>
          <a:p>
            <a:pPr marL="685800" indent="-685800" algn="just">
              <a:buFont typeface="Wingdings" panose="05000000000000000000" pitchFamily="2" charset="2"/>
              <a:buChar char="§"/>
            </a:pPr>
            <a:r>
              <a:rPr lang="vi-VN" sz="4400" dirty="0">
                <a:latin typeface="Cambria" panose="02040503050406030204" pitchFamily="18" charset="0"/>
                <a:ea typeface="Cambria" panose="02040503050406030204" pitchFamily="18" charset="0"/>
                <a:cs typeface="Open Sans" panose="020B0606030504020204" pitchFamily="34" charset="0"/>
              </a:rPr>
              <a:t>Biết đổi giọng phù hợp nội dung từng khổ thơ</a:t>
            </a:r>
          </a:p>
        </p:txBody>
      </p:sp>
      <p:sp>
        <p:nvSpPr>
          <p:cNvPr id="6" name="Freeform 6"/>
          <p:cNvSpPr/>
          <p:nvPr/>
        </p:nvSpPr>
        <p:spPr>
          <a:xfrm>
            <a:off x="13028052" y="8306978"/>
            <a:ext cx="3074980" cy="1902644"/>
          </a:xfrm>
          <a:custGeom>
            <a:avLst/>
            <a:gdLst/>
            <a:ahLst/>
            <a:cxnLst/>
            <a:rect l="l" t="t" r="r" b="b"/>
            <a:pathLst>
              <a:path w="3074980" h="1902644">
                <a:moveTo>
                  <a:pt x="0" y="0"/>
                </a:moveTo>
                <a:lnTo>
                  <a:pt x="3074980" y="0"/>
                </a:lnTo>
                <a:lnTo>
                  <a:pt x="3074980" y="1902644"/>
                </a:lnTo>
                <a:lnTo>
                  <a:pt x="0" y="1902644"/>
                </a:lnTo>
                <a:lnTo>
                  <a:pt x="0" y="0"/>
                </a:lnTo>
                <a:close/>
              </a:path>
            </a:pathLst>
          </a:custGeom>
          <a:blipFill>
            <a:blip r:embed="rId1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7" name="Freeform 7"/>
          <p:cNvSpPr/>
          <p:nvPr/>
        </p:nvSpPr>
        <p:spPr>
          <a:xfrm>
            <a:off x="24499" y="7394936"/>
            <a:ext cx="1956963" cy="2892064"/>
          </a:xfrm>
          <a:custGeom>
            <a:avLst/>
            <a:gdLst/>
            <a:ahLst/>
            <a:cxnLst/>
            <a:rect l="l" t="t" r="r" b="b"/>
            <a:pathLst>
              <a:path w="1956963" h="2892064">
                <a:moveTo>
                  <a:pt x="0" y="0"/>
                </a:moveTo>
                <a:lnTo>
                  <a:pt x="1956963" y="0"/>
                </a:lnTo>
                <a:lnTo>
                  <a:pt x="1956963" y="2892064"/>
                </a:lnTo>
                <a:lnTo>
                  <a:pt x="0" y="28920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42" name="Picture 41">
            <a:extLst>
              <a:ext uri="{FF2B5EF4-FFF2-40B4-BE49-F238E27FC236}">
                <a16:creationId xmlns:a16="http://schemas.microsoft.com/office/drawing/2014/main" id="{BA6ABD6E-C105-F44B-5CFE-E8D8E3246C39}"/>
              </a:ext>
            </a:extLst>
          </p:cNvPr>
          <p:cNvPicPr>
            <a:picLocks noChangeAspect="1"/>
          </p:cNvPicPr>
          <p:nvPr/>
        </p:nvPicPr>
        <p:blipFill>
          <a:blip r:embed="rId20"/>
          <a:stretch>
            <a:fillRect/>
          </a:stretch>
        </p:blipFill>
        <p:spPr>
          <a:xfrm>
            <a:off x="4544452" y="90819"/>
            <a:ext cx="9705673" cy="20850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xEl>
                                              <p:pRg st="0" end="0"/>
                                            </p:txEl>
                                          </p:spTgt>
                                        </p:tgtEl>
                                        <p:attrNameLst>
                                          <p:attrName>style.visibility</p:attrName>
                                        </p:attrNameLst>
                                      </p:cBhvr>
                                      <p:to>
                                        <p:strVal val="visible"/>
                                      </p:to>
                                    </p:set>
                                    <p:animEffect transition="in" filter="barn(inVertical)">
                                      <p:cBhvr>
                                        <p:cTn id="12" dur="500"/>
                                        <p:tgtEl>
                                          <p:spTgt spid="3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randombar(horizontal)">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a:extLst>
              <a:ext uri="{FF2B5EF4-FFF2-40B4-BE49-F238E27FC236}">
                <a16:creationId xmlns:a16="http://schemas.microsoft.com/office/drawing/2014/main" id="{EBA71F35-5F87-BBD6-BF52-C3D6DF8452B3}"/>
              </a:ext>
            </a:extLst>
          </p:cNvPr>
          <p:cNvSpPr/>
          <p:nvPr/>
        </p:nvSpPr>
        <p:spPr>
          <a:xfrm>
            <a:off x="0" y="0"/>
            <a:ext cx="18288000" cy="10287000"/>
          </a:xfrm>
          <a:custGeom>
            <a:avLst/>
            <a:gdLst/>
            <a:ahLst/>
            <a:cxnLst/>
            <a:rect l="l" t="t" r="r" b="b"/>
            <a:pathLst>
              <a:path w="2336040" h="3024000">
                <a:moveTo>
                  <a:pt x="0" y="0"/>
                </a:moveTo>
                <a:lnTo>
                  <a:pt x="2336040" y="0"/>
                </a:lnTo>
                <a:lnTo>
                  <a:pt x="2336040" y="3024000"/>
                </a:lnTo>
                <a:lnTo>
                  <a:pt x="0" y="3024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2">
            <a:extLst>
              <a:ext uri="{FF2B5EF4-FFF2-40B4-BE49-F238E27FC236}">
                <a16:creationId xmlns:a16="http://schemas.microsoft.com/office/drawing/2014/main" id="{3A79CBE2-1E7E-47E2-927F-442A68FAD203}"/>
              </a:ext>
            </a:extLst>
          </p:cNvPr>
          <p:cNvSpPr/>
          <p:nvPr/>
        </p:nvSpPr>
        <p:spPr>
          <a:xfrm>
            <a:off x="0" y="2153725"/>
            <a:ext cx="6729414" cy="6072188"/>
          </a:xfrm>
          <a:custGeom>
            <a:avLst/>
            <a:gdLst/>
            <a:ahLst/>
            <a:cxnLst/>
            <a:rect l="l" t="t" r="r" b="b"/>
            <a:pathLst>
              <a:path w="9060674" h="6048000">
                <a:moveTo>
                  <a:pt x="0" y="0"/>
                </a:moveTo>
                <a:lnTo>
                  <a:pt x="9060674" y="0"/>
                </a:lnTo>
                <a:lnTo>
                  <a:pt x="9060674" y="6048000"/>
                </a:lnTo>
                <a:lnTo>
                  <a:pt x="0" y="6048000"/>
                </a:lnTo>
                <a:lnTo>
                  <a:pt x="0" y="0"/>
                </a:lnTo>
                <a:close/>
              </a:path>
            </a:pathLst>
          </a:custGeom>
          <a:blipFill>
            <a:blip r:embed="rId4"/>
            <a:stretch>
              <a:fillRect/>
            </a:stretch>
          </a:blipFill>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Khung">
            <a:extLst>
              <a:ext uri="{FF2B5EF4-FFF2-40B4-BE49-F238E27FC236}">
                <a16:creationId xmlns:a16="http://schemas.microsoft.com/office/drawing/2014/main" id="{3CBA5CC4-78A9-444A-B575-9744ECA278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062" t="14200" r="24063" b="15477"/>
          <a:stretch>
            <a:fillRect/>
          </a:stretch>
        </p:blipFill>
        <p:spPr>
          <a:xfrm>
            <a:off x="6729414" y="2552700"/>
            <a:ext cx="11253786" cy="5437853"/>
          </a:xfrm>
          <a:prstGeom prst="rect">
            <a:avLst/>
          </a:prstGeom>
        </p:spPr>
      </p:pic>
      <p:pic>
        <p:nvPicPr>
          <p:cNvPr id="3" name="Picture 2" descr="A black and orange text&#10;&#10;Description automatically generated">
            <a:extLst>
              <a:ext uri="{FF2B5EF4-FFF2-40B4-BE49-F238E27FC236}">
                <a16:creationId xmlns:a16="http://schemas.microsoft.com/office/drawing/2014/main" id="{8C36EC5C-0076-07DF-3750-0D4A0F02E9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467100"/>
            <a:ext cx="16131414" cy="3889585"/>
          </a:xfrm>
          <a:prstGeom prst="rect">
            <a:avLst/>
          </a:prstGeom>
        </p:spPr>
      </p:pic>
    </p:spTree>
    <p:extLst>
      <p:ext uri="{BB962C8B-B14F-4D97-AF65-F5344CB8AC3E}">
        <p14:creationId xmlns:p14="http://schemas.microsoft.com/office/powerpoint/2010/main" val="425463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3046988"/>
          </a:xfrm>
          <a:prstGeom prst="rect">
            <a:avLst/>
          </a:prstGeom>
          <a:noFill/>
        </p:spPr>
        <p:txBody>
          <a:bodyPr wrap="square">
            <a:spAutoFit/>
          </a:bodyPr>
          <a:lstStyle/>
          <a:p>
            <a:pPr algn="ctr"/>
            <a:r>
              <a:rPr lang="en-US" sz="4800" b="1" dirty="0">
                <a:latin typeface="Cambria" panose="02040503050406030204" pitchFamily="18" charset="0"/>
                <a:ea typeface="Cambria" panose="02040503050406030204" pitchFamily="18" charset="0"/>
              </a:rPr>
              <a:t>1. </a:t>
            </a:r>
            <a:r>
              <a:rPr lang="vi-VN" sz="4800" b="1" dirty="0">
                <a:latin typeface="Cambria" panose="02040503050406030204" pitchFamily="18" charset="0"/>
                <a:ea typeface="Cambria" panose="02040503050406030204" pitchFamily="18" charset="0"/>
              </a:rPr>
              <a:t>Mỗi từ in đậm trong hai dòng thơ dưới đây có được dùng với nghĩa gốc không? Vì sao?</a:t>
            </a:r>
          </a:p>
          <a:p>
            <a:pPr algn="ctr"/>
            <a:r>
              <a:rPr lang="vi-VN" sz="4800" b="1" dirty="0">
                <a:latin typeface="Cambria" panose="02040503050406030204" pitchFamily="18" charset="0"/>
                <a:ea typeface="Cambria" panose="02040503050406030204" pitchFamily="18" charset="0"/>
              </a:rPr>
              <a:t>Tay</a:t>
            </a:r>
            <a:r>
              <a:rPr lang="vi-VN" sz="4800" dirty="0">
                <a:latin typeface="Cambria" panose="02040503050406030204" pitchFamily="18" charset="0"/>
                <a:ea typeface="Cambria" panose="02040503050406030204" pitchFamily="18" charset="0"/>
              </a:rPr>
              <a:t> người như có phép tiên</a:t>
            </a:r>
          </a:p>
          <a:p>
            <a:pPr algn="ctr"/>
            <a:r>
              <a:rPr lang="vi-VN" sz="4800" dirty="0">
                <a:latin typeface="Cambria" panose="02040503050406030204" pitchFamily="18" charset="0"/>
                <a:ea typeface="Cambria" panose="02040503050406030204" pitchFamily="18" charset="0"/>
              </a:rPr>
              <a:t>Trên tre lá cũng </a:t>
            </a:r>
            <a:r>
              <a:rPr lang="vi-VN" sz="4800" b="1" dirty="0">
                <a:latin typeface="Cambria" panose="02040503050406030204" pitchFamily="18" charset="0"/>
                <a:ea typeface="Cambria" panose="02040503050406030204" pitchFamily="18" charset="0"/>
              </a:rPr>
              <a:t>dệt</a:t>
            </a:r>
            <a:r>
              <a:rPr lang="vi-VN" sz="4800" dirty="0">
                <a:latin typeface="Cambria" panose="02040503050406030204" pitchFamily="18" charset="0"/>
                <a:ea typeface="Cambria" panose="02040503050406030204" pitchFamily="18" charset="0"/>
              </a:rPr>
              <a:t> nghìn bài thơ.</a:t>
            </a: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51816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in đậm </a:t>
            </a:r>
            <a:r>
              <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tay</a:t>
            </a:r>
            <a:r>
              <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được dùng với nghĩa gốc. Từ “tay” được dùng với nghĩa gốc, vì “tay người” chỉ bộ phận cơ thể người (nghĩa thứ nhất trong từ điển).</a:t>
            </a:r>
            <a:endParaRPr lang="en-US" sz="40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algn="just"/>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 Từ </a:t>
            </a:r>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“dệt” </a:t>
            </a:r>
            <a:r>
              <a:rPr lang="vi-VN" sz="4000" dirty="0">
                <a:solidFill>
                  <a:srgbClr val="FF0000"/>
                </a:solidFill>
                <a:latin typeface="Cambria" panose="02040503050406030204" pitchFamily="18" charset="0"/>
                <a:ea typeface="Cambria" panose="02040503050406030204" pitchFamily="18" charset="0"/>
                <a:cs typeface="Calibri" panose="020F0502020204030204" pitchFamily="34" charset="0"/>
              </a:rPr>
              <a:t>không được dùng với nghĩa gốc, vì nghĩa gốc của từ “dệt” trong từ điển là “làm cho sợi kết vào nhau thành tấm theo những quy cách nhất định để tạo ra vải, chiếu,...”. Còn trong bài thơ, “dệt nghìn bài thơ” là cách chuyển nghĩa (từ dệt được dùng với nghĩa chuyển) để nói về sự sáng tạo, tài hoa của con người Việt Nam.</a:t>
            </a:r>
          </a:p>
        </p:txBody>
      </p:sp>
    </p:spTree>
    <p:extLst>
      <p:ext uri="{BB962C8B-B14F-4D97-AF65-F5344CB8AC3E}">
        <p14:creationId xmlns:p14="http://schemas.microsoft.com/office/powerpoint/2010/main" val="39615830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938992"/>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2. </a:t>
            </a:r>
            <a:r>
              <a:rPr lang="vi-VN" sz="6000" b="1" dirty="0">
                <a:solidFill>
                  <a:prstClr val="black"/>
                </a:solidFill>
                <a:latin typeface="Cambria" panose="02040503050406030204" pitchFamily="18" charset="0"/>
                <a:ea typeface="Cambria" panose="02040503050406030204" pitchFamily="18" charset="0"/>
              </a:rPr>
              <a:t>Tìm các từ đồng nghĩa với mỗi từ </a:t>
            </a:r>
            <a:r>
              <a:rPr lang="vi-VN" sz="6000" b="1" i="1" dirty="0">
                <a:solidFill>
                  <a:prstClr val="black"/>
                </a:solidFill>
                <a:latin typeface="Cambria" panose="02040503050406030204" pitchFamily="18" charset="0"/>
                <a:ea typeface="Cambria" panose="02040503050406030204" pitchFamily="18" charset="0"/>
              </a:rPr>
              <a:t>thân yêu, vất vả</a:t>
            </a:r>
            <a:r>
              <a:rPr lang="vi-VN" sz="6000" b="1" dirty="0">
                <a:solidFill>
                  <a:prstClr val="black"/>
                </a:solidFill>
                <a:latin typeface="Cambria" panose="02040503050406030204" pitchFamily="18" charset="0"/>
                <a:ea typeface="Cambria" panose="02040503050406030204" pitchFamily="18" charset="0"/>
              </a:rPr>
              <a:t> trong bài thơ.</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4381500"/>
            <a:ext cx="15773400" cy="27432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 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hân yêu: thân thương, thương yêu, yêu thương,...</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rPr>
              <a:t>V</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ất vả: khó nhọc, nhọc nhằn,...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1812272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 name="Picture 9">
            <a:extLst>
              <a:ext uri="{FF2B5EF4-FFF2-40B4-BE49-F238E27FC236}">
                <a16:creationId xmlns:a16="http://schemas.microsoft.com/office/drawing/2014/main" id="{5D187D2D-BEE7-7BDB-130C-72C787B869DA}"/>
              </a:ext>
            </a:extLst>
          </p:cNvPr>
          <p:cNvPicPr>
            <a:picLocks noChangeAspect="1"/>
          </p:cNvPicPr>
          <p:nvPr/>
        </p:nvPicPr>
        <p:blipFill>
          <a:blip r:embed="rId3"/>
          <a:stretch>
            <a:fillRect/>
          </a:stretch>
        </p:blipFill>
        <p:spPr>
          <a:xfrm>
            <a:off x="838200" y="952500"/>
            <a:ext cx="1085435" cy="1031240"/>
          </a:xfrm>
          <a:prstGeom prst="rect">
            <a:avLst/>
          </a:prstGeom>
        </p:spPr>
      </p:pic>
      <p:sp>
        <p:nvSpPr>
          <p:cNvPr id="5" name="Hộp Văn bản 18">
            <a:extLst>
              <a:ext uri="{FF2B5EF4-FFF2-40B4-BE49-F238E27FC236}">
                <a16:creationId xmlns:a16="http://schemas.microsoft.com/office/drawing/2014/main" id="{6EEA91C4-DBD6-72F8-4221-1B55C5C9E2AF}"/>
              </a:ext>
            </a:extLst>
          </p:cNvPr>
          <p:cNvSpPr txBox="1"/>
          <p:nvPr/>
        </p:nvSpPr>
        <p:spPr>
          <a:xfrm>
            <a:off x="1828800" y="1028700"/>
            <a:ext cx="15285074" cy="1015663"/>
          </a:xfrm>
          <a:prstGeom prst="rect">
            <a:avLst/>
          </a:prstGeom>
          <a:noFill/>
        </p:spPr>
        <p:txBody>
          <a:bodyPr wrap="square">
            <a:spAutoFit/>
          </a:bodyPr>
          <a:lstStyle/>
          <a:p>
            <a:pPr lvl="0" algn="ctr"/>
            <a:r>
              <a:rPr lang="en-US" sz="6000" b="1" dirty="0">
                <a:solidFill>
                  <a:prstClr val="black"/>
                </a:solidFill>
                <a:latin typeface="Cambria" panose="02040503050406030204" pitchFamily="18" charset="0"/>
                <a:ea typeface="Cambria" panose="02040503050406030204" pitchFamily="18" charset="0"/>
              </a:rPr>
              <a:t>3. </a:t>
            </a:r>
            <a:r>
              <a:rPr lang="vi-VN" sz="6000" b="1" dirty="0">
                <a:solidFill>
                  <a:prstClr val="black"/>
                </a:solidFill>
                <a:latin typeface="Cambria" panose="02040503050406030204" pitchFamily="18" charset="0"/>
                <a:ea typeface="Cambria" panose="02040503050406030204" pitchFamily="18" charset="0"/>
              </a:rPr>
              <a:t>Đặt câu với 1 – 2 từ tìm được ở bài tập 2.</a:t>
            </a:r>
            <a:endPar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Rectangle: Rounded Corners 17">
            <a:extLst>
              <a:ext uri="{FF2B5EF4-FFF2-40B4-BE49-F238E27FC236}">
                <a16:creationId xmlns:a16="http://schemas.microsoft.com/office/drawing/2014/main" id="{57450CAA-E1F7-2D19-83D6-BA874A9E245D}"/>
              </a:ext>
            </a:extLst>
          </p:cNvPr>
          <p:cNvSpPr/>
          <p:nvPr/>
        </p:nvSpPr>
        <p:spPr>
          <a:xfrm>
            <a:off x="1295400" y="3543300"/>
            <a:ext cx="15773400" cy="4953000"/>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Đôi bàn tay ông nội chai sần, ghi dấu những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nhọc nhằn</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của một thời tuổi trẻ .</a:t>
            </a:r>
            <a:endParaRPr lang="en-US" sz="5400"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just"/>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Áp đôi bàn tay của ông nội vào má, dù ram ráp, khô cứng chứ chẳng mềm mại, nhẹ nhàng, nhưng em thấy vô cùng ấm áp, </a:t>
            </a:r>
            <a:r>
              <a:rPr lang="vi-VN" sz="5400" b="1" dirty="0">
                <a:solidFill>
                  <a:srgbClr val="FF0000"/>
                </a:solidFill>
                <a:latin typeface="Cambria" panose="02040503050406030204" pitchFamily="18" charset="0"/>
                <a:ea typeface="Cambria" panose="02040503050406030204" pitchFamily="18" charset="0"/>
                <a:cs typeface="Calibri" panose="020F0502020204030204" pitchFamily="34" charset="0"/>
              </a:rPr>
              <a:t>thân thương</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 </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62654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3">
            <a:hlinkClick r:id="" action="ppaction://media"/>
            <a:extLst>
              <a:ext uri="{FF2B5EF4-FFF2-40B4-BE49-F238E27FC236}">
                <a16:creationId xmlns:a16="http://schemas.microsoft.com/office/drawing/2014/main" id="{6F68378A-0477-49BA-858F-A7593B0B136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384" b="384"/>
          <a:stretch>
            <a:fillRect/>
          </a:stretch>
        </p:blipFill>
        <p:spPr>
          <a:xfrm>
            <a:off x="0" y="0"/>
            <a:ext cx="18288000" cy="10241516"/>
          </a:xfrm>
          <a:prstGeom prst="rect">
            <a:avLst/>
          </a:prstGeom>
        </p:spPr>
      </p:pic>
      <p:pic>
        <p:nvPicPr>
          <p:cNvPr id="31" name="Picture 30">
            <a:extLst>
              <a:ext uri="{FF2B5EF4-FFF2-40B4-BE49-F238E27FC236}">
                <a16:creationId xmlns:a16="http://schemas.microsoft.com/office/drawing/2014/main" id="{FDA6D7E3-253C-40A1-8E6E-FAC130E91E30}"/>
              </a:ext>
            </a:extLst>
          </p:cNvPr>
          <p:cNvPicPr>
            <a:picLocks noChangeAspect="1"/>
          </p:cNvPicPr>
          <p:nvPr/>
        </p:nvPicPr>
        <p:blipFill>
          <a:blip r:embed="rId5"/>
          <a:stretch>
            <a:fillRect/>
          </a:stretch>
        </p:blipFill>
        <p:spPr>
          <a:xfrm>
            <a:off x="5562600" y="952500"/>
            <a:ext cx="6401355" cy="3868248"/>
          </a:xfrm>
          <a:prstGeom prst="rect">
            <a:avLst/>
          </a:prstGeom>
        </p:spPr>
      </p:pic>
      <p:pic>
        <p:nvPicPr>
          <p:cNvPr id="6" name="Picture 5">
            <a:extLst>
              <a:ext uri="{FF2B5EF4-FFF2-40B4-BE49-F238E27FC236}">
                <a16:creationId xmlns:a16="http://schemas.microsoft.com/office/drawing/2014/main" id="{8C634F02-B745-061F-6B81-6BBC3B3E64CB}"/>
              </a:ext>
            </a:extLst>
          </p:cNvPr>
          <p:cNvPicPr>
            <a:picLocks noChangeAspect="1"/>
          </p:cNvPicPr>
          <p:nvPr/>
        </p:nvPicPr>
        <p:blipFill>
          <a:blip r:embed="rId6"/>
          <a:stretch>
            <a:fillRect/>
          </a:stretch>
        </p:blipFill>
        <p:spPr>
          <a:xfrm>
            <a:off x="2895600" y="3390900"/>
            <a:ext cx="12193057" cy="4413887"/>
          </a:xfrm>
          <a:prstGeom prst="rect">
            <a:avLst/>
          </a:prstGeom>
        </p:spPr>
      </p:pic>
    </p:spTree>
    <p:extLst>
      <p:ext uri="{BB962C8B-B14F-4D97-AF65-F5344CB8AC3E}">
        <p14:creationId xmlns:p14="http://schemas.microsoft.com/office/powerpoint/2010/main" val="1893339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234"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7" fill="hold" display="0">
                  <p:stCondLst>
                    <p:cond delay="indefinite"/>
                  </p:stCondLst>
                </p:cTn>
                <p:tgtEl>
                  <p:spTgt spid="2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810F59-CFB2-2526-AA21-E30BCF6FDF7D}"/>
              </a:ext>
            </a:extLst>
          </p:cNvPr>
          <p:cNvPicPr>
            <a:picLocks noChangeAspect="1"/>
          </p:cNvPicPr>
          <p:nvPr/>
        </p:nvPicPr>
        <p:blipFill>
          <a:blip r:embed="rId2"/>
          <a:stretch>
            <a:fillRect/>
          </a:stretch>
        </p:blipFill>
        <p:spPr>
          <a:xfrm>
            <a:off x="-17585" y="2476500"/>
            <a:ext cx="13339204" cy="4834547"/>
          </a:xfrm>
          <a:prstGeom prst="rect">
            <a:avLst/>
          </a:prstGeom>
        </p:spPr>
      </p:pic>
    </p:spTree>
    <p:extLst>
      <p:ext uri="{BB962C8B-B14F-4D97-AF65-F5344CB8AC3E}">
        <p14:creationId xmlns:p14="http://schemas.microsoft.com/office/powerpoint/2010/main" val="3219387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0" name="Freeform 3">
            <a:extLst>
              <a:ext uri="{FF2B5EF4-FFF2-40B4-BE49-F238E27FC236}">
                <a16:creationId xmlns:a16="http://schemas.microsoft.com/office/drawing/2014/main" id="{64C52943-CB02-75A0-E45F-B2D5F703415A}"/>
              </a:ext>
            </a:extLst>
          </p:cNvPr>
          <p:cNvSpPr/>
          <p:nvPr/>
        </p:nvSpPr>
        <p:spPr>
          <a:xfrm>
            <a:off x="4141160" y="683144"/>
            <a:ext cx="12436516" cy="8575156"/>
          </a:xfrm>
          <a:custGeom>
            <a:avLst/>
            <a:gdLst/>
            <a:ahLst/>
            <a:cxnLst/>
            <a:rect l="l" t="t" r="r" b="b"/>
            <a:pathLst>
              <a:path w="5920535" h="4277586">
                <a:moveTo>
                  <a:pt x="0" y="0"/>
                </a:moveTo>
                <a:lnTo>
                  <a:pt x="5920535" y="0"/>
                </a:lnTo>
                <a:lnTo>
                  <a:pt x="5920535" y="4277586"/>
                </a:lnTo>
                <a:lnTo>
                  <a:pt x="0" y="42775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2" name="Freeform 2"/>
          <p:cNvSpPr/>
          <p:nvPr/>
        </p:nvSpPr>
        <p:spPr>
          <a:xfrm flipH="1">
            <a:off x="3577662" y="8865126"/>
            <a:ext cx="18839537" cy="3082833"/>
          </a:xfrm>
          <a:custGeom>
            <a:avLst/>
            <a:gdLst/>
            <a:ahLst/>
            <a:cxnLst/>
            <a:rect l="l" t="t" r="r" b="b"/>
            <a:pathLst>
              <a:path w="18839537" h="3082833">
                <a:moveTo>
                  <a:pt x="18839537" y="0"/>
                </a:moveTo>
                <a:lnTo>
                  <a:pt x="0" y="0"/>
                </a:lnTo>
                <a:lnTo>
                  <a:pt x="0" y="3082834"/>
                </a:lnTo>
                <a:lnTo>
                  <a:pt x="18839537" y="3082834"/>
                </a:lnTo>
                <a:lnTo>
                  <a:pt x="1883953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Freeform 3"/>
          <p:cNvSpPr/>
          <p:nvPr/>
        </p:nvSpPr>
        <p:spPr>
          <a:xfrm>
            <a:off x="8278457" y="5731299"/>
            <a:ext cx="11063682" cy="5352056"/>
          </a:xfrm>
          <a:custGeom>
            <a:avLst/>
            <a:gdLst/>
            <a:ahLst/>
            <a:cxnLst/>
            <a:rect l="l" t="t" r="r" b="b"/>
            <a:pathLst>
              <a:path w="11063682" h="5352056">
                <a:moveTo>
                  <a:pt x="0" y="0"/>
                </a:moveTo>
                <a:lnTo>
                  <a:pt x="11063682" y="0"/>
                </a:lnTo>
                <a:lnTo>
                  <a:pt x="11063682" y="5352056"/>
                </a:lnTo>
                <a:lnTo>
                  <a:pt x="0" y="5352056"/>
                </a:lnTo>
                <a:lnTo>
                  <a:pt x="0" y="0"/>
                </a:lnTo>
                <a:close/>
              </a:path>
            </a:pathLst>
          </a:custGeom>
          <a:blipFill>
            <a:blip r:embed="rId6"/>
            <a:stretch>
              <a:fillRect/>
            </a:stretch>
          </a:blipFill>
        </p:spPr>
        <p:txBody>
          <a:bodyPr/>
          <a:lstStyle/>
          <a:p>
            <a:endParaRPr lang="en-US"/>
          </a:p>
        </p:txBody>
      </p:sp>
      <p:sp>
        <p:nvSpPr>
          <p:cNvPr id="4" name="Freeform 4"/>
          <p:cNvSpPr/>
          <p:nvPr/>
        </p:nvSpPr>
        <p:spPr>
          <a:xfrm rot="950163">
            <a:off x="-969504" y="9449494"/>
            <a:ext cx="12602239" cy="3686155"/>
          </a:xfrm>
          <a:custGeom>
            <a:avLst/>
            <a:gdLst/>
            <a:ahLst/>
            <a:cxnLst/>
            <a:rect l="l" t="t" r="r" b="b"/>
            <a:pathLst>
              <a:path w="12602239" h="3686155">
                <a:moveTo>
                  <a:pt x="0" y="0"/>
                </a:moveTo>
                <a:lnTo>
                  <a:pt x="12602239" y="0"/>
                </a:lnTo>
                <a:lnTo>
                  <a:pt x="12602239" y="3686155"/>
                </a:lnTo>
                <a:lnTo>
                  <a:pt x="0" y="3686155"/>
                </a:lnTo>
                <a:lnTo>
                  <a:pt x="0" y="0"/>
                </a:lnTo>
                <a:close/>
              </a:path>
            </a:pathLst>
          </a:custGeom>
          <a:blipFill>
            <a:blip r:embed="rId7"/>
            <a:stretch>
              <a:fillRect/>
            </a:stretch>
          </a:blipFill>
        </p:spPr>
        <p:txBody>
          <a:bodyPr/>
          <a:lstStyle/>
          <a:p>
            <a:endParaRPr lang="en-US"/>
          </a:p>
        </p:txBody>
      </p:sp>
      <p:sp>
        <p:nvSpPr>
          <p:cNvPr id="5" name="Freeform 5"/>
          <p:cNvSpPr/>
          <p:nvPr/>
        </p:nvSpPr>
        <p:spPr>
          <a:xfrm>
            <a:off x="4546615" y="8548025"/>
            <a:ext cx="2245930" cy="1420550"/>
          </a:xfrm>
          <a:custGeom>
            <a:avLst/>
            <a:gdLst/>
            <a:ahLst/>
            <a:cxnLst/>
            <a:rect l="l" t="t" r="r" b="b"/>
            <a:pathLst>
              <a:path w="2245930" h="1420550">
                <a:moveTo>
                  <a:pt x="0" y="0"/>
                </a:moveTo>
                <a:lnTo>
                  <a:pt x="2245929" y="0"/>
                </a:lnTo>
                <a:lnTo>
                  <a:pt x="2245929" y="1420550"/>
                </a:lnTo>
                <a:lnTo>
                  <a:pt x="0" y="14205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1506606" y="1028700"/>
            <a:ext cx="6460236" cy="8229600"/>
          </a:xfrm>
          <a:custGeom>
            <a:avLst/>
            <a:gdLst/>
            <a:ahLst/>
            <a:cxnLst/>
            <a:rect l="l" t="t" r="r" b="b"/>
            <a:pathLst>
              <a:path w="6460236" h="8229600">
                <a:moveTo>
                  <a:pt x="0" y="0"/>
                </a:moveTo>
                <a:lnTo>
                  <a:pt x="6460236" y="0"/>
                </a:lnTo>
                <a:lnTo>
                  <a:pt x="6460236" y="8229600"/>
                </a:lnTo>
                <a:lnTo>
                  <a:pt x="0" y="8229600"/>
                </a:lnTo>
                <a:lnTo>
                  <a:pt x="0" y="0"/>
                </a:lnTo>
                <a:close/>
              </a:path>
            </a:pathLst>
          </a:custGeom>
          <a:blipFill>
            <a:blip r:embed="rId10"/>
            <a:stretch>
              <a:fillRect/>
            </a:stretch>
          </a:blipFill>
        </p:spPr>
        <p:txBody>
          <a:bodyPr/>
          <a:lstStyle/>
          <a:p>
            <a:endParaRPr lang="en-US"/>
          </a:p>
        </p:txBody>
      </p:sp>
      <p:sp>
        <p:nvSpPr>
          <p:cNvPr id="7" name="Freeform 7"/>
          <p:cNvSpPr/>
          <p:nvPr/>
        </p:nvSpPr>
        <p:spPr>
          <a:xfrm>
            <a:off x="978943" y="7419074"/>
            <a:ext cx="1839226" cy="1839226"/>
          </a:xfrm>
          <a:custGeom>
            <a:avLst/>
            <a:gdLst/>
            <a:ahLst/>
            <a:cxnLst/>
            <a:rect l="l" t="t" r="r" b="b"/>
            <a:pathLst>
              <a:path w="1839226" h="1839226">
                <a:moveTo>
                  <a:pt x="0" y="0"/>
                </a:moveTo>
                <a:lnTo>
                  <a:pt x="1839226" y="0"/>
                </a:lnTo>
                <a:lnTo>
                  <a:pt x="1839226" y="1839226"/>
                </a:lnTo>
                <a:lnTo>
                  <a:pt x="0" y="18392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rot="676887">
            <a:off x="-311929" y="4690232"/>
            <a:ext cx="3812177" cy="4856277"/>
          </a:xfrm>
          <a:custGeom>
            <a:avLst/>
            <a:gdLst/>
            <a:ahLst/>
            <a:cxnLst/>
            <a:rect l="l" t="t" r="r" b="b"/>
            <a:pathLst>
              <a:path w="3812177" h="4856277">
                <a:moveTo>
                  <a:pt x="0" y="0"/>
                </a:moveTo>
                <a:lnTo>
                  <a:pt x="3812177" y="0"/>
                </a:lnTo>
                <a:lnTo>
                  <a:pt x="3812177" y="4856277"/>
                </a:lnTo>
                <a:lnTo>
                  <a:pt x="0" y="4856277"/>
                </a:lnTo>
                <a:lnTo>
                  <a:pt x="0" y="0"/>
                </a:lnTo>
                <a:close/>
              </a:path>
            </a:pathLst>
          </a:custGeom>
          <a:blipFill>
            <a:blip r:embed="rId10"/>
            <a:stretch>
              <a:fillRect/>
            </a:stretch>
          </a:blipFill>
        </p:spPr>
        <p:txBody>
          <a:bodyPr/>
          <a:lstStyle/>
          <a:p>
            <a:endParaRPr lang="en-US"/>
          </a:p>
        </p:txBody>
      </p:sp>
      <p:grpSp>
        <p:nvGrpSpPr>
          <p:cNvPr id="12" name="Group 12"/>
          <p:cNvGrpSpPr/>
          <p:nvPr/>
        </p:nvGrpSpPr>
        <p:grpSpPr>
          <a:xfrm>
            <a:off x="13174027" y="1984058"/>
            <a:ext cx="390525" cy="228600"/>
            <a:chOff x="0" y="0"/>
            <a:chExt cx="520700" cy="304800"/>
          </a:xfrm>
        </p:grpSpPr>
        <p:sp>
          <p:nvSpPr>
            <p:cNvPr id="13" name="Freeform 13"/>
            <p:cNvSpPr/>
            <p:nvPr/>
          </p:nvSpPr>
          <p:spPr>
            <a:xfrm>
              <a:off x="45720" y="46990"/>
              <a:ext cx="427990" cy="205740"/>
            </a:xfrm>
            <a:custGeom>
              <a:avLst/>
              <a:gdLst/>
              <a:ahLst/>
              <a:cxnLst/>
              <a:rect l="l" t="t" r="r" b="b"/>
              <a:pathLst>
                <a:path w="427990" h="205740">
                  <a:moveTo>
                    <a:pt x="335280" y="205740"/>
                  </a:moveTo>
                  <a:cubicBezTo>
                    <a:pt x="24130" y="137160"/>
                    <a:pt x="16510" y="125730"/>
                    <a:pt x="10160" y="111760"/>
                  </a:cubicBezTo>
                  <a:cubicBezTo>
                    <a:pt x="3810" y="97790"/>
                    <a:pt x="0" y="78740"/>
                    <a:pt x="5080" y="62230"/>
                  </a:cubicBezTo>
                  <a:cubicBezTo>
                    <a:pt x="11430" y="43180"/>
                    <a:pt x="34290" y="16510"/>
                    <a:pt x="52070" y="7620"/>
                  </a:cubicBezTo>
                  <a:cubicBezTo>
                    <a:pt x="67310" y="0"/>
                    <a:pt x="86360" y="1270"/>
                    <a:pt x="101600" y="5080"/>
                  </a:cubicBezTo>
                  <a:cubicBezTo>
                    <a:pt x="116840" y="8890"/>
                    <a:pt x="133350" y="20320"/>
                    <a:pt x="142240" y="33020"/>
                  </a:cubicBezTo>
                  <a:cubicBezTo>
                    <a:pt x="152400" y="45720"/>
                    <a:pt x="158750" y="64770"/>
                    <a:pt x="157480" y="80010"/>
                  </a:cubicBezTo>
                  <a:cubicBezTo>
                    <a:pt x="157480" y="95250"/>
                    <a:pt x="153670" y="114300"/>
                    <a:pt x="142240" y="127000"/>
                  </a:cubicBezTo>
                  <a:cubicBezTo>
                    <a:pt x="128270" y="142240"/>
                    <a:pt x="96520" y="156210"/>
                    <a:pt x="76200" y="157480"/>
                  </a:cubicBezTo>
                  <a:cubicBezTo>
                    <a:pt x="59690" y="157480"/>
                    <a:pt x="41910" y="148590"/>
                    <a:pt x="30480" y="138430"/>
                  </a:cubicBezTo>
                  <a:cubicBezTo>
                    <a:pt x="17780" y="128270"/>
                    <a:pt x="7620" y="111760"/>
                    <a:pt x="5080" y="96520"/>
                  </a:cubicBezTo>
                  <a:cubicBezTo>
                    <a:pt x="1270" y="81280"/>
                    <a:pt x="3810" y="60960"/>
                    <a:pt x="10160" y="46990"/>
                  </a:cubicBezTo>
                  <a:cubicBezTo>
                    <a:pt x="16510" y="33020"/>
                    <a:pt x="30480" y="17780"/>
                    <a:pt x="44450" y="11430"/>
                  </a:cubicBezTo>
                  <a:cubicBezTo>
                    <a:pt x="58420" y="3810"/>
                    <a:pt x="71120" y="2540"/>
                    <a:pt x="93980" y="3810"/>
                  </a:cubicBezTo>
                  <a:cubicBezTo>
                    <a:pt x="147320" y="3810"/>
                    <a:pt x="309880" y="29210"/>
                    <a:pt x="364490" y="53340"/>
                  </a:cubicBezTo>
                  <a:cubicBezTo>
                    <a:pt x="392430" y="66040"/>
                    <a:pt x="411480" y="80010"/>
                    <a:pt x="420370" y="97790"/>
                  </a:cubicBezTo>
                  <a:cubicBezTo>
                    <a:pt x="427990" y="114300"/>
                    <a:pt x="427990" y="137160"/>
                    <a:pt x="422910" y="152400"/>
                  </a:cubicBezTo>
                  <a:cubicBezTo>
                    <a:pt x="417830" y="168910"/>
                    <a:pt x="403860" y="186690"/>
                    <a:pt x="389890" y="195580"/>
                  </a:cubicBezTo>
                  <a:cubicBezTo>
                    <a:pt x="374650" y="204470"/>
                    <a:pt x="335280" y="205740"/>
                    <a:pt x="335280" y="205740"/>
                  </a:cubicBezTo>
                </a:path>
              </a:pathLst>
            </a:custGeom>
            <a:solidFill>
              <a:srgbClr val="ED4932"/>
            </a:solidFill>
            <a:ln cap="sq">
              <a:noFill/>
              <a:prstDash val="solid"/>
              <a:miter/>
            </a:ln>
          </p:spPr>
          <p:txBody>
            <a:bodyPr/>
            <a:lstStyle/>
            <a:p>
              <a:endParaRPr lang="en-US"/>
            </a:p>
          </p:txBody>
        </p:sp>
      </p:grpSp>
      <p:grpSp>
        <p:nvGrpSpPr>
          <p:cNvPr id="14" name="Group 14"/>
          <p:cNvGrpSpPr/>
          <p:nvPr/>
        </p:nvGrpSpPr>
        <p:grpSpPr>
          <a:xfrm>
            <a:off x="13676948" y="1593532"/>
            <a:ext cx="264795" cy="394335"/>
            <a:chOff x="0" y="0"/>
            <a:chExt cx="353060" cy="525780"/>
          </a:xfrm>
        </p:grpSpPr>
        <p:sp>
          <p:nvSpPr>
            <p:cNvPr id="15" name="Freeform 15"/>
            <p:cNvSpPr/>
            <p:nvPr/>
          </p:nvSpPr>
          <p:spPr>
            <a:xfrm>
              <a:off x="45720" y="49530"/>
              <a:ext cx="264160" cy="429260"/>
            </a:xfrm>
            <a:custGeom>
              <a:avLst/>
              <a:gdLst/>
              <a:ahLst/>
              <a:cxnLst/>
              <a:rect l="l" t="t" r="r" b="b"/>
              <a:pathLst>
                <a:path w="264160" h="429260">
                  <a:moveTo>
                    <a:pt x="5080" y="325120"/>
                  </a:moveTo>
                  <a:cubicBezTo>
                    <a:pt x="91440" y="83820"/>
                    <a:pt x="105410" y="39370"/>
                    <a:pt x="127000" y="20320"/>
                  </a:cubicBezTo>
                  <a:cubicBezTo>
                    <a:pt x="140970" y="7620"/>
                    <a:pt x="157480" y="2540"/>
                    <a:pt x="172720" y="1270"/>
                  </a:cubicBezTo>
                  <a:cubicBezTo>
                    <a:pt x="189230" y="0"/>
                    <a:pt x="208280" y="5080"/>
                    <a:pt x="220980" y="13970"/>
                  </a:cubicBezTo>
                  <a:cubicBezTo>
                    <a:pt x="233680" y="22860"/>
                    <a:pt x="246380" y="38100"/>
                    <a:pt x="251460" y="53340"/>
                  </a:cubicBezTo>
                  <a:cubicBezTo>
                    <a:pt x="256540" y="68580"/>
                    <a:pt x="256540" y="88900"/>
                    <a:pt x="252730" y="102870"/>
                  </a:cubicBezTo>
                  <a:cubicBezTo>
                    <a:pt x="247650" y="118110"/>
                    <a:pt x="237490" y="134620"/>
                    <a:pt x="222250" y="143510"/>
                  </a:cubicBezTo>
                  <a:cubicBezTo>
                    <a:pt x="204470" y="153670"/>
                    <a:pt x="170180" y="160020"/>
                    <a:pt x="149860" y="152400"/>
                  </a:cubicBezTo>
                  <a:cubicBezTo>
                    <a:pt x="129540" y="144780"/>
                    <a:pt x="106680" y="118110"/>
                    <a:pt x="101600" y="96520"/>
                  </a:cubicBezTo>
                  <a:cubicBezTo>
                    <a:pt x="97790" y="76200"/>
                    <a:pt x="107950" y="41910"/>
                    <a:pt x="120650" y="26670"/>
                  </a:cubicBezTo>
                  <a:cubicBezTo>
                    <a:pt x="130810" y="12700"/>
                    <a:pt x="148590" y="5080"/>
                    <a:pt x="165100" y="2540"/>
                  </a:cubicBezTo>
                  <a:cubicBezTo>
                    <a:pt x="180340" y="0"/>
                    <a:pt x="199390" y="1270"/>
                    <a:pt x="213360" y="10160"/>
                  </a:cubicBezTo>
                  <a:cubicBezTo>
                    <a:pt x="231140" y="20320"/>
                    <a:pt x="251460" y="40640"/>
                    <a:pt x="255270" y="69850"/>
                  </a:cubicBezTo>
                  <a:cubicBezTo>
                    <a:pt x="264160" y="130810"/>
                    <a:pt x="181610" y="317500"/>
                    <a:pt x="152400" y="372110"/>
                  </a:cubicBezTo>
                  <a:cubicBezTo>
                    <a:pt x="139700" y="393700"/>
                    <a:pt x="133350" y="406400"/>
                    <a:pt x="118110" y="414020"/>
                  </a:cubicBezTo>
                  <a:cubicBezTo>
                    <a:pt x="104140" y="422910"/>
                    <a:pt x="81280" y="429260"/>
                    <a:pt x="64770" y="424180"/>
                  </a:cubicBezTo>
                  <a:cubicBezTo>
                    <a:pt x="44450" y="419100"/>
                    <a:pt x="17780" y="398780"/>
                    <a:pt x="7620" y="379730"/>
                  </a:cubicBezTo>
                  <a:cubicBezTo>
                    <a:pt x="0" y="364490"/>
                    <a:pt x="5080" y="325120"/>
                    <a:pt x="5080" y="325120"/>
                  </a:cubicBezTo>
                </a:path>
              </a:pathLst>
            </a:custGeom>
            <a:solidFill>
              <a:srgbClr val="ED4932"/>
            </a:solidFill>
            <a:ln cap="sq">
              <a:noFill/>
              <a:prstDash val="solid"/>
              <a:miter/>
            </a:ln>
          </p:spPr>
          <p:txBody>
            <a:bodyPr/>
            <a:lstStyle/>
            <a:p>
              <a:endParaRPr lang="en-US"/>
            </a:p>
          </p:txBody>
        </p:sp>
      </p:grpSp>
      <p:sp>
        <p:nvSpPr>
          <p:cNvPr id="19" name="TextBox 18">
            <a:extLst>
              <a:ext uri="{FF2B5EF4-FFF2-40B4-BE49-F238E27FC236}">
                <a16:creationId xmlns:a16="http://schemas.microsoft.com/office/drawing/2014/main" id="{59705D17-F793-59D3-1880-1A72F7043ECE}"/>
              </a:ext>
            </a:extLst>
          </p:cNvPr>
          <p:cNvSpPr txBox="1"/>
          <p:nvPr/>
        </p:nvSpPr>
        <p:spPr>
          <a:xfrm>
            <a:off x="5669580" y="2409388"/>
            <a:ext cx="9265620" cy="2862322"/>
          </a:xfrm>
          <a:prstGeom prst="rect">
            <a:avLst/>
          </a:prstGeom>
          <a:noFill/>
        </p:spPr>
        <p:txBody>
          <a:bodyPr wrap="square">
            <a:spAutoFit/>
          </a:bodyPr>
          <a:lstStyle/>
          <a:p>
            <a:pPr algn="ct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suy</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nghĩ</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cá</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nhân</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và</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nêu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cảm</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xúc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của</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mình</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sau</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khi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học</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xong</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effectLst/>
                <a:latin typeface="Cambria" panose="02040503050406030204" pitchFamily="18" charset="0"/>
                <a:ea typeface="Cambria" panose="02040503050406030204" pitchFamily="18" charset="0"/>
                <a:cs typeface="Open Sans" panose="020B0606030504020204" pitchFamily="34" charset="0"/>
              </a:rPr>
              <a:t>bài</a:t>
            </a:r>
            <a:r>
              <a:rPr lang="en-US" sz="6000" dirty="0">
                <a:solidFill>
                  <a:srgbClr val="000000"/>
                </a:solidFill>
                <a:effectLst/>
                <a:latin typeface="Cambria" panose="02040503050406030204" pitchFamily="18" charset="0"/>
                <a:ea typeface="Cambria" panose="02040503050406030204" pitchFamily="18" charset="0"/>
                <a:cs typeface="Open Sans" panose="020B0606030504020204" pitchFamily="34" charset="0"/>
              </a:rPr>
              <a:t> </a:t>
            </a:r>
            <a:r>
              <a:rPr lang="en-US" sz="6000" dirty="0" err="1">
                <a:solidFill>
                  <a:srgbClr val="000000"/>
                </a:solidFill>
                <a:latin typeface="Cambria" panose="02040503050406030204" pitchFamily="18" charset="0"/>
                <a:ea typeface="Cambria" panose="02040503050406030204" pitchFamily="18" charset="0"/>
                <a:cs typeface="Open Sans" panose="020B0606030504020204" pitchFamily="34" charset="0"/>
              </a:rPr>
              <a:t>thơ</a:t>
            </a:r>
            <a:endParaRPr lang="en-US" sz="6000" dirty="0">
              <a:latin typeface="Cambria" panose="02040503050406030204" pitchFamily="18" charset="0"/>
              <a:ea typeface="Cambria" panose="02040503050406030204" pitchFamily="18" charset="0"/>
              <a:cs typeface="Open Sans" panose="020B060603050402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E5"/>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670779"/>
          </a:xfrm>
          <a:custGeom>
            <a:avLst/>
            <a:gdLst/>
            <a:ahLst/>
            <a:cxnLst/>
            <a:rect l="l" t="t" r="r" b="b"/>
            <a:pathLst>
              <a:path w="18288000" h="10670779">
                <a:moveTo>
                  <a:pt x="0" y="0"/>
                </a:moveTo>
                <a:lnTo>
                  <a:pt x="18288000" y="0"/>
                </a:lnTo>
                <a:lnTo>
                  <a:pt x="18288000" y="10670779"/>
                </a:lnTo>
                <a:lnTo>
                  <a:pt x="0" y="10670779"/>
                </a:lnTo>
                <a:lnTo>
                  <a:pt x="0" y="0"/>
                </a:lnTo>
                <a:close/>
              </a:path>
            </a:pathLst>
          </a:custGeom>
          <a:blipFill>
            <a:blip r:embed="rId2"/>
            <a:stretch>
              <a:fillRect t="-14268" b="-14268"/>
            </a:stretch>
          </a:blipFill>
        </p:spPr>
        <p:txBody>
          <a:bodyPr/>
          <a:lstStyle/>
          <a:p>
            <a:endParaRPr lang="en-US"/>
          </a:p>
        </p:txBody>
      </p:sp>
      <p:pic>
        <p:nvPicPr>
          <p:cNvPr id="4" name="Picture 3">
            <a:extLst>
              <a:ext uri="{FF2B5EF4-FFF2-40B4-BE49-F238E27FC236}">
                <a16:creationId xmlns:a16="http://schemas.microsoft.com/office/drawing/2014/main" id="{04F382B7-E2D1-3ACE-D8BD-8B9C3064B3D2}"/>
              </a:ext>
            </a:extLst>
          </p:cNvPr>
          <p:cNvPicPr>
            <a:picLocks noChangeAspect="1"/>
          </p:cNvPicPr>
          <p:nvPr/>
        </p:nvPicPr>
        <p:blipFill>
          <a:blip r:embed="rId3"/>
          <a:stretch>
            <a:fillRect/>
          </a:stretch>
        </p:blipFill>
        <p:spPr>
          <a:xfrm>
            <a:off x="0" y="2324100"/>
            <a:ext cx="13339204" cy="4828450"/>
          </a:xfrm>
          <a:prstGeom prst="rect">
            <a:avLst/>
          </a:prstGeom>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1">
            <a:extLst>
              <a:ext uri="{FF2B5EF4-FFF2-40B4-BE49-F238E27FC236}">
                <a16:creationId xmlns:a16="http://schemas.microsoft.com/office/drawing/2014/main" id="{794A7974-D63B-460F-A1D5-7ABA71FED408}"/>
              </a:ext>
            </a:extLst>
          </p:cNvPr>
          <p:cNvSpPr/>
          <p:nvPr/>
        </p:nvSpPr>
        <p:spPr>
          <a:xfrm>
            <a:off x="245129" y="949569"/>
            <a:ext cx="17673453" cy="8356209"/>
          </a:xfrm>
          <a:prstGeom prst="roundRect">
            <a:avLst>
              <a:gd name="adj" fmla="val 11589"/>
            </a:avLst>
          </a:prstGeom>
          <a:solidFill>
            <a:sysClr val="window" lastClr="FFFFFF">
              <a:alpha val="91000"/>
            </a:sysClr>
          </a:solidFill>
          <a:ln w="76200" cap="flat" cmpd="sng" algn="ctr">
            <a:solidFill>
              <a:srgbClr val="4472C4">
                <a:lumMod val="50000"/>
              </a:srgbClr>
            </a:solidFill>
            <a:prstDash val="dash"/>
            <a:miter lim="800000"/>
          </a:ln>
          <a:effectLst/>
        </p:spPr>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7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3" name="Group 38">
            <a:extLst>
              <a:ext uri="{FF2B5EF4-FFF2-40B4-BE49-F238E27FC236}">
                <a16:creationId xmlns:a16="http://schemas.microsoft.com/office/drawing/2014/main" id="{0F3E3C92-2EF4-4C00-99A9-BD809E013F27}"/>
              </a:ext>
            </a:extLst>
          </p:cNvPr>
          <p:cNvGrpSpPr/>
          <p:nvPr/>
        </p:nvGrpSpPr>
        <p:grpSpPr>
          <a:xfrm>
            <a:off x="-388908" y="2016119"/>
            <a:ext cx="17794632" cy="6249963"/>
            <a:chOff x="-259271" y="738317"/>
            <a:chExt cx="11863088" cy="4166642"/>
          </a:xfrm>
        </p:grpSpPr>
        <p:sp>
          <p:nvSpPr>
            <p:cNvPr id="4" name="TextBox 27">
              <a:extLst>
                <a:ext uri="{FF2B5EF4-FFF2-40B4-BE49-F238E27FC236}">
                  <a16:creationId xmlns:a16="http://schemas.microsoft.com/office/drawing/2014/main" id="{678561FC-E39C-414F-9E2C-DDACAC56BFA9}"/>
                </a:ext>
              </a:extLst>
            </p:cNvPr>
            <p:cNvSpPr txBox="1"/>
            <p:nvPr/>
          </p:nvSpPr>
          <p:spPr>
            <a:xfrm>
              <a:off x="1063786" y="1150085"/>
              <a:ext cx="10540031" cy="3754874"/>
            </a:xfrm>
            <a:prstGeom prst="rect">
              <a:avLst/>
            </a:prstGeom>
            <a:noFill/>
          </p:spPr>
          <p:txBody>
            <a:bodyPr wrap="square" rtlCol="0">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đúng và đọc diễn cảm, học thuộc lòng bài thơ “Việt Nam quê hương ta” biết đọc diễn cảm phù hợp nhấn giọng vào  những từ ngữ thể hiện cảm xúc yêu thương. Tự hào của tác giả đối vói quê hương. </a:t>
              </a: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Đọc hiểu: Nhận biết được các sự việc, cảnh vật qua lời kể tả của tác giả. Hiểu suy nghĩ, cảm xúc của tác giả đối với quê hương, đất nước. Hiểu các giá trị nghệ thuật của bài thơ dựa vào cách sử dụng từ ngữ, các biện pháp nghệ thuật so sánh nhân hóa trong bài thơ, từ đó thấy được hình ảnh đất nước Việt Nam tươi đẹp, thơ mộng và tràn đầy sức sống trong truyền thống và hiện tại. Hình ảnh con người Việt Nam dũng cảm, kiên cường, khéo léo và thủy chung. Nhận biết được hình ảnh thơ, thời gian, không gian được thể hiện trong bài thơ lục bát.</a:t>
              </a:r>
            </a:p>
          </p:txBody>
        </p:sp>
        <p:pic>
          <p:nvPicPr>
            <p:cNvPr id="5" name="Picture 36">
              <a:extLst>
                <a:ext uri="{FF2B5EF4-FFF2-40B4-BE49-F238E27FC236}">
                  <a16:creationId xmlns:a16="http://schemas.microsoft.com/office/drawing/2014/main" id="{0322F4A7-D62A-4E51-A6CA-EBC18C30A8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220"/>
            <a:stretch/>
          </p:blipFill>
          <p:spPr>
            <a:xfrm>
              <a:off x="-259271" y="738317"/>
              <a:ext cx="1476824" cy="1307695"/>
            </a:xfrm>
            <a:prstGeom prst="rect">
              <a:avLst/>
            </a:prstGeom>
          </p:spPr>
        </p:pic>
      </p:grpSp>
      <p:pic>
        <p:nvPicPr>
          <p:cNvPr id="6" name="Picture 37">
            <a:extLst>
              <a:ext uri="{FF2B5EF4-FFF2-40B4-BE49-F238E27FC236}">
                <a16:creationId xmlns:a16="http://schemas.microsoft.com/office/drawing/2014/main" id="{AC0540DD-0529-4864-9DE6-742DB7FD09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290" t="5684" r="-18070" b="-5684"/>
          <a:stretch/>
        </p:blipFill>
        <p:spPr>
          <a:xfrm>
            <a:off x="381000" y="3543300"/>
            <a:ext cx="2215236" cy="1961543"/>
          </a:xfrm>
          <a:prstGeom prst="rect">
            <a:avLst/>
          </a:prstGeom>
        </p:spPr>
      </p:pic>
      <p:pic>
        <p:nvPicPr>
          <p:cNvPr id="7" name="Picture 6">
            <a:extLst>
              <a:ext uri="{FF2B5EF4-FFF2-40B4-BE49-F238E27FC236}">
                <a16:creationId xmlns:a16="http://schemas.microsoft.com/office/drawing/2014/main" id="{E7D38D39-4A99-4A29-B309-3270C7A76E3B}"/>
              </a:ext>
            </a:extLst>
          </p:cNvPr>
          <p:cNvPicPr>
            <a:picLocks noChangeAspect="1"/>
          </p:cNvPicPr>
          <p:nvPr/>
        </p:nvPicPr>
        <p:blipFill>
          <a:blip r:embed="rId3"/>
          <a:stretch>
            <a:fillRect/>
          </a:stretch>
        </p:blipFill>
        <p:spPr>
          <a:xfrm>
            <a:off x="1" y="947695"/>
            <a:ext cx="17731754" cy="1892972"/>
          </a:xfrm>
          <a:prstGeom prst="rect">
            <a:avLst/>
          </a:prstGeom>
        </p:spPr>
      </p:pic>
    </p:spTree>
    <p:extLst>
      <p:ext uri="{BB962C8B-B14F-4D97-AF65-F5344CB8AC3E}">
        <p14:creationId xmlns:p14="http://schemas.microsoft.com/office/powerpoint/2010/main" val="667723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a:extLst>
              <a:ext uri="{FF2B5EF4-FFF2-40B4-BE49-F238E27FC236}">
                <a16:creationId xmlns:a16="http://schemas.microsoft.com/office/drawing/2014/main" id="{2324CF71-B8DF-4B82-AA1D-00EBBFB082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F5CB01C-B343-4F4E-8A4C-09F99D23E514}"/>
              </a:ext>
            </a:extLst>
          </p:cNvPr>
          <p:cNvPicPr>
            <a:picLocks noChangeAspect="1"/>
          </p:cNvPicPr>
          <p:nvPr/>
        </p:nvPicPr>
        <p:blipFill>
          <a:blip r:embed="rId3"/>
          <a:stretch>
            <a:fillRect/>
          </a:stretch>
        </p:blipFill>
        <p:spPr>
          <a:xfrm>
            <a:off x="990600" y="4457700"/>
            <a:ext cx="16359756" cy="3352800"/>
          </a:xfrm>
          <a:prstGeom prst="rect">
            <a:avLst/>
          </a:prstGeom>
        </p:spPr>
      </p:pic>
      <p:pic>
        <p:nvPicPr>
          <p:cNvPr id="2" name="Picture 1" descr="A round pink circle with white text and a black background&#10;&#10;Description automatically generated">
            <a:extLst>
              <a:ext uri="{FF2B5EF4-FFF2-40B4-BE49-F238E27FC236}">
                <a16:creationId xmlns:a16="http://schemas.microsoft.com/office/drawing/2014/main" id="{FFA98526-0C56-A5B6-5088-20F8DB43CD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2200" y="342900"/>
            <a:ext cx="2152352" cy="2152352"/>
          </a:xfrm>
          <a:prstGeom prst="rect">
            <a:avLst/>
          </a:prstGeom>
        </p:spPr>
      </p:pic>
    </p:spTree>
    <p:extLst>
      <p:ext uri="{BB962C8B-B14F-4D97-AF65-F5344CB8AC3E}">
        <p14:creationId xmlns:p14="http://schemas.microsoft.com/office/powerpoint/2010/main" val="4163664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0AE6E23-ED37-4605-96C5-59A9FAB1FA16}"/>
              </a:ext>
            </a:extLst>
          </p:cNvPr>
          <p:cNvGrpSpPr/>
          <p:nvPr/>
        </p:nvGrpSpPr>
        <p:grpSpPr>
          <a:xfrm>
            <a:off x="1374669" y="2684389"/>
            <a:ext cx="4758612" cy="2454143"/>
            <a:chOff x="139959" y="1387023"/>
            <a:chExt cx="3172408" cy="1636095"/>
          </a:xfrm>
        </p:grpSpPr>
        <p:sp>
          <p:nvSpPr>
            <p:cNvPr id="9" name="Rectangle: Rounded Corners 14">
              <a:extLst>
                <a:ext uri="{FF2B5EF4-FFF2-40B4-BE49-F238E27FC236}">
                  <a16:creationId xmlns:a16="http://schemas.microsoft.com/office/drawing/2014/main" id="{6AAA5D7D-3769-4AF9-B363-D69AB5B57AB1}"/>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err="1">
                  <a:solidFill>
                    <a:srgbClr val="002060"/>
                  </a:solidFill>
                  <a:latin typeface="Cambria" panose="02040503050406030204" pitchFamily="18" charset="0"/>
                  <a:ea typeface="Cambria" panose="02040503050406030204" pitchFamily="18" charset="0"/>
                </a:rPr>
                <a:t>Mắt</a:t>
              </a:r>
              <a:r>
                <a:rPr lang="en-US" sz="7200" b="1" dirty="0">
                  <a:solidFill>
                    <a:srgbClr val="002060"/>
                  </a:solidFill>
                  <a:latin typeface="Cambria" panose="02040503050406030204" pitchFamily="18" charset="0"/>
                  <a:ea typeface="Cambria" panose="02040503050406030204" pitchFamily="18" charset="0"/>
                </a:rPr>
                <a:t> </a:t>
              </a:r>
              <a:r>
                <a:rPr lang="en-US" sz="7200" b="1" dirty="0" err="1">
                  <a:solidFill>
                    <a:srgbClr val="002060"/>
                  </a:solidFill>
                  <a:latin typeface="Cambria" panose="02040503050406030204" pitchFamily="18" charset="0"/>
                  <a:ea typeface="Cambria" panose="02040503050406030204" pitchFamily="18" charset="0"/>
                </a:rPr>
                <a:t>dõi</a:t>
              </a:r>
              <a:endParaRPr lang="en-US" sz="7200" b="1" dirty="0">
                <a:solidFill>
                  <a:srgbClr val="002060"/>
                </a:solidFill>
                <a:latin typeface="Cambria" panose="02040503050406030204" pitchFamily="18" charset="0"/>
                <a:ea typeface="Cambria" panose="02040503050406030204" pitchFamily="18" charset="0"/>
              </a:endParaRPr>
            </a:p>
          </p:txBody>
        </p:sp>
        <p:pic>
          <p:nvPicPr>
            <p:cNvPr id="10" name="Picture 10">
              <a:extLst>
                <a:ext uri="{FF2B5EF4-FFF2-40B4-BE49-F238E27FC236}">
                  <a16:creationId xmlns:a16="http://schemas.microsoft.com/office/drawing/2014/main" id="{28E63553-4CD1-42D8-A474-1697F6A6C0FB}"/>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1" name="Group 11">
            <a:extLst>
              <a:ext uri="{FF2B5EF4-FFF2-40B4-BE49-F238E27FC236}">
                <a16:creationId xmlns:a16="http://schemas.microsoft.com/office/drawing/2014/main" id="{F64EC38D-0672-47ED-8702-7294B4A58952}"/>
              </a:ext>
            </a:extLst>
          </p:cNvPr>
          <p:cNvGrpSpPr/>
          <p:nvPr/>
        </p:nvGrpSpPr>
        <p:grpSpPr>
          <a:xfrm>
            <a:off x="6347225" y="2799344"/>
            <a:ext cx="5096151" cy="2339187"/>
            <a:chOff x="4424729" y="3902060"/>
            <a:chExt cx="3397434" cy="1559458"/>
          </a:xfrm>
        </p:grpSpPr>
        <p:sp>
          <p:nvSpPr>
            <p:cNvPr id="12" name="Rectangle: Rounded Corners 20">
              <a:extLst>
                <a:ext uri="{FF2B5EF4-FFF2-40B4-BE49-F238E27FC236}">
                  <a16:creationId xmlns:a16="http://schemas.microsoft.com/office/drawing/2014/main" id="{EE5D6096-28EF-4209-A0E6-26800B16FDE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Tai </a:t>
              </a:r>
              <a:r>
                <a:rPr lang="en-US" sz="7200" b="1" dirty="0" err="1">
                  <a:solidFill>
                    <a:srgbClr val="002060"/>
                  </a:solidFill>
                  <a:latin typeface="Cambria" panose="02040503050406030204" pitchFamily="18" charset="0"/>
                  <a:ea typeface="Cambria" panose="02040503050406030204" pitchFamily="18" charset="0"/>
                </a:rPr>
                <a:t>nghe</a:t>
              </a:r>
              <a:endParaRPr lang="en-US" sz="7200" b="1" dirty="0">
                <a:solidFill>
                  <a:srgbClr val="002060"/>
                </a:solidFill>
                <a:latin typeface="Cambria" panose="02040503050406030204" pitchFamily="18" charset="0"/>
                <a:ea typeface="Cambria" panose="02040503050406030204" pitchFamily="18" charset="0"/>
              </a:endParaRPr>
            </a:p>
          </p:txBody>
        </p:sp>
        <p:pic>
          <p:nvPicPr>
            <p:cNvPr id="13" name="Picture 13">
              <a:extLst>
                <a:ext uri="{FF2B5EF4-FFF2-40B4-BE49-F238E27FC236}">
                  <a16:creationId xmlns:a16="http://schemas.microsoft.com/office/drawing/2014/main" id="{E8430F7D-527C-46AF-A609-690B7A2C106F}"/>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4" name="Group 14">
            <a:extLst>
              <a:ext uri="{FF2B5EF4-FFF2-40B4-BE49-F238E27FC236}">
                <a16:creationId xmlns:a16="http://schemas.microsoft.com/office/drawing/2014/main" id="{0BFA5B4A-3FC8-4ACF-ACD4-8908EFFDF806}"/>
              </a:ext>
            </a:extLst>
          </p:cNvPr>
          <p:cNvGrpSpPr/>
          <p:nvPr/>
        </p:nvGrpSpPr>
        <p:grpSpPr>
          <a:xfrm>
            <a:off x="11747817" y="3076214"/>
            <a:ext cx="4993746" cy="2057519"/>
            <a:chOff x="8110962" y="1828720"/>
            <a:chExt cx="3329164" cy="1371679"/>
          </a:xfrm>
        </p:grpSpPr>
        <p:sp>
          <p:nvSpPr>
            <p:cNvPr id="15" name="Rectangle: Rounded Corners 26">
              <a:extLst>
                <a:ext uri="{FF2B5EF4-FFF2-40B4-BE49-F238E27FC236}">
                  <a16:creationId xmlns:a16="http://schemas.microsoft.com/office/drawing/2014/main" id="{CBBD87D8-168C-430B-A616-B284545B714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7200" b="1" dirty="0">
                  <a:solidFill>
                    <a:srgbClr val="002060"/>
                  </a:solidFill>
                  <a:latin typeface="Cambria" panose="02040503050406030204" pitchFamily="18" charset="0"/>
                  <a:ea typeface="Cambria" panose="02040503050406030204" pitchFamily="18" charset="0"/>
                </a:rPr>
                <a:t>Tay </a:t>
              </a:r>
              <a:r>
                <a:rPr lang="en-US" sz="7200" b="1" dirty="0" err="1">
                  <a:solidFill>
                    <a:srgbClr val="002060"/>
                  </a:solidFill>
                  <a:latin typeface="Cambria" panose="02040503050406030204" pitchFamily="18" charset="0"/>
                  <a:ea typeface="Cambria" panose="02040503050406030204" pitchFamily="18" charset="0"/>
                </a:rPr>
                <a:t>dò</a:t>
              </a:r>
              <a:endParaRPr lang="en-US" sz="7200" b="1" dirty="0">
                <a:solidFill>
                  <a:srgbClr val="002060"/>
                </a:solidFill>
                <a:latin typeface="Cambria" panose="02040503050406030204" pitchFamily="18" charset="0"/>
                <a:ea typeface="Cambria" panose="02040503050406030204" pitchFamily="18" charset="0"/>
              </a:endParaRPr>
            </a:p>
          </p:txBody>
        </p:sp>
        <p:pic>
          <p:nvPicPr>
            <p:cNvPr id="16" name="Picture 16">
              <a:extLst>
                <a:ext uri="{FF2B5EF4-FFF2-40B4-BE49-F238E27FC236}">
                  <a16:creationId xmlns:a16="http://schemas.microsoft.com/office/drawing/2014/main" id="{F7C9599E-D875-4A76-8EAD-AAA67973E48C}"/>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17" name="Picture 18">
            <a:extLst>
              <a:ext uri="{FF2B5EF4-FFF2-40B4-BE49-F238E27FC236}">
                <a16:creationId xmlns:a16="http://schemas.microsoft.com/office/drawing/2014/main" id="{C27DE95A-DE64-43D4-816C-20E7459F59BB}"/>
              </a:ext>
            </a:extLst>
          </p:cNvPr>
          <p:cNvPicPr>
            <a:picLocks noChangeAspect="1"/>
          </p:cNvPicPr>
          <p:nvPr/>
        </p:nvPicPr>
        <p:blipFill>
          <a:blip r:embed="rId6"/>
          <a:stretch>
            <a:fillRect/>
          </a:stretch>
        </p:blipFill>
        <p:spPr>
          <a:xfrm>
            <a:off x="976064" y="652922"/>
            <a:ext cx="4876800" cy="1879601"/>
          </a:xfrm>
          <a:prstGeom prst="rect">
            <a:avLst/>
          </a:prstGeom>
        </p:spPr>
      </p:pic>
      <p:pic>
        <p:nvPicPr>
          <p:cNvPr id="18" name="Picture 19">
            <a:extLst>
              <a:ext uri="{FF2B5EF4-FFF2-40B4-BE49-F238E27FC236}">
                <a16:creationId xmlns:a16="http://schemas.microsoft.com/office/drawing/2014/main" id="{43B73F27-4CC0-4192-8C88-310DF25D9CC7}"/>
              </a:ext>
            </a:extLst>
          </p:cNvPr>
          <p:cNvPicPr>
            <a:picLocks noChangeAspect="1"/>
          </p:cNvPicPr>
          <p:nvPr/>
        </p:nvPicPr>
        <p:blipFill>
          <a:blip r:embed="rId6"/>
          <a:stretch>
            <a:fillRect/>
          </a:stretch>
        </p:blipFill>
        <p:spPr>
          <a:xfrm flipH="1" flipV="1">
            <a:off x="12484857" y="1122697"/>
            <a:ext cx="4876800" cy="1879601"/>
          </a:xfrm>
          <a:prstGeom prst="rect">
            <a:avLst/>
          </a:prstGeom>
        </p:spPr>
      </p:pic>
      <p:grpSp>
        <p:nvGrpSpPr>
          <p:cNvPr id="19" name="Group 35">
            <a:extLst>
              <a:ext uri="{FF2B5EF4-FFF2-40B4-BE49-F238E27FC236}">
                <a16:creationId xmlns:a16="http://schemas.microsoft.com/office/drawing/2014/main" id="{2EFFB478-1000-4040-98A1-85F80E137FBC}"/>
              </a:ext>
            </a:extLst>
          </p:cNvPr>
          <p:cNvGrpSpPr/>
          <p:nvPr/>
        </p:nvGrpSpPr>
        <p:grpSpPr>
          <a:xfrm>
            <a:off x="5905685" y="5058473"/>
            <a:ext cx="6900321" cy="5193543"/>
            <a:chOff x="3853543" y="4366486"/>
            <a:chExt cx="3728365" cy="2664818"/>
          </a:xfrm>
        </p:grpSpPr>
        <p:pic>
          <p:nvPicPr>
            <p:cNvPr id="20" name="Picture 23">
              <a:extLst>
                <a:ext uri="{FF2B5EF4-FFF2-40B4-BE49-F238E27FC236}">
                  <a16:creationId xmlns:a16="http://schemas.microsoft.com/office/drawing/2014/main" id="{B08170DD-7AB8-4271-AF4D-CDEA3302FD1B}"/>
                </a:ext>
              </a:extLst>
            </p:cNvPr>
            <p:cNvPicPr>
              <a:picLocks noChangeAspect="1"/>
            </p:cNvPicPr>
            <p:nvPr/>
          </p:nvPicPr>
          <p:blipFill>
            <a:blip r:embed="rId7"/>
            <a:srcRect/>
            <a:stretch>
              <a:fillRect/>
            </a:stretch>
          </p:blipFill>
          <p:spPr>
            <a:xfrm>
              <a:off x="5564497" y="4453584"/>
              <a:ext cx="2017411" cy="2557225"/>
            </a:xfrm>
            <a:prstGeom prst="rect">
              <a:avLst/>
            </a:prstGeom>
          </p:spPr>
        </p:pic>
        <p:pic>
          <p:nvPicPr>
            <p:cNvPr id="21" name="Picture 2">
              <a:extLst>
                <a:ext uri="{FF2B5EF4-FFF2-40B4-BE49-F238E27FC236}">
                  <a16:creationId xmlns:a16="http://schemas.microsoft.com/office/drawing/2014/main" id="{A955FA71-D2D8-4725-9ACB-683F4B101D52}"/>
                </a:ext>
              </a:extLst>
            </p:cNvPr>
            <p:cNvPicPr>
              <a:picLocks noChangeAspect="1"/>
            </p:cNvPicPr>
            <p:nvPr/>
          </p:nvPicPr>
          <p:blipFill>
            <a:blip r:embed="rId8"/>
            <a:srcRect/>
            <a:stretch>
              <a:fillRect/>
            </a:stretch>
          </p:blipFill>
          <p:spPr>
            <a:xfrm>
              <a:off x="3853543" y="4366486"/>
              <a:ext cx="1604865" cy="2664818"/>
            </a:xfrm>
            <a:prstGeom prst="rect">
              <a:avLst/>
            </a:prstGeom>
          </p:spPr>
        </p:pic>
      </p:grpSp>
      <p:pic>
        <p:nvPicPr>
          <p:cNvPr id="22" name="Picture 21">
            <a:extLst>
              <a:ext uri="{FF2B5EF4-FFF2-40B4-BE49-F238E27FC236}">
                <a16:creationId xmlns:a16="http://schemas.microsoft.com/office/drawing/2014/main" id="{C78051D1-72FB-4D48-B340-27E5896B4555}"/>
              </a:ext>
            </a:extLst>
          </p:cNvPr>
          <p:cNvPicPr>
            <a:picLocks noChangeAspect="1"/>
          </p:cNvPicPr>
          <p:nvPr/>
        </p:nvPicPr>
        <p:blipFill>
          <a:blip r:embed="rId9"/>
          <a:stretch>
            <a:fillRect/>
          </a:stretch>
        </p:blipFill>
        <p:spPr>
          <a:xfrm>
            <a:off x="5808392" y="632486"/>
            <a:ext cx="6383066" cy="3520745"/>
          </a:xfrm>
          <a:prstGeom prst="rect">
            <a:avLst/>
          </a:prstGeom>
        </p:spPr>
      </p:pic>
    </p:spTree>
    <p:extLst>
      <p:ext uri="{BB962C8B-B14F-4D97-AF65-F5344CB8AC3E}">
        <p14:creationId xmlns:p14="http://schemas.microsoft.com/office/powerpoint/2010/main" val="104941613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6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14:bounceEnd="66000">
                                          <p:cBhvr additive="base">
                                            <p:cTn id="12"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14:bounceEnd="66000">
                                          <p:cBhvr additive="base">
                                            <p:cTn id="17"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9" fill="hold">
                                <p:stCondLst>
                                  <p:cond delay="3000"/>
                                </p:stCondLst>
                                <p:childTnLst>
                                  <p:par>
                                    <p:cTn id="20" presetID="2" presetClass="entr" presetSubtype="4" fill="hold" nodeType="afterEffect" p14:presetBounceEnd="72000">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14:bounceEnd="72000">
                                          <p:cBhvr additive="base">
                                            <p:cTn id="22"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click.wav"/>
                                            </p:tgtEl>
                                          </p:cMediaNode>
                                        </p:audio>
                                      </p:sub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ppt_x"/>
                                              </p:val>
                                            </p:tav>
                                            <p:tav tm="100000">
                                              <p:val>
                                                <p:strVal val="#ppt_x"/>
                                              </p:val>
                                            </p:tav>
                                          </p:tavLst>
                                        </p:anim>
                                        <p:anim calcmode="lin" valueType="num">
                                          <p:cBhvr additive="base">
                                            <p:cTn id="13" dur="10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click.wav"/>
                                            </p:tgtEl>
                                          </p:cMediaNode>
                                        </p:audio>
                                      </p:sub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ppt_x"/>
                                              </p:val>
                                            </p:tav>
                                            <p:tav tm="100000">
                                              <p:val>
                                                <p:strVal val="#ppt_x"/>
                                              </p:val>
                                            </p:tav>
                                          </p:tavLst>
                                        </p:anim>
                                        <p:anim calcmode="lin" valueType="num">
                                          <p:cBhvr additive="base">
                                            <p:cTn id="18" dur="1000" fill="hold"/>
                                            <p:tgtEl>
                                              <p:spTgt spid="1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10" name="click.wav"/>
                                            </p:tgtEl>
                                          </p:cMediaNode>
                                        </p:audio>
                                      </p:sub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1000" fill="hold"/>
                                            <p:tgtEl>
                                              <p:spTgt spid="19"/>
                                            </p:tgtEl>
                                            <p:attrNameLst>
                                              <p:attrName>ppt_x</p:attrName>
                                            </p:attrNameLst>
                                          </p:cBhvr>
                                          <p:tavLst>
                                            <p:tav tm="0">
                                              <p:val>
                                                <p:strVal val="#ppt_x"/>
                                              </p:val>
                                            </p:tav>
                                            <p:tav tm="100000">
                                              <p:val>
                                                <p:strVal val="#ppt_x"/>
                                              </p:val>
                                            </p:tav>
                                          </p:tavLst>
                                        </p:anim>
                                        <p:anim calcmode="lin" valueType="num">
                                          <p:cBhvr additive="base">
                                            <p:cTn id="23"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3">
            <a:extLst>
              <a:ext uri="{FF2B5EF4-FFF2-40B4-BE49-F238E27FC236}">
                <a16:creationId xmlns:a16="http://schemas.microsoft.com/office/drawing/2014/main" id="{5A7A6FF7-23CB-4106-AC94-9837B762C275}"/>
              </a:ext>
            </a:extLst>
          </p:cNvPr>
          <p:cNvGrpSpPr/>
          <p:nvPr/>
        </p:nvGrpSpPr>
        <p:grpSpPr>
          <a:xfrm>
            <a:off x="703771" y="2497189"/>
            <a:ext cx="16880459" cy="7023800"/>
            <a:chOff x="315950" y="1664792"/>
            <a:chExt cx="11253639" cy="4682533"/>
          </a:xfrm>
        </p:grpSpPr>
        <p:sp>
          <p:nvSpPr>
            <p:cNvPr id="9" name="Rectangle: Rounded Corners 15">
              <a:extLst>
                <a:ext uri="{FF2B5EF4-FFF2-40B4-BE49-F238E27FC236}">
                  <a16:creationId xmlns:a16="http://schemas.microsoft.com/office/drawing/2014/main" id="{B26507EE-A7F0-47CB-AF5B-D69ECFC1D3F5}"/>
                </a:ext>
              </a:extLst>
            </p:cNvPr>
            <p:cNvSpPr/>
            <p:nvPr/>
          </p:nvSpPr>
          <p:spPr>
            <a:xfrm>
              <a:off x="315950" y="1664792"/>
              <a:ext cx="11253639" cy="4682533"/>
            </a:xfrm>
            <a:prstGeom prst="roundRect">
              <a:avLst/>
            </a:prstGeom>
            <a:solidFill>
              <a:schemeClr val="bg1"/>
            </a:solidFill>
            <a:ln w="38100">
              <a:solidFill>
                <a:srgbClr val="F74F68"/>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vi-VN" sz="2700">
                <a:solidFill>
                  <a:prstClr val="white"/>
                </a:solidFill>
                <a:latin typeface="Arial" panose="020B0604020202020204" pitchFamily="34" charset="0"/>
              </a:endParaRPr>
            </a:p>
          </p:txBody>
        </p:sp>
        <p:grpSp>
          <p:nvGrpSpPr>
            <p:cNvPr id="10" name="Group 34">
              <a:extLst>
                <a:ext uri="{FF2B5EF4-FFF2-40B4-BE49-F238E27FC236}">
                  <a16:creationId xmlns:a16="http://schemas.microsoft.com/office/drawing/2014/main" id="{F3C344DD-5AB4-48CF-A12D-3F74BBA5686E}"/>
                </a:ext>
              </a:extLst>
            </p:cNvPr>
            <p:cNvGrpSpPr/>
            <p:nvPr/>
          </p:nvGrpSpPr>
          <p:grpSpPr>
            <a:xfrm>
              <a:off x="659569" y="1988146"/>
              <a:ext cx="10742791" cy="1908215"/>
              <a:chOff x="-96562" y="2106384"/>
              <a:chExt cx="10742791" cy="1908215"/>
            </a:xfrm>
          </p:grpSpPr>
          <p:sp>
            <p:nvSpPr>
              <p:cNvPr id="11" name="TextBox 6">
                <a:extLst>
                  <a:ext uri="{FF2B5EF4-FFF2-40B4-BE49-F238E27FC236}">
                    <a16:creationId xmlns:a16="http://schemas.microsoft.com/office/drawing/2014/main" id="{3159A017-AEC4-4E05-943B-4D953FC21751}"/>
                  </a:ext>
                </a:extLst>
              </p:cNvPr>
              <p:cNvSpPr txBox="1"/>
              <p:nvPr/>
            </p:nvSpPr>
            <p:spPr>
              <a:xfrm>
                <a:off x="666818" y="2106384"/>
                <a:ext cx="9979411" cy="1908215"/>
              </a:xfrm>
              <a:prstGeom prst="rect">
                <a:avLst/>
              </a:prstGeom>
              <a:noFill/>
            </p:spPr>
            <p:txBody>
              <a:bodyPr wrap="square" rtlCol="0">
                <a:spAutoFit/>
              </a:bodyPr>
              <a:lstStyle/>
              <a:p>
                <a:pPr algn="just" defTabSz="1371600">
                  <a:defRPr/>
                </a:pPr>
                <a:r>
                  <a:rPr lang="vi-VN" sz="6000" dirty="0">
                    <a:solidFill>
                      <a:prstClr val="black"/>
                    </a:solidFill>
                    <a:latin typeface="Calibri" panose="020F0502020204030204"/>
                  </a:rPr>
                  <a:t>Đọc diễn cảm cả bài, cần biết đọc phù hợp thể hiện nhẹ nhàng, tr</a:t>
                </a:r>
                <a:r>
                  <a:rPr lang="en-US" sz="6000" dirty="0" err="1">
                    <a:solidFill>
                      <a:prstClr val="black"/>
                    </a:solidFill>
                    <a:latin typeface="Calibri" panose="020F0502020204030204"/>
                  </a:rPr>
                  <a:t>ìu</a:t>
                </a:r>
                <a:r>
                  <a:rPr lang="vi-VN" sz="6000" dirty="0">
                    <a:solidFill>
                      <a:prstClr val="black"/>
                    </a:solidFill>
                    <a:latin typeface="Calibri" panose="020F0502020204030204"/>
                  </a:rPr>
                  <a:t> mến, dũng cảm, xót xa, mạnh mẽ ,yêu quý, tự hào… </a:t>
                </a:r>
                <a:endParaRPr lang="vi-VN" sz="6000" dirty="0">
                  <a:solidFill>
                    <a:prstClr val="black"/>
                  </a:solidFill>
                  <a:latin typeface="Arial" panose="020B0604020202020204" pitchFamily="34" charset="0"/>
                </a:endParaRPr>
              </a:p>
            </p:txBody>
          </p:sp>
          <p:pic>
            <p:nvPicPr>
              <p:cNvPr id="12" name="Picture 19">
                <a:extLst>
                  <a:ext uri="{FF2B5EF4-FFF2-40B4-BE49-F238E27FC236}">
                    <a16:creationId xmlns:a16="http://schemas.microsoft.com/office/drawing/2014/main" id="{836BBF9C-6A14-4F90-8A4E-8AD168019BEF}"/>
                  </a:ext>
                </a:extLst>
              </p:cNvPr>
              <p:cNvPicPr>
                <a:picLocks noChangeAspect="1"/>
              </p:cNvPicPr>
              <p:nvPr/>
            </p:nvPicPr>
            <p:blipFill>
              <a:blip r:embed="rId2"/>
              <a:stretch>
                <a:fillRect/>
              </a:stretch>
            </p:blipFill>
            <p:spPr>
              <a:xfrm>
                <a:off x="-96562" y="2175637"/>
                <a:ext cx="701083" cy="701083"/>
              </a:xfrm>
              <a:prstGeom prst="rect">
                <a:avLst/>
              </a:prstGeom>
            </p:spPr>
          </p:pic>
        </p:grpSp>
      </p:grpSp>
      <p:grpSp>
        <p:nvGrpSpPr>
          <p:cNvPr id="13" name="Group 35">
            <a:extLst>
              <a:ext uri="{FF2B5EF4-FFF2-40B4-BE49-F238E27FC236}">
                <a16:creationId xmlns:a16="http://schemas.microsoft.com/office/drawing/2014/main" id="{7CE0AA24-A226-437E-912F-D5B244E38CE8}"/>
              </a:ext>
            </a:extLst>
          </p:cNvPr>
          <p:cNvGrpSpPr/>
          <p:nvPr/>
        </p:nvGrpSpPr>
        <p:grpSpPr>
          <a:xfrm>
            <a:off x="6347725" y="5707235"/>
            <a:ext cx="5592548" cy="3997227"/>
            <a:chOff x="3853543" y="4366486"/>
            <a:chExt cx="3728365" cy="2664818"/>
          </a:xfrm>
        </p:grpSpPr>
        <p:pic>
          <p:nvPicPr>
            <p:cNvPr id="14" name="Picture 23">
              <a:extLst>
                <a:ext uri="{FF2B5EF4-FFF2-40B4-BE49-F238E27FC236}">
                  <a16:creationId xmlns:a16="http://schemas.microsoft.com/office/drawing/2014/main" id="{DA51F8C4-60CA-4A00-A6B8-63BE7A545EE1}"/>
                </a:ext>
              </a:extLst>
            </p:cNvPr>
            <p:cNvPicPr>
              <a:picLocks noChangeAspect="1"/>
            </p:cNvPicPr>
            <p:nvPr/>
          </p:nvPicPr>
          <p:blipFill>
            <a:blip r:embed="rId3"/>
            <a:srcRect/>
            <a:stretch>
              <a:fillRect/>
            </a:stretch>
          </p:blipFill>
          <p:spPr>
            <a:xfrm>
              <a:off x="5564497" y="4453584"/>
              <a:ext cx="2017411" cy="2557225"/>
            </a:xfrm>
            <a:prstGeom prst="rect">
              <a:avLst/>
            </a:prstGeom>
          </p:spPr>
        </p:pic>
        <p:pic>
          <p:nvPicPr>
            <p:cNvPr id="15" name="Picture 2">
              <a:extLst>
                <a:ext uri="{FF2B5EF4-FFF2-40B4-BE49-F238E27FC236}">
                  <a16:creationId xmlns:a16="http://schemas.microsoft.com/office/drawing/2014/main" id="{5498A4D4-C4F0-4504-9D84-A166DC5A784D}"/>
                </a:ext>
              </a:extLst>
            </p:cNvPr>
            <p:cNvPicPr>
              <a:picLocks noChangeAspect="1"/>
            </p:cNvPicPr>
            <p:nvPr/>
          </p:nvPicPr>
          <p:blipFill>
            <a:blip r:embed="rId4"/>
            <a:srcRect/>
            <a:stretch>
              <a:fillRect/>
            </a:stretch>
          </p:blipFill>
          <p:spPr>
            <a:xfrm>
              <a:off x="3853543" y="4366486"/>
              <a:ext cx="1604865" cy="2664818"/>
            </a:xfrm>
            <a:prstGeom prst="rect">
              <a:avLst/>
            </a:prstGeom>
          </p:spPr>
        </p:pic>
      </p:grpSp>
      <p:pic>
        <p:nvPicPr>
          <p:cNvPr id="16" name="Picture 15">
            <a:extLst>
              <a:ext uri="{FF2B5EF4-FFF2-40B4-BE49-F238E27FC236}">
                <a16:creationId xmlns:a16="http://schemas.microsoft.com/office/drawing/2014/main" id="{3AE04E81-6F04-490B-8443-F267641348CC}"/>
              </a:ext>
            </a:extLst>
          </p:cNvPr>
          <p:cNvPicPr>
            <a:picLocks noChangeAspect="1"/>
          </p:cNvPicPr>
          <p:nvPr/>
        </p:nvPicPr>
        <p:blipFill>
          <a:blip r:embed="rId5"/>
          <a:stretch>
            <a:fillRect/>
          </a:stretch>
        </p:blipFill>
        <p:spPr>
          <a:xfrm>
            <a:off x="1725351" y="-237184"/>
            <a:ext cx="16158849" cy="3209822"/>
          </a:xfrm>
          <a:prstGeom prst="rect">
            <a:avLst/>
          </a:prstGeom>
        </p:spPr>
      </p:pic>
    </p:spTree>
    <p:extLst>
      <p:ext uri="{BB962C8B-B14F-4D97-AF65-F5344CB8AC3E}">
        <p14:creationId xmlns:p14="http://schemas.microsoft.com/office/powerpoint/2010/main" val="22669614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14:presetBounceEnd="72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72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72000">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D774DE5-F2A9-8691-51E6-AAF9286EFDF0}"/>
              </a:ext>
            </a:extLst>
          </p:cNvPr>
          <p:cNvSpPr txBox="1"/>
          <p:nvPr/>
        </p:nvSpPr>
        <p:spPr>
          <a:xfrm>
            <a:off x="762000" y="902761"/>
            <a:ext cx="16764000" cy="769441"/>
          </a:xfrm>
          <a:prstGeom prst="rect">
            <a:avLst/>
          </a:prstGeom>
          <a:noFill/>
        </p:spPr>
        <p:txBody>
          <a:bodyPr wrap="square">
            <a:spAutoFit/>
          </a:bodyPr>
          <a:lstStyle/>
          <a:p>
            <a:pPr algn="ctr"/>
            <a:r>
              <a:rPr lang="en-US" sz="4400" dirty="0">
                <a:solidFill>
                  <a:srgbClr val="DC224A"/>
                </a:solidFill>
                <a:latin typeface="#9Slide03 AllRoundGothic" panose="020B0703020202020104" pitchFamily="34" charset="0"/>
              </a:rPr>
              <a:t>VIỆT NAM QUÊ HƯƠNG TA</a:t>
            </a:r>
            <a:endParaRPr lang="vi-VN" sz="4400" b="0" i="0" dirty="0">
              <a:solidFill>
                <a:srgbClr val="DC224A"/>
              </a:solidFill>
              <a:effectLst/>
              <a:latin typeface="#9Slide03 AllRoundGothic" panose="020B0703020202020104" pitchFamily="34" charset="0"/>
            </a:endParaRPr>
          </a:p>
        </p:txBody>
      </p:sp>
      <p:sp>
        <p:nvSpPr>
          <p:cNvPr id="2" name="TextBox 1">
            <a:extLst>
              <a:ext uri="{FF2B5EF4-FFF2-40B4-BE49-F238E27FC236}">
                <a16:creationId xmlns:a16="http://schemas.microsoft.com/office/drawing/2014/main" id="{5DCC32A2-5286-4FC4-BC96-B350B7751388}"/>
              </a:ext>
            </a:extLst>
          </p:cNvPr>
          <p:cNvSpPr txBox="1"/>
          <p:nvPr/>
        </p:nvSpPr>
        <p:spPr>
          <a:xfrm>
            <a:off x="762000" y="1714500"/>
            <a:ext cx="16764000" cy="707886"/>
          </a:xfrm>
          <a:prstGeom prst="rect">
            <a:avLst/>
          </a:prstGeom>
          <a:noFill/>
        </p:spPr>
        <p:txBody>
          <a:bodyPr wrap="square">
            <a:spAutoFit/>
          </a:bodyPr>
          <a:lstStyle/>
          <a:p>
            <a:pPr algn="ctr"/>
            <a:r>
              <a:rPr lang="en-US" sz="4000" dirty="0">
                <a:latin typeface="Cambria" panose="02040503050406030204" pitchFamily="18" charset="0"/>
                <a:ea typeface="Cambria" panose="02040503050406030204" pitchFamily="18" charset="0"/>
              </a:rPr>
              <a:t>(</a:t>
            </a:r>
            <a:r>
              <a:rPr lang="en-US" sz="4000" dirty="0" err="1">
                <a:latin typeface="Cambria" panose="02040503050406030204" pitchFamily="18" charset="0"/>
                <a:ea typeface="Cambria" panose="02040503050406030204" pitchFamily="18" charset="0"/>
              </a:rPr>
              <a:t>Trích</a:t>
            </a:r>
            <a:r>
              <a:rPr lang="en-US" sz="4000" dirty="0">
                <a:latin typeface="Cambria" panose="02040503050406030204" pitchFamily="18" charset="0"/>
                <a:ea typeface="Cambria" panose="02040503050406030204" pitchFamily="18" charset="0"/>
              </a:rPr>
              <a:t>)</a:t>
            </a:r>
            <a:endParaRPr lang="vi-VN" sz="8000" b="0" i="0" dirty="0">
              <a:solidFill>
                <a:srgbClr val="DC224A"/>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F466F9-EBA4-DC71-60F0-A9F3E0DA9C60}"/>
              </a:ext>
            </a:extLst>
          </p:cNvPr>
          <p:cNvSpPr txBox="1"/>
          <p:nvPr/>
        </p:nvSpPr>
        <p:spPr>
          <a:xfrm>
            <a:off x="533400" y="2476500"/>
            <a:ext cx="8458200" cy="7478970"/>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nước ta ơi</a:t>
            </a:r>
          </a:p>
          <a:p>
            <a:pPr algn="ctr"/>
            <a:r>
              <a:rPr lang="vi-VN" sz="3200" dirty="0">
                <a:latin typeface="Cambria" panose="02040503050406030204" pitchFamily="18" charset="0"/>
                <a:ea typeface="Cambria" panose="02040503050406030204" pitchFamily="18" charset="0"/>
              </a:rPr>
              <a:t>Mênh mông biển lúa đâu trời đẹp hơn</a:t>
            </a:r>
          </a:p>
          <a:p>
            <a:pPr algn="ctr"/>
            <a:r>
              <a:rPr lang="vi-VN" sz="3200" dirty="0">
                <a:latin typeface="Cambria" panose="02040503050406030204" pitchFamily="18" charset="0"/>
                <a:ea typeface="Cambria" panose="02040503050406030204" pitchFamily="18" charset="0"/>
              </a:rPr>
              <a:t>Cánh cò bay lả rập rờn</a:t>
            </a:r>
          </a:p>
          <a:p>
            <a:pPr algn="ctr"/>
            <a:r>
              <a:rPr lang="vi-VN" sz="3200" dirty="0">
                <a:latin typeface="Cambria" panose="02040503050406030204" pitchFamily="18" charset="0"/>
                <a:ea typeface="Cambria" panose="02040503050406030204" pitchFamily="18" charset="0"/>
              </a:rPr>
              <a:t>Mây mờ che đỉnh Trường Sơn sớm chiều.</a:t>
            </a:r>
          </a:p>
          <a:p>
            <a:pPr algn="ctr"/>
            <a:r>
              <a:rPr lang="vi-VN" sz="3200" dirty="0">
                <a:latin typeface="Cambria" panose="02040503050406030204" pitchFamily="18" charset="0"/>
                <a:ea typeface="Cambria" panose="02040503050406030204" pitchFamily="18" charset="0"/>
              </a:rPr>
              <a:t> </a:t>
            </a:r>
          </a:p>
          <a:p>
            <a:pPr algn="ctr"/>
            <a:r>
              <a:rPr lang="vi-VN" sz="3200" dirty="0">
                <a:latin typeface="Cambria" panose="02040503050406030204" pitchFamily="18" charset="0"/>
                <a:ea typeface="Cambria" panose="02040503050406030204" pitchFamily="18" charset="0"/>
              </a:rPr>
              <a:t>Quê hương biết mấy thân yêu</a:t>
            </a:r>
          </a:p>
          <a:p>
            <a:pPr algn="ctr"/>
            <a:r>
              <a:rPr lang="vi-VN" sz="3200" dirty="0">
                <a:latin typeface="Cambria" panose="02040503050406030204" pitchFamily="18" charset="0"/>
                <a:ea typeface="Cambria" panose="02040503050406030204" pitchFamily="18" charset="0"/>
              </a:rPr>
              <a:t>Bao nhiêu đời đã chịu nhiều thương đau</a:t>
            </a:r>
          </a:p>
          <a:p>
            <a:pPr algn="ctr"/>
            <a:r>
              <a:rPr lang="vi-VN" sz="3200" dirty="0">
                <a:latin typeface="Cambria" panose="02040503050406030204" pitchFamily="18" charset="0"/>
                <a:ea typeface="Cambria" panose="02040503050406030204" pitchFamily="18" charset="0"/>
              </a:rPr>
              <a:t>Mặt người vất vả in sâu</a:t>
            </a:r>
          </a:p>
          <a:p>
            <a:pPr algn="ctr"/>
            <a:r>
              <a:rPr lang="vi-VN" sz="3200" dirty="0">
                <a:latin typeface="Cambria" panose="02040503050406030204" pitchFamily="18" charset="0"/>
                <a:ea typeface="Cambria" panose="02040503050406030204" pitchFamily="18" charset="0"/>
              </a:rPr>
              <a:t>Gái trai cũng một áo nâu nhuộm bùn.</a:t>
            </a:r>
            <a:endParaRPr lang="en-US" sz="3200" dirty="0">
              <a:latin typeface="Cambria" panose="02040503050406030204" pitchFamily="18" charset="0"/>
              <a:ea typeface="Cambria" panose="02040503050406030204" pitchFamily="18" charset="0"/>
            </a:endParaRPr>
          </a:p>
          <a:p>
            <a:pPr algn="ctr"/>
            <a:endParaRPr lang="en-US"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nghèo nuôi những anh hùng</a:t>
            </a:r>
          </a:p>
          <a:p>
            <a:pPr algn="ctr"/>
            <a:r>
              <a:rPr lang="vi-VN" sz="3200" dirty="0">
                <a:latin typeface="Cambria" panose="02040503050406030204" pitchFamily="18" charset="0"/>
                <a:ea typeface="Cambria" panose="02040503050406030204" pitchFamily="18" charset="0"/>
              </a:rPr>
              <a:t>Chìm trong máu lửa lại vùng đứng lên</a:t>
            </a:r>
          </a:p>
          <a:p>
            <a:pPr algn="ctr"/>
            <a:r>
              <a:rPr lang="vi-VN" sz="3200" dirty="0">
                <a:latin typeface="Cambria" panose="02040503050406030204" pitchFamily="18" charset="0"/>
                <a:ea typeface="Cambria" panose="02040503050406030204" pitchFamily="18" charset="0"/>
              </a:rPr>
              <a:t>Đạp quân thù xuống đất đen</a:t>
            </a:r>
          </a:p>
          <a:p>
            <a:pPr algn="ctr"/>
            <a:r>
              <a:rPr lang="vi-VN" sz="3200" dirty="0">
                <a:latin typeface="Cambria" panose="02040503050406030204" pitchFamily="18" charset="0"/>
                <a:ea typeface="Cambria" panose="02040503050406030204" pitchFamily="18" charset="0"/>
              </a:rPr>
              <a:t>Súng gươm vứt bỏ lại hiền như xưa.</a:t>
            </a:r>
          </a:p>
          <a:p>
            <a:pPr algn="ctr"/>
            <a:endParaRPr lang="vi-VN" sz="32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FFE2FC-9E6E-0DC9-39F0-40FD6E29A5B6}"/>
              </a:ext>
            </a:extLst>
          </p:cNvPr>
          <p:cNvSpPr txBox="1"/>
          <p:nvPr/>
        </p:nvSpPr>
        <p:spPr>
          <a:xfrm>
            <a:off x="9296400" y="3009900"/>
            <a:ext cx="8001000" cy="5016758"/>
          </a:xfrm>
          <a:prstGeom prst="rect">
            <a:avLst/>
          </a:prstGeom>
          <a:noFill/>
        </p:spPr>
        <p:txBody>
          <a:bodyPr wrap="square">
            <a:spAutoFit/>
          </a:bodyPr>
          <a:lstStyle/>
          <a:p>
            <a:pPr algn="ctr"/>
            <a:r>
              <a:rPr lang="vi-VN" sz="3200" dirty="0">
                <a:latin typeface="Cambria" panose="02040503050406030204" pitchFamily="18" charset="0"/>
                <a:ea typeface="Cambria" panose="02040503050406030204" pitchFamily="18" charset="0"/>
              </a:rPr>
              <a:t>Việt Nam đất nắng chan hoà</a:t>
            </a:r>
          </a:p>
          <a:p>
            <a:pPr algn="ctr"/>
            <a:r>
              <a:rPr lang="vi-VN" sz="3200" dirty="0">
                <a:latin typeface="Cambria" panose="02040503050406030204" pitchFamily="18" charset="0"/>
                <a:ea typeface="Cambria" panose="02040503050406030204" pitchFamily="18" charset="0"/>
              </a:rPr>
              <a:t>Hoa thơm quả ngọt bốn mùa trời xanh</a:t>
            </a:r>
          </a:p>
          <a:p>
            <a:pPr algn="ctr"/>
            <a:r>
              <a:rPr lang="vi-VN" sz="3200" dirty="0">
                <a:latin typeface="Cambria" panose="02040503050406030204" pitchFamily="18" charset="0"/>
                <a:ea typeface="Cambria" panose="02040503050406030204" pitchFamily="18" charset="0"/>
              </a:rPr>
              <a:t>Mắt đen cô gái long lanh</a:t>
            </a:r>
          </a:p>
          <a:p>
            <a:pPr algn="ctr"/>
            <a:r>
              <a:rPr lang="vi-VN" sz="3200" dirty="0">
                <a:latin typeface="Cambria" panose="02040503050406030204" pitchFamily="18" charset="0"/>
                <a:ea typeface="Cambria" panose="02040503050406030204" pitchFamily="18" charset="0"/>
              </a:rPr>
              <a:t>Yêu ai yêu trọn tấm tình thuỷ chung.</a:t>
            </a:r>
            <a:endParaRPr lang="en-US" sz="3200" dirty="0">
              <a:latin typeface="Cambria" panose="02040503050406030204" pitchFamily="18" charset="0"/>
              <a:ea typeface="Cambria" panose="02040503050406030204" pitchFamily="18" charset="0"/>
            </a:endParaRPr>
          </a:p>
          <a:p>
            <a:pPr algn="ctr"/>
            <a:endParaRPr lang="vi-VN" sz="3200" dirty="0">
              <a:latin typeface="Cambria" panose="02040503050406030204" pitchFamily="18" charset="0"/>
              <a:ea typeface="Cambria" panose="02040503050406030204" pitchFamily="18" charset="0"/>
            </a:endParaRPr>
          </a:p>
          <a:p>
            <a:pPr algn="ctr"/>
            <a:r>
              <a:rPr lang="vi-VN" sz="3200" dirty="0">
                <a:latin typeface="Cambria" panose="02040503050406030204" pitchFamily="18" charset="0"/>
                <a:ea typeface="Cambria" panose="02040503050406030204" pitchFamily="18" charset="0"/>
              </a:rPr>
              <a:t>Đất trăm nghề của trăm vùng</a:t>
            </a:r>
          </a:p>
          <a:p>
            <a:pPr algn="ctr"/>
            <a:r>
              <a:rPr lang="vi-VN" sz="3200" dirty="0">
                <a:latin typeface="Cambria" panose="02040503050406030204" pitchFamily="18" charset="0"/>
                <a:ea typeface="Cambria" panose="02040503050406030204" pitchFamily="18" charset="0"/>
              </a:rPr>
              <a:t>Khách phương xa tới lạ lùng tìm xem</a:t>
            </a:r>
          </a:p>
          <a:p>
            <a:pPr algn="ctr"/>
            <a:r>
              <a:rPr lang="vi-VN" sz="3200" dirty="0">
                <a:latin typeface="Cambria" panose="02040503050406030204" pitchFamily="18" charset="0"/>
                <a:ea typeface="Cambria" panose="02040503050406030204" pitchFamily="18" charset="0"/>
              </a:rPr>
              <a:t>Tay người như có phép tiên</a:t>
            </a:r>
          </a:p>
          <a:p>
            <a:pPr algn="ctr"/>
            <a:r>
              <a:rPr lang="vi-VN" sz="3200" dirty="0">
                <a:latin typeface="Cambria" panose="02040503050406030204" pitchFamily="18" charset="0"/>
                <a:ea typeface="Cambria" panose="02040503050406030204" pitchFamily="18" charset="0"/>
              </a:rPr>
              <a:t>Trên tre lá cũng dệt nghìn bài thơ.</a:t>
            </a:r>
          </a:p>
          <a:p>
            <a:pPr algn="r"/>
            <a:r>
              <a:rPr lang="vi-VN" sz="3200" dirty="0">
                <a:latin typeface="Cambria" panose="02040503050406030204" pitchFamily="18" charset="0"/>
                <a:ea typeface="Cambria" panose="02040503050406030204" pitchFamily="18" charset="0"/>
              </a:rPr>
              <a:t>(Nguyễn Đình Thi)</a:t>
            </a:r>
          </a:p>
        </p:txBody>
      </p:sp>
    </p:spTree>
    <p:extLst>
      <p:ext uri="{BB962C8B-B14F-4D97-AF65-F5344CB8AC3E}">
        <p14:creationId xmlns:p14="http://schemas.microsoft.com/office/powerpoint/2010/main" val="3535054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2"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6A734D7F-5976-9272-664D-1E520380DEA4}"/>
              </a:ext>
            </a:extLst>
          </p:cNvPr>
          <p:cNvSpPr/>
          <p:nvPr/>
        </p:nvSpPr>
        <p:spPr>
          <a:xfrm>
            <a:off x="533400" y="723900"/>
            <a:ext cx="17221200" cy="9067800"/>
          </a:xfrm>
          <a:prstGeom prst="roundRect">
            <a:avLst>
              <a:gd name="adj" fmla="val 3005"/>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5C8329F3-DDE2-7085-031B-FB0B0F91E03B}"/>
              </a:ext>
            </a:extLst>
          </p:cNvPr>
          <p:cNvSpPr/>
          <p:nvPr/>
        </p:nvSpPr>
        <p:spPr>
          <a:xfrm>
            <a:off x="1348606" y="2532588"/>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Trường</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Sơn</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8" name="Rectangle 7">
            <a:extLst>
              <a:ext uri="{FF2B5EF4-FFF2-40B4-BE49-F238E27FC236}">
                <a16:creationId xmlns:a16="http://schemas.microsoft.com/office/drawing/2014/main" id="{43056CC1-4C99-4F27-FEB2-158FBCB0AFFB}"/>
              </a:ext>
            </a:extLst>
          </p:cNvPr>
          <p:cNvSpPr/>
          <p:nvPr/>
        </p:nvSpPr>
        <p:spPr>
          <a:xfrm>
            <a:off x="9672743" y="256349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đất</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nghèo</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9" name="Rectangle 8">
            <a:extLst>
              <a:ext uri="{FF2B5EF4-FFF2-40B4-BE49-F238E27FC236}">
                <a16:creationId xmlns:a16="http://schemas.microsoft.com/office/drawing/2014/main" id="{D4641322-D37A-C77F-550A-807790BC3A2B}"/>
              </a:ext>
            </a:extLst>
          </p:cNvPr>
          <p:cNvSpPr/>
          <p:nvPr/>
        </p:nvSpPr>
        <p:spPr>
          <a:xfrm>
            <a:off x="9702679"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áo</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nâu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1" name="Rectangle 10">
            <a:extLst>
              <a:ext uri="{FF2B5EF4-FFF2-40B4-BE49-F238E27FC236}">
                <a16:creationId xmlns:a16="http://schemas.microsoft.com/office/drawing/2014/main" id="{E2094304-45D8-5905-35EA-74886A1834A0}"/>
              </a:ext>
            </a:extLst>
          </p:cNvPr>
          <p:cNvSpPr/>
          <p:nvPr/>
        </p:nvSpPr>
        <p:spPr>
          <a:xfrm>
            <a:off x="1367656" y="4896477"/>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sớm</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chiều</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sp>
        <p:nvSpPr>
          <p:cNvPr id="12" name="Rectangle 11">
            <a:extLst>
              <a:ext uri="{FF2B5EF4-FFF2-40B4-BE49-F238E27FC236}">
                <a16:creationId xmlns:a16="http://schemas.microsoft.com/office/drawing/2014/main" id="{98E7DCD3-5429-E404-849B-6E1FB0FC8B45}"/>
              </a:ext>
            </a:extLst>
          </p:cNvPr>
          <p:cNvSpPr/>
          <p:nvPr/>
        </p:nvSpPr>
        <p:spPr>
          <a:xfrm>
            <a:off x="4800600" y="6997383"/>
            <a:ext cx="7508931" cy="1191952"/>
          </a:xfrm>
          <a:prstGeom prst="rect">
            <a:avLst/>
          </a:prstGeom>
          <a:solidFill>
            <a:schemeClr val="accent6">
              <a:lumMod val="20000"/>
              <a:lumOff val="80000"/>
            </a:schemeClr>
          </a:solidFill>
          <a:ln w="38100">
            <a:solidFill>
              <a:schemeClr val="tx1">
                <a:lumMod val="65000"/>
                <a:lumOff val="35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quân</a:t>
            </a:r>
            <a:r>
              <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rPr>
              <a:t> </a:t>
            </a:r>
            <a:r>
              <a:rPr lang="en-US" sz="6000" dirty="0" err="1">
                <a:solidFill>
                  <a:schemeClr val="tx1"/>
                </a:solidFill>
                <a:latin typeface="Cambria" panose="02040503050406030204" pitchFamily="18" charset="0"/>
                <a:ea typeface="Cambria" panose="02040503050406030204" pitchFamily="18" charset="0"/>
                <a:cs typeface="Open Sans" panose="020B0606030504020204" pitchFamily="34" charset="0"/>
              </a:rPr>
              <a:t>thù</a:t>
            </a:r>
            <a:endParaRPr lang="en-US" sz="6000" dirty="0">
              <a:solidFill>
                <a:schemeClr val="tx1"/>
              </a:solidFill>
              <a:latin typeface="Cambria" panose="02040503050406030204" pitchFamily="18" charset="0"/>
              <a:ea typeface="Cambria" panose="02040503050406030204" pitchFamily="18" charset="0"/>
              <a:cs typeface="Open Sans" panose="020B0606030504020204" pitchFamily="34" charset="0"/>
            </a:endParaRPr>
          </a:p>
        </p:txBody>
      </p:sp>
      <p:pic>
        <p:nvPicPr>
          <p:cNvPr id="2" name="Picture 1">
            <a:extLst>
              <a:ext uri="{FF2B5EF4-FFF2-40B4-BE49-F238E27FC236}">
                <a16:creationId xmlns:a16="http://schemas.microsoft.com/office/drawing/2014/main" id="{87DFA51B-7802-6BBA-8534-C25F80493FFA}"/>
              </a:ext>
            </a:extLst>
          </p:cNvPr>
          <p:cNvPicPr>
            <a:picLocks noChangeAspect="1"/>
          </p:cNvPicPr>
          <p:nvPr/>
        </p:nvPicPr>
        <p:blipFill>
          <a:blip r:embed="rId3"/>
          <a:stretch>
            <a:fillRect/>
          </a:stretch>
        </p:blipFill>
        <p:spPr>
          <a:xfrm>
            <a:off x="4570267" y="347158"/>
            <a:ext cx="9821507" cy="1621677"/>
          </a:xfrm>
          <a:prstGeom prst="rect">
            <a:avLst/>
          </a:prstGeom>
        </p:spPr>
      </p:pic>
    </p:spTree>
    <p:extLst>
      <p:ext uri="{BB962C8B-B14F-4D97-AF65-F5344CB8AC3E}">
        <p14:creationId xmlns:p14="http://schemas.microsoft.com/office/powerpoint/2010/main" val="3819389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0-#ppt_w/2"/>
                                          </p:val>
                                        </p:tav>
                                        <p:tav tm="100000">
                                          <p:val>
                                            <p:strVal val="#ppt_x"/>
                                          </p:val>
                                        </p:tav>
                                      </p:tavLst>
                                    </p:anim>
                                    <p:anim calcmode="lin" valueType="num">
                                      <p:cBhvr additive="base">
                                        <p:cTn id="19"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0-#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0-#ppt_w/2"/>
                                          </p:val>
                                        </p:tav>
                                        <p:tav tm="100000">
                                          <p:val>
                                            <p:strVal val="#ppt_x"/>
                                          </p:val>
                                        </p:tav>
                                      </p:tavLst>
                                    </p:anim>
                                    <p:anim calcmode="lin" valueType="num">
                                      <p:cBhvr additive="base">
                                        <p:cTn id="3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1" grpId="0" animBg="1"/>
      <p:bldP spid="1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1701</TotalTime>
  <Words>1601</Words>
  <Application>Microsoft Office PowerPoint</Application>
  <PresentationFormat>Custom</PresentationFormat>
  <Paragraphs>105</Paragraphs>
  <Slides>32</Slides>
  <Notes>4</Notes>
  <HiddenSlides>0</HiddenSlides>
  <MMClips>1</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32</vt:i4>
      </vt:variant>
    </vt:vector>
  </HeadingPairs>
  <TitlesOfParts>
    <vt:vector size="42" baseType="lpstr">
      <vt:lpstr>#9Slide03 AllRoundGothic</vt:lpstr>
      <vt:lpstr>Arial</vt:lpstr>
      <vt:lpstr>Calibri</vt:lpstr>
      <vt:lpstr>Cambria</vt:lpstr>
      <vt:lpstr>Wingdings</vt:lpstr>
      <vt:lpstr>Office Theme</vt: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T6_Doc</dc:title>
  <dc:subject>9Slide.vn</dc:subject>
  <dc:creator>huong</dc:creator>
  <dc:description>9Slide.vn</dc:description>
  <cp:lastModifiedBy>thanhtrangsmallsun@gmail.com</cp:lastModifiedBy>
  <cp:revision>35</cp:revision>
  <dcterms:created xsi:type="dcterms:W3CDTF">2006-08-16T00:00:00Z</dcterms:created>
  <dcterms:modified xsi:type="dcterms:W3CDTF">2025-04-26T16:23:07Z</dcterms:modified>
  <cp:category>9Slide.vn</cp:category>
  <dc:identifier>DAGPVnf4NPg</dc:identifier>
</cp:coreProperties>
</file>