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sldIdLst>
    <p:sldId id="323" r:id="rId2"/>
    <p:sldId id="334" r:id="rId3"/>
    <p:sldId id="325" r:id="rId4"/>
    <p:sldId id="389" r:id="rId5"/>
    <p:sldId id="416" r:id="rId6"/>
    <p:sldId id="417" r:id="rId7"/>
    <p:sldId id="419" r:id="rId8"/>
    <p:sldId id="326" r:id="rId9"/>
    <p:sldId id="418" r:id="rId10"/>
    <p:sldId id="3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82" d="100"/>
          <a:sy n="82"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26/4/2025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26/4/2025</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79ABDF3E-6EA6-BDEA-4ACB-E16A4A8EF1FA}"/>
              </a:ext>
            </a:extLst>
          </p:cNvPr>
          <p:cNvPicPr>
            <a:picLocks noChangeAspect="1"/>
          </p:cNvPicPr>
          <p:nvPr/>
        </p:nvPicPr>
        <p:blipFill>
          <a:blip r:embed="rId5"/>
          <a:stretch>
            <a:fillRect/>
          </a:stretch>
        </p:blipFill>
        <p:spPr>
          <a:xfrm>
            <a:off x="1999133" y="1578703"/>
            <a:ext cx="8193734" cy="3700593"/>
          </a:xfrm>
          <a:prstGeom prst="rect">
            <a:avLst/>
          </a:prstGeom>
        </p:spPr>
      </p:pic>
    </p:spTree>
    <p:extLst>
      <p:ext uri="{BB962C8B-B14F-4D97-AF65-F5344CB8AC3E}">
        <p14:creationId xmlns:p14="http://schemas.microsoft.com/office/powerpoint/2010/main" val="1899897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0855" y="537406"/>
            <a:ext cx="8953600" cy="5024539"/>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rcRect l="24002" r="25455"/>
          <a:stretch/>
        </p:blipFill>
        <p:spPr>
          <a:xfrm>
            <a:off x="-234272" y="1521987"/>
            <a:ext cx="3023755" cy="5982603"/>
          </a:xfrm>
          <a:prstGeom prst="rect">
            <a:avLst/>
          </a:prstGeom>
        </p:spPr>
      </p:pic>
      <p:pic>
        <p:nvPicPr>
          <p:cNvPr id="3" name="Picture 2">
            <a:extLst>
              <a:ext uri="{FF2B5EF4-FFF2-40B4-BE49-F238E27FC236}">
                <a16:creationId xmlns:a16="http://schemas.microsoft.com/office/drawing/2014/main" id="{C786E13C-67EE-7735-E1C0-DF92F66734A9}"/>
              </a:ext>
            </a:extLst>
          </p:cNvPr>
          <p:cNvPicPr>
            <a:picLocks noChangeAspect="1"/>
          </p:cNvPicPr>
          <p:nvPr/>
        </p:nvPicPr>
        <p:blipFill>
          <a:blip r:embed="rId5"/>
          <a:stretch>
            <a:fillRect/>
          </a:stretch>
        </p:blipFill>
        <p:spPr>
          <a:xfrm>
            <a:off x="1956630" y="1136010"/>
            <a:ext cx="8278739" cy="2155063"/>
          </a:xfrm>
          <a:prstGeom prst="rect">
            <a:avLst/>
          </a:prstGeom>
        </p:spPr>
      </p:pic>
      <p:pic>
        <p:nvPicPr>
          <p:cNvPr id="9" name="Picture 8">
            <a:extLst>
              <a:ext uri="{FF2B5EF4-FFF2-40B4-BE49-F238E27FC236}">
                <a16:creationId xmlns:a16="http://schemas.microsoft.com/office/drawing/2014/main" id="{A9A9E7E1-32BF-123C-1591-DD9AEB2F9AB9}"/>
              </a:ext>
            </a:extLst>
          </p:cNvPr>
          <p:cNvPicPr>
            <a:picLocks noChangeAspect="1"/>
          </p:cNvPicPr>
          <p:nvPr/>
        </p:nvPicPr>
        <p:blipFill>
          <a:blip r:embed="rId6"/>
          <a:stretch>
            <a:fillRect/>
          </a:stretch>
        </p:blipFill>
        <p:spPr>
          <a:xfrm>
            <a:off x="5038251" y="3429000"/>
            <a:ext cx="2115495" cy="1072989"/>
          </a:xfrm>
          <a:prstGeom prst="rect">
            <a:avLst/>
          </a:prstGeom>
        </p:spPr>
      </p:pic>
    </p:spTree>
    <p:extLst>
      <p:ext uri="{BB962C8B-B14F-4D97-AF65-F5344CB8AC3E}">
        <p14:creationId xmlns:p14="http://schemas.microsoft.com/office/powerpoint/2010/main" val="23721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5"/>
          <a:stretch>
            <a:fillRect/>
          </a:stretch>
        </p:blipFill>
        <p:spPr>
          <a:xfrm>
            <a:off x="2276525" y="1581752"/>
            <a:ext cx="7638950" cy="3694496"/>
          </a:xfrm>
          <a:prstGeom prst="rect">
            <a:avLst/>
          </a:prstGeom>
        </p:spPr>
      </p:pic>
    </p:spTree>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847149" y="1510059"/>
                <a:ext cx="8080513" cy="887166"/>
              </a:xfrm>
              <a:prstGeom prst="rect">
                <a:avLst/>
              </a:prstGeom>
              <a:noFill/>
            </p:spPr>
            <p:txBody>
              <a:bodyPr wrap="square" rtlCol="0">
                <a:spAutoFit/>
              </a:bodyPr>
              <a:lstStyle/>
              <a:p>
                <a:pPr algn="ctr"/>
                <a14:m>
                  <m:oMath xmlns:m="http://schemas.openxmlformats.org/officeDocument/2006/math">
                    <m:f>
                      <m:fPr>
                        <m:ctrlPr>
                          <a:rPr lang="en-US" sz="3600" i="1" smtClean="0">
                            <a:solidFill>
                              <a:srgbClr val="242021"/>
                            </a:solidFill>
                            <a:effectLst/>
                            <a:latin typeface="Cambria Math" panose="02040503050406030204" pitchFamily="18" charset="0"/>
                          </a:rPr>
                        </m:ctrlPr>
                      </m:fPr>
                      <m:num>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75</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489</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6024</m:t>
                        </m:r>
                      </m:num>
                      <m:den>
                        <m:r>
                          <a:rPr lang="en-US" sz="3600" i="1">
                            <a:latin typeface="Cambria Math" panose="02040503050406030204" pitchFamily="18" charset="0"/>
                          </a:rPr>
                          <m:t>1000</m:t>
                        </m:r>
                      </m:den>
                    </m:f>
                  </m:oMath>
                </a14:m>
                <a:endParaRPr lang="en-US" sz="36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847149" y="1510059"/>
                <a:ext cx="8080513" cy="887166"/>
              </a:xfrm>
              <a:prstGeom prst="rect">
                <a:avLst/>
              </a:prstGeom>
              <a:blipFill>
                <a:blip r:embed="rId2"/>
                <a:stretch>
                  <a:fillRect b="-1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300369" y="2289088"/>
                <a:ext cx="10188274" cy="4135556"/>
              </a:xfrm>
              <a:prstGeom prst="rect">
                <a:avLst/>
              </a:prstGeom>
              <a:noFill/>
            </p:spPr>
            <p:txBody>
              <a:bodyPr wrap="square" rtlCol="0">
                <a:spAutoFit/>
              </a:bodyPr>
              <a:lstStyle/>
              <a:p>
                <a:pPr>
                  <a:lnSpc>
                    <a:spcPct val="130000"/>
                  </a:lnSpc>
                </a:pPr>
                <a14:m>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31</m:t>
                        </m:r>
                      </m:num>
                      <m:den>
                        <m:r>
                          <a:rPr lang="en-US" sz="3600" i="1">
                            <a:solidFill>
                              <a:srgbClr val="FF0000"/>
                            </a:solidFill>
                            <a:effectLst/>
                            <a:latin typeface="Cambria Math" panose="02040503050406030204" pitchFamily="18" charset="0"/>
                            <a:ea typeface="Calibri" panose="020F0502020204030204" pitchFamily="34" charset="0"/>
                          </a:rPr>
                          <m:t>10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75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489</m:t>
                        </m:r>
                      </m:num>
                      <m:den>
                        <m:r>
                          <a:rPr lang="en-US" sz="3600" i="1">
                            <a:solidFill>
                              <a:srgbClr val="FF0000"/>
                            </a:solidFill>
                            <a:effectLst/>
                            <a:latin typeface="Cambria Math" panose="02040503050406030204" pitchFamily="18" charset="0"/>
                            <a:ea typeface="Calibri" panose="020F0502020204030204" pitchFamily="34" charset="0"/>
                          </a:rPr>
                          <m:t>100</m:t>
                        </m:r>
                      </m:den>
                    </m:f>
                  </m:oMath>
                </a14:m>
                <a:r>
                  <a:rPr lang="en-US" sz="3600" dirty="0">
                    <a:solidFill>
                      <a:srgbClr val="FF0000"/>
                    </a:solidFill>
                    <a:effectLst/>
                    <a:latin typeface="Cambria" panose="02040503050406030204" pitchFamily="18" charset="0"/>
                    <a:ea typeface="Cambria" panose="02040503050406030204" pitchFamily="18" charset="0"/>
                  </a:rPr>
                  <a:t> </a:t>
                </a:r>
                <a:r>
                  <a:rPr lang="en-US" sz="3200" dirty="0">
                    <a:solidFill>
                      <a:srgbClr val="FF0000"/>
                    </a:solidFill>
                    <a:effectLst/>
                    <a:latin typeface="Cambria" panose="02040503050406030204" pitchFamily="18" charset="0"/>
                    <a:ea typeface="Cambria" panose="02040503050406030204" pitchFamily="18" charset="0"/>
                  </a:rPr>
                  <a:t>=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6024</m:t>
                        </m:r>
                      </m:num>
                      <m:den>
                        <m:r>
                          <a:rPr lang="en-US" sz="36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300369" y="2289088"/>
                <a:ext cx="10188274" cy="4135556"/>
              </a:xfrm>
              <a:prstGeom prst="rect">
                <a:avLst/>
              </a:prstGeom>
              <a:blipFill>
                <a:blip r:embed="rId3"/>
                <a:stretch>
                  <a:fillRect b="-590"/>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0,31;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1,75</a:t>
                </a:r>
                <a:r>
                  <a:rPr lang="en-US" sz="3600" dirty="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E790EA-D70E-8BC8-CB3A-68D07D99D4EE}"/>
                  </a:ext>
                </a:extLst>
              </p:cNvPr>
              <p:cNvSpPr txBox="1"/>
              <p:nvPr/>
            </p:nvSpPr>
            <p:spPr>
              <a:xfrm>
                <a:off x="1709532" y="2337050"/>
                <a:ext cx="4253948" cy="2857385"/>
              </a:xfrm>
              <a:prstGeom prst="rect">
                <a:avLst/>
              </a:prstGeom>
              <a:noFill/>
            </p:spPr>
            <p:txBody>
              <a:bodyPr wrap="square" rtlCol="0">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21</m:t>
                        </m:r>
                      </m:num>
                      <m:den>
                        <m:r>
                          <a:rPr lang="en-US" sz="4400" b="0" i="1">
                            <a:solidFill>
                              <a:srgbClr val="FF0000"/>
                            </a:solidFill>
                            <a:effectLst/>
                            <a:latin typeface="Cambria Math" panose="02040503050406030204" pitchFamily="18" charset="0"/>
                            <a:ea typeface="SimSun" panose="02010600030101010101" pitchFamily="2" charset="-122"/>
                          </a:rPr>
                          <m:t>30</m:t>
                        </m:r>
                      </m:den>
                    </m:f>
                  </m:oMath>
                </a14:m>
                <a:r>
                  <a:rPr lang="en-US" sz="4400" b="0" i="0" dirty="0">
                    <a:solidFill>
                      <a:srgbClr val="FF0000"/>
                    </a:solidFill>
                    <a:effectLst/>
                    <a:latin typeface="Cambria" panose="02040503050406030204" pitchFamily="18" charset="0"/>
                    <a:ea typeface="Cambria" panose="02040503050406030204" pitchFamily="18" charset="0"/>
                  </a:rPr>
                  <a:t> = 0,7;</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62</m:t>
                        </m:r>
                      </m:num>
                      <m:den>
                        <m:r>
                          <a:rPr lang="en-US" sz="4400" b="0" i="1">
                            <a:solidFill>
                              <a:srgbClr val="FF0000"/>
                            </a:solidFill>
                            <a:effectLst/>
                            <a:latin typeface="Cambria Math" panose="02040503050406030204" pitchFamily="18" charset="0"/>
                            <a:ea typeface="SimSun" panose="02010600030101010101" pitchFamily="2" charset="-122"/>
                          </a:rPr>
                          <m:t>200</m:t>
                        </m:r>
                      </m:den>
                    </m:f>
                  </m:oMath>
                </a14:m>
                <a:r>
                  <a:rPr lang="en-US" sz="4400" dirty="0">
                    <a:solidFill>
                      <a:srgbClr val="FF0000"/>
                    </a:solidFill>
                    <a:effectLst/>
                    <a:latin typeface="Cambria" panose="02040503050406030204" pitchFamily="18" charset="0"/>
                    <a:ea typeface="Cambria" panose="02040503050406030204" pitchFamily="18" charset="0"/>
                  </a:rPr>
                  <a:t> </a:t>
                </a:r>
                <a:r>
                  <a:rPr lang="en-US" sz="4400" b="0" i="0" dirty="0">
                    <a:solidFill>
                      <a:srgbClr val="FF0000"/>
                    </a:solidFill>
                    <a:effectLst/>
                    <a:latin typeface="Cambria" panose="02040503050406030204" pitchFamily="18" charset="0"/>
                    <a:ea typeface="Cambria" panose="02040503050406030204" pitchFamily="18" charset="0"/>
                  </a:rPr>
                  <a:t>= 0,31;</a:t>
                </a:r>
              </a:p>
            </p:txBody>
          </p:sp>
        </mc:Choice>
        <mc:Fallback xmlns="">
          <p:sp>
            <p:nvSpPr>
              <p:cNvPr id="9" name="TextBox 8">
                <a:extLst>
                  <a:ext uri="{FF2B5EF4-FFF2-40B4-BE49-F238E27FC236}">
                    <a16:creationId xmlns:a16="http://schemas.microsoft.com/office/drawing/2014/main" id="{67E790EA-D70E-8BC8-CB3A-68D07D99D4EE}"/>
                  </a:ext>
                </a:extLst>
              </p:cNvPr>
              <p:cNvSpPr txBox="1">
                <a:spLocks noRot="1" noChangeAspect="1" noMove="1" noResize="1" noEditPoints="1" noAdjustHandles="1" noChangeArrowheads="1" noChangeShapeType="1" noTextEdit="1"/>
              </p:cNvSpPr>
              <p:nvPr/>
            </p:nvSpPr>
            <p:spPr>
              <a:xfrm>
                <a:off x="1709532" y="2337050"/>
                <a:ext cx="4253948" cy="2857385"/>
              </a:xfrm>
              <a:prstGeom prst="rect">
                <a:avLst/>
              </a:prstGeom>
              <a:blipFill>
                <a:blip r:embed="rId3"/>
                <a:stretch>
                  <a:fillRect b="-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6E2822-A159-C013-B3D1-9AC6348ED184}"/>
                  </a:ext>
                </a:extLst>
              </p:cNvPr>
              <p:cNvSpPr txBox="1"/>
              <p:nvPr/>
            </p:nvSpPr>
            <p:spPr>
              <a:xfrm>
                <a:off x="7174523" y="2409582"/>
                <a:ext cx="3191608" cy="2859116"/>
              </a:xfrm>
              <a:prstGeom prst="rect">
                <a:avLst/>
              </a:prstGeom>
              <a:noFill/>
            </p:spPr>
            <p:txBody>
              <a:bodyPr wrap="square">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7</m:t>
                        </m:r>
                      </m:num>
                      <m:den>
                        <m:r>
                          <a:rPr lang="en-US" sz="4400" b="0" i="1">
                            <a:solidFill>
                              <a:srgbClr val="FF0000"/>
                            </a:solidFill>
                            <a:effectLst/>
                            <a:latin typeface="Cambria Math" panose="02040503050406030204" pitchFamily="18" charset="0"/>
                            <a:ea typeface="SimSun" panose="02010600030101010101" pitchFamily="2" charset="-122"/>
                          </a:rPr>
                          <m:t>4</m:t>
                        </m:r>
                      </m:den>
                    </m:f>
                  </m:oMath>
                </a14:m>
                <a:r>
                  <a:rPr lang="en-US" sz="4400" b="0" i="0" dirty="0">
                    <a:solidFill>
                      <a:srgbClr val="FF0000"/>
                    </a:solidFill>
                    <a:effectLst/>
                    <a:latin typeface="Cambria" panose="02040503050406030204" pitchFamily="18" charset="0"/>
                    <a:ea typeface="Cambria" panose="02040503050406030204" pitchFamily="18" charset="0"/>
                  </a:rPr>
                  <a:t> = 1,75;</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5</m:t>
                        </m:r>
                      </m:num>
                      <m:den>
                        <m:r>
                          <a:rPr lang="en-US" sz="4400" b="0" i="1">
                            <a:solidFill>
                              <a:srgbClr val="FF0000"/>
                            </a:solidFill>
                            <a:effectLst/>
                            <a:latin typeface="Cambria Math" panose="02040503050406030204" pitchFamily="18" charset="0"/>
                            <a:ea typeface="SimSun" panose="02010600030101010101" pitchFamily="2" charset="-122"/>
                          </a:rPr>
                          <m:t>8</m:t>
                        </m:r>
                      </m:den>
                    </m:f>
                  </m:oMath>
                </a14:m>
                <a:r>
                  <a:rPr lang="en-US" sz="4400" b="0" i="0" dirty="0">
                    <a:solidFill>
                      <a:srgbClr val="FF0000"/>
                    </a:solidFill>
                    <a:effectLst/>
                    <a:latin typeface="Cambria" panose="02040503050406030204" pitchFamily="18" charset="0"/>
                    <a:ea typeface="Cambria" panose="02040503050406030204" pitchFamily="18" charset="0"/>
                  </a:rPr>
                  <a:t> = 0,625</a:t>
                </a:r>
                <a:endParaRPr lang="en-US" sz="4400" dirty="0">
                  <a:solidFill>
                    <a:srgbClr val="FF000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B16E2822-A159-C013-B3D1-9AC6348ED184}"/>
                  </a:ext>
                </a:extLst>
              </p:cNvPr>
              <p:cNvSpPr txBox="1">
                <a:spLocks noRot="1" noChangeAspect="1" noMove="1" noResize="1" noEditPoints="1" noAdjustHandles="1" noChangeArrowheads="1" noChangeShapeType="1" noTextEdit="1"/>
              </p:cNvSpPr>
              <p:nvPr/>
            </p:nvSpPr>
            <p:spPr>
              <a:xfrm>
                <a:off x="7174523" y="2409582"/>
                <a:ext cx="3191608" cy="2859116"/>
              </a:xfrm>
              <a:prstGeom prst="rect">
                <a:avLst/>
              </a:prstGeom>
              <a:blipFill>
                <a:blip r:embed="rId4"/>
                <a:stretch>
                  <a:fillRect l="-382" b="-3838"/>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E280EE53-A213-DF6C-62C2-2B9C90B1D727}"/>
              </a:ext>
            </a:extLst>
          </p:cNvPr>
          <p:cNvPicPr>
            <a:picLocks noChangeAspect="1"/>
          </p:cNvPicPr>
          <p:nvPr/>
        </p:nvPicPr>
        <p:blipFill>
          <a:blip r:embed="rId2"/>
          <a:stretch>
            <a:fillRect/>
          </a:stretch>
        </p:blipFill>
        <p:spPr>
          <a:xfrm>
            <a:off x="3194808" y="3596930"/>
            <a:ext cx="6224544" cy="2664722"/>
          </a:xfrm>
          <a:prstGeom prst="rect">
            <a:avLst/>
          </a:prstGeom>
        </p:spPr>
      </p:pic>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1995</TotalTime>
  <Words>314</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thanhtrangsmallsun@gmail.com</cp:lastModifiedBy>
  <cp:revision>43</cp:revision>
  <dcterms:created xsi:type="dcterms:W3CDTF">2023-09-10T01:58:34Z</dcterms:created>
  <dcterms:modified xsi:type="dcterms:W3CDTF">2025-04-26T16:26:53Z</dcterms:modified>
  <cp:category>9Slide.vn</cp:category>
</cp:coreProperties>
</file>