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34"/>
  </p:notesMasterIdLst>
  <p:sldIdLst>
    <p:sldId id="269" r:id="rId8"/>
    <p:sldId id="295" r:id="rId9"/>
    <p:sldId id="298" r:id="rId10"/>
    <p:sldId id="268" r:id="rId11"/>
    <p:sldId id="297" r:id="rId12"/>
    <p:sldId id="315" r:id="rId13"/>
    <p:sldId id="316" r:id="rId14"/>
    <p:sldId id="276" r:id="rId15"/>
    <p:sldId id="277" r:id="rId16"/>
    <p:sldId id="278" r:id="rId17"/>
    <p:sldId id="327" r:id="rId18"/>
    <p:sldId id="317" r:id="rId19"/>
    <p:sldId id="289" r:id="rId20"/>
    <p:sldId id="321" r:id="rId21"/>
    <p:sldId id="322" r:id="rId22"/>
    <p:sldId id="323" r:id="rId23"/>
    <p:sldId id="328" r:id="rId24"/>
    <p:sldId id="325" r:id="rId25"/>
    <p:sldId id="331" r:id="rId26"/>
    <p:sldId id="326" r:id="rId27"/>
    <p:sldId id="332" r:id="rId28"/>
    <p:sldId id="305" r:id="rId29"/>
    <p:sldId id="329" r:id="rId30"/>
    <p:sldId id="270" r:id="rId31"/>
    <p:sldId id="330"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00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2</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21/4/2025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7.xml"/><Relationship Id="rId5" Type="http://schemas.openxmlformats.org/officeDocument/2006/relationships/image" Target="../media/image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5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5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image" Target="../media/image18.jpg"/><Relationship Id="rId1" Type="http://schemas.openxmlformats.org/officeDocument/2006/relationships/slideLayout" Target="../slideLayouts/slideLayout5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control" Target="../activeX/activeX1.xml"/><Relationship Id="rId7" Type="http://schemas.openxmlformats.org/officeDocument/2006/relationships/image" Target="../media/image3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slideLayout" Target="../slideLayouts/slideLayout57.xml"/><Relationship Id="rId9" Type="http://schemas.openxmlformats.org/officeDocument/2006/relationships/image" Target="../media/image37.wmf"/></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image" Target="../media/image18.jpg"/><Relationship Id="rId1" Type="http://schemas.openxmlformats.org/officeDocument/2006/relationships/slideLayout" Target="../slideLayouts/slideLayout3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6.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46.xml"/><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907849" y="1927649"/>
            <a:ext cx="11032001"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a:t>
              </a:r>
              <a:r>
                <a:rPr kumimoji="0" lang="vi-VN" sz="6000" b="0" i="0" u="none" strike="noStrike" kern="1200" cap="none" spc="0" normalizeH="0" baseline="0" noProof="0">
                  <a:ln>
                    <a:noFill/>
                  </a:ln>
                  <a:solidFill>
                    <a:prstClr val="black"/>
                  </a:solidFill>
                  <a:effectLst/>
                  <a:uLnTx/>
                  <a:uFillTx/>
                  <a:latin typeface="Arial-ItalicMT"/>
                  <a:ea typeface="+mn-ea"/>
                  <a:cs typeface="+mn-cs"/>
                </a:rPr>
                <a:t>không mu</a:t>
              </a:r>
              <a:r>
                <a:rPr lang="en-US" sz="6000" noProof="0">
                  <a:solidFill>
                    <a:prstClr val="black"/>
                  </a:solidFill>
                  <a:latin typeface="Arial-ItalicMT"/>
                </a:rPr>
                <a:t>ố</a:t>
              </a:r>
              <a:r>
                <a:rPr kumimoji="0" lang="vi-VN" sz="6000" b="0" i="0" u="none" strike="noStrike" kern="1200" cap="none" spc="0" normalizeH="0" baseline="0" noProof="0">
                  <a:ln>
                    <a:noFill/>
                  </a:ln>
                  <a:solidFill>
                    <a:prstClr val="black"/>
                  </a:solidFill>
                  <a:effectLst/>
                  <a:uLnTx/>
                  <a:uFillTx/>
                  <a:latin typeface="Arial-ItalicMT"/>
                  <a:ea typeface="+mn-ea"/>
                  <a:cs typeface="+mn-cs"/>
                </a:rPr>
                <a:t>n </a:t>
              </a:r>
              <a:r>
                <a:rPr kumimoji="0" lang="vi-VN" sz="6000" b="0" i="0" u="none" strike="noStrike" kern="1200" cap="none" spc="0" normalizeH="0" baseline="0" noProof="0" dirty="0">
                  <a:ln>
                    <a:noFill/>
                  </a:ln>
                  <a:solidFill>
                    <a:prstClr val="black"/>
                  </a:solidFill>
                  <a:effectLst/>
                  <a:uLnTx/>
                  <a:uFillTx/>
                  <a:latin typeface="Arial-ItalicMT"/>
                  <a:ea typeface="+mn-ea"/>
                  <a:cs typeface="+mn-cs"/>
                </a:rPr>
                <a:t>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4"/>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1454727" y="1927649"/>
            <a:ext cx="9529503"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4"/>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557213" y="2740273"/>
            <a:ext cx="11155328"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7"/>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760289" y="2236340"/>
            <a:ext cx="10726861" cy="3754754"/>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lvl="0" algn="ju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dù đời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sống vật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chất </a:t>
              </a:r>
              <a:r>
                <a:rPr lang="vi-VN" sz="3300" b="1">
                  <a:solidFill>
                    <a:prstClr val="black"/>
                  </a:solidFill>
                  <a:latin typeface="Calibri" panose="020F0502020204030204" pitchFamily="34" charset="0"/>
                  <a:cs typeface="Calibri" panose="020F0502020204030204" pitchFamily="34" charset="0"/>
                </a:rPr>
                <a:t>không có đủ nhưng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657484" y="2407178"/>
            <a:ext cx="10752291" cy="35839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08663" y="2353290"/>
              <a:ext cx="862489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panose="020F0502020204030204" pitchFamily="34" charset="0"/>
                  <a:cs typeface="Calibri" panose="020F0502020204030204" pitchFamily="34" charset="0"/>
                </a:rPr>
                <a:t>N</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gười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dân đã dành cho các anh bộ đội tình cảm yêu mến, ngưỡng mộ và thán phục. Vì các anh trở về chứng tỏ kháng chiến thành công, chứng tỏ hoà bình đang được duy trì nên anh được trở về làng lại, chứng tỏ qua những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gian khó</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hiểm</a:t>
              </a:r>
              <a:r>
                <a:rPr kumimoji="0" lang="en-US" sz="3200" b="1"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nguy,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anh đều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vượt qua</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a:t>
              </a:r>
              <a:r>
                <a:rPr lang="en-US" sz="3200" b="1">
                  <a:solidFill>
                    <a:prstClr val="black"/>
                  </a:solidFill>
                  <a:latin typeface="Calibri" panose="020F0502020204030204" pitchFamily="34" charset="0"/>
                  <a:cs typeface="Calibri" panose="020F0502020204030204" pitchFamily="34" charset="0"/>
                </a:rPr>
                <a:t>trở</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về quê </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337187" y="314632"/>
            <a:ext cx="11052044" cy="7020233"/>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4297877"/>
            <a:ext cx="2394027" cy="2560123"/>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1898478" y="1895154"/>
            <a:ext cx="9625780" cy="5262979"/>
          </a:xfrm>
          <a:prstGeom prst="rect">
            <a:avLst/>
          </a:prstGeom>
          <a:noFill/>
        </p:spPr>
        <p:txBody>
          <a:bodyPr wrap="square" rtlCol="0">
            <a:spAutoFit/>
          </a:bodyPr>
          <a:lstStyle/>
          <a:p>
            <a:pPr algn="just"/>
            <a:r>
              <a:rPr lang="en-US" sz="3600" b="1" dirty="0">
                <a:solidFill>
                  <a:srgbClr val="FFFF00"/>
                </a:solidFill>
                <a:latin typeface="Calibri" panose="020F0502020204030204" pitchFamily="34" charset="0"/>
                <a:cs typeface="Calibri" panose="020F0502020204030204" pitchFamily="34" charset="0"/>
              </a:rPr>
              <a:t>  </a:t>
            </a:r>
            <a:r>
              <a:rPr lang="vi-VN" sz="6000" b="1" dirty="0">
                <a:solidFill>
                  <a:srgbClr val="FFFF00"/>
                </a:solidFill>
                <a:latin typeface="Calibri" panose="020F0502020204030204" pitchFamily="34" charset="0"/>
                <a:cs typeface="Calibri" panose="020F0502020204030204" pitchFamily="34" charset="0"/>
              </a:rPr>
              <a:t>Tình quân dân thắm thiết, sự gắn bó bền chặt giữa hậu phương và tiền tuyến tạo nên sức mạnh của dân tộc Việt Nam.</a:t>
            </a:r>
          </a:p>
          <a:p>
            <a:pPr lvl="0" algn="just"/>
            <a:r>
              <a:rPr lang="en-US" sz="3600" b="1" dirty="0">
                <a:solidFill>
                  <a:srgbClr val="FFFF0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2">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6" t="25792" r="7243" b="16962"/>
          <a:stretch/>
        </p:blipFill>
        <p:spPr>
          <a:xfrm>
            <a:off x="1468582" y="805022"/>
            <a:ext cx="9858548"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452906" y="227334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341418" y="1813951"/>
            <a:ext cx="8261811" cy="4031873"/>
          </a:xfrm>
          <a:prstGeom prst="rect">
            <a:avLst/>
          </a:prstGeom>
          <a:noFill/>
        </p:spPr>
        <p:txBody>
          <a:bodyPr wrap="square" rtlCol="0">
            <a:spAutoFit/>
          </a:bodyPr>
          <a:lstStyle/>
          <a:p>
            <a:pPr algn="just"/>
            <a:r>
              <a:rPr lang="en-US" sz="3200" b="1">
                <a:solidFill>
                  <a:srgbClr val="FFFF00"/>
                </a:solidFill>
                <a:latin typeface="Calibri" panose="020F0502020204030204" pitchFamily="34" charset="0"/>
                <a:cs typeface="Calibri" panose="020F0502020204030204" pitchFamily="34" charset="0"/>
              </a:rPr>
              <a:t> </a:t>
            </a:r>
            <a:endParaRPr lang="vi-VN" sz="3200" b="1">
              <a:solidFill>
                <a:srgbClr val="FFFF00"/>
              </a:solidFill>
              <a:latin typeface="Calibri" panose="020F0502020204030204" pitchFamily="34" charset="0"/>
              <a:cs typeface="Calibri" panose="020F0502020204030204" pitchFamily="34" charset="0"/>
            </a:endParaRPr>
          </a:p>
          <a:p>
            <a:pPr lvl="0" algn="just"/>
            <a:r>
              <a:rPr lang="en-US" sz="3200" b="1">
                <a:solidFill>
                  <a:srgbClr val="FFFF00"/>
                </a:solidFill>
                <a:latin typeface="Calibri" panose="020F0502020204030204" pitchFamily="34" charset="0"/>
                <a:cs typeface="Calibri" panose="020F0502020204030204" pitchFamily="34" charset="0"/>
              </a:rPr>
              <a:t> - Xúc động trước tình quân dân thắm thiết: </a:t>
            </a:r>
            <a:r>
              <a:rPr lang="vi-VN" sz="3200" b="1">
                <a:solidFill>
                  <a:srgbClr val="FFFF00"/>
                </a:solidFill>
                <a:latin typeface="Calibri" panose="020F0502020204030204" pitchFamily="34" charset="0"/>
                <a:cs typeface="Calibri" panose="020F0502020204030204" pitchFamily="34" charset="0"/>
              </a:rPr>
              <a:t>Các </a:t>
            </a:r>
            <a:r>
              <a:rPr lang="vi-VN" sz="3200" b="1" dirty="0">
                <a:solidFill>
                  <a:srgbClr val="FFFF00"/>
                </a:solidFill>
                <a:latin typeface="Calibri" panose="020F0502020204030204" pitchFamily="34" charset="0"/>
                <a:cs typeface="Calibri" panose="020F0502020204030204" pitchFamily="34" charset="0"/>
              </a:rPr>
              <a:t>anh bộ đội chiến đấu xa nhà là niềm mong mỏi, niềm tin cậy rất lớn của dân </a:t>
            </a:r>
            <a:r>
              <a:rPr lang="vi-VN" sz="3200" b="1">
                <a:solidFill>
                  <a:srgbClr val="FFFF00"/>
                </a:solidFill>
                <a:latin typeface="Calibri" panose="020F0502020204030204" pitchFamily="34" charset="0"/>
                <a:cs typeface="Calibri" panose="020F0502020204030204" pitchFamily="34" charset="0"/>
              </a:rPr>
              <a:t>làng </a:t>
            </a:r>
            <a:r>
              <a:rPr lang="en-US" sz="3200" b="1">
                <a:solidFill>
                  <a:srgbClr val="FFFF00"/>
                </a:solidFill>
                <a:latin typeface="Calibri" panose="020F0502020204030204" pitchFamily="34" charset="0"/>
                <a:cs typeface="Calibri" panose="020F0502020204030204" pitchFamily="34" charset="0"/>
              </a:rPr>
              <a:t>ở </a:t>
            </a:r>
            <a:r>
              <a:rPr lang="vi-VN" sz="3200" b="1">
                <a:solidFill>
                  <a:srgbClr val="FFFF00"/>
                </a:solidFill>
                <a:latin typeface="Calibri" panose="020F0502020204030204" pitchFamily="34" charset="0"/>
                <a:cs typeface="Calibri" panose="020F0502020204030204" pitchFamily="34" charset="0"/>
              </a:rPr>
              <a:t>hậu </a:t>
            </a:r>
            <a:r>
              <a:rPr lang="vi-VN" sz="3200" b="1" dirty="0">
                <a:solidFill>
                  <a:srgbClr val="FFFF00"/>
                </a:solidFill>
                <a:latin typeface="Calibri" panose="020F0502020204030204" pitchFamily="34" charset="0"/>
                <a:cs typeface="Calibri" panose="020F0502020204030204" pitchFamily="34" charset="0"/>
              </a:rPr>
              <a:t>phương</a:t>
            </a:r>
            <a:r>
              <a:rPr lang="vi-VN" sz="3200" b="1">
                <a:solidFill>
                  <a:srgbClr val="FFFF00"/>
                </a:solidFill>
                <a:latin typeface="Calibri" panose="020F0502020204030204" pitchFamily="34" charset="0"/>
                <a:cs typeface="Calibri" panose="020F0502020204030204" pitchFamily="34" charset="0"/>
              </a:rPr>
              <a:t>. </a:t>
            </a:r>
            <a:endParaRPr lang="en-US" sz="3200" b="1">
              <a:solidFill>
                <a:srgbClr val="FFFF00"/>
              </a:solidFill>
              <a:latin typeface="Calibri" panose="020F0502020204030204" pitchFamily="34" charset="0"/>
              <a:cs typeface="Calibri" panose="020F0502020204030204" pitchFamily="34" charset="0"/>
            </a:endParaRPr>
          </a:p>
          <a:p>
            <a:pPr lvl="0" algn="just"/>
            <a:r>
              <a:rPr lang="en-US" sz="3200" b="1">
                <a:solidFill>
                  <a:srgbClr val="FFFF00"/>
                </a:solidFill>
                <a:latin typeface="Calibri" panose="020F0502020204030204" pitchFamily="34" charset="0"/>
                <a:cs typeface="Calibri" panose="020F0502020204030204" pitchFamily="34" charset="0"/>
              </a:rPr>
              <a:t>- Cảm phục, yêu quý, </a:t>
            </a:r>
            <a:r>
              <a:rPr lang="vi-VN" sz="3200" b="1">
                <a:solidFill>
                  <a:srgbClr val="FFFF00"/>
                </a:solidFill>
                <a:latin typeface="Calibri" panose="020F0502020204030204" pitchFamily="34" charset="0"/>
                <a:cs typeface="Calibri" panose="020F0502020204030204" pitchFamily="34" charset="0"/>
              </a:rPr>
              <a:t>tự hào về các anh</a:t>
            </a:r>
            <a:r>
              <a:rPr lang="en-US" sz="3200" b="1">
                <a:solidFill>
                  <a:srgbClr val="FFFF00"/>
                </a:solidFill>
                <a:latin typeface="Calibri" panose="020F0502020204030204" pitchFamily="34" charset="0"/>
                <a:cs typeface="Calibri" panose="020F0502020204030204" pitchFamily="34" charset="0"/>
              </a:rPr>
              <a:t>  vì đ</a:t>
            </a:r>
            <a:r>
              <a:rPr lang="vi-VN" sz="3200" b="1">
                <a:solidFill>
                  <a:srgbClr val="FFFF00"/>
                </a:solidFill>
                <a:latin typeface="Calibri" panose="020F0502020204030204" pitchFamily="34" charset="0"/>
                <a:cs typeface="Calibri" panose="020F0502020204030204" pitchFamily="34" charset="0"/>
              </a:rPr>
              <a:t>ược </a:t>
            </a:r>
            <a:r>
              <a:rPr lang="vi-VN" sz="3200" b="1" dirty="0">
                <a:solidFill>
                  <a:srgbClr val="FFFF00"/>
                </a:solidFill>
                <a:latin typeface="Calibri" panose="020F0502020204030204" pitchFamily="34" charset="0"/>
                <a:cs typeface="Calibri" panose="020F0502020204030204" pitchFamily="34" charset="0"/>
              </a:rPr>
              <a:t>thấy các anh là thấy chiến thắng, là thấy quân thù bị đạp đổ, thấy đất nước thêm </a:t>
            </a:r>
            <a:r>
              <a:rPr lang="vi-VN" sz="3200" b="1">
                <a:solidFill>
                  <a:srgbClr val="FFFF00"/>
                </a:solidFill>
                <a:latin typeface="Calibri" panose="020F0502020204030204" pitchFamily="34" charset="0"/>
                <a:cs typeface="Calibri" panose="020F0502020204030204" pitchFamily="34" charset="0"/>
              </a:rPr>
              <a:t>tươi đẹp</a:t>
            </a:r>
            <a:r>
              <a:rPr lang="en-US" sz="3200" b="1">
                <a:solidFill>
                  <a:srgbClr val="FFFF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7"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err="1">
                <a:solidFill>
                  <a:srgbClr val="F0ECE6"/>
                </a:solidFill>
                <a:latin typeface="Cambria" panose="02040503050406030204" pitchFamily="18" charset="0"/>
                <a:ea typeface="Cambria" panose="02040503050406030204" pitchFamily="18" charset="0"/>
              </a:rPr>
              <a:t>bài</a:t>
            </a:r>
            <a:r>
              <a:rPr lang="en-US" sz="4000">
                <a:solidFill>
                  <a:srgbClr val="F0ECE6"/>
                </a:solidFill>
                <a:latin typeface="Cambria" panose="02040503050406030204" pitchFamily="18" charset="0"/>
                <a:ea typeface="Cambria" panose="02040503050406030204" pitchFamily="18" charset="0"/>
              </a:rPr>
              <a:t>  thơ?</a:t>
            </a:r>
            <a:endParaRPr lang="en-US" sz="4000" dirty="0">
              <a:solidFill>
                <a:srgbClr val="F0ECE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0190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836657"/>
            <a:ext cx="10041301" cy="1223294"/>
            <a:chOff x="1575311" y="330729"/>
            <a:chExt cx="11171227" cy="1223294"/>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225762" y="2244196"/>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136107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8"/>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name="TextBox1" r:id="rId3" imgW="5059800" imgH="1082160"/>
        </mc:Choice>
        <mc:Fallback>
          <p:control name="TextBox1" r:id="rId3" imgW="5059800" imgH="108216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9"/>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836657"/>
            <a:ext cx="10041301" cy="1223294"/>
            <a:chOff x="1575311" y="330729"/>
            <a:chExt cx="11171227" cy="1223294"/>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225762" y="2244196"/>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1011</Words>
  <Application>Microsoft Office PowerPoint</Application>
  <PresentationFormat>Widescreen</PresentationFormat>
  <Paragraphs>95</Paragraphs>
  <Slides>26</Slides>
  <Notes>3</Notes>
  <HiddenSlides>0</HiddenSlides>
  <MMClips>6</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26</vt:i4>
      </vt:variant>
    </vt:vector>
  </HeadingPairs>
  <TitlesOfParts>
    <vt:vector size="39" baseType="lpstr">
      <vt:lpstr>Arial</vt:lpstr>
      <vt:lpstr>Arial-ItalicMT</vt:lpstr>
      <vt:lpstr>Calibri</vt:lpstr>
      <vt:lpstr>Cambria</vt:lpstr>
      <vt:lpstr>iCiel Pony</vt:lpstr>
      <vt:lpstr>SVN-Poky's</vt:lpstr>
      <vt:lpstr>Office Theme</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thanhtrangsmallsun@gmail.com</cp:lastModifiedBy>
  <cp:revision>36</cp:revision>
  <dcterms:created xsi:type="dcterms:W3CDTF">2024-12-13T01:46:40Z</dcterms:created>
  <dcterms:modified xsi:type="dcterms:W3CDTF">2025-04-21T01:28:50Z</dcterms:modified>
</cp:coreProperties>
</file>