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31"/>
  </p:notesMasterIdLst>
  <p:sldIdLst>
    <p:sldId id="258" r:id="rId4"/>
    <p:sldId id="283" r:id="rId5"/>
    <p:sldId id="284" r:id="rId6"/>
    <p:sldId id="260" r:id="rId7"/>
    <p:sldId id="264" r:id="rId8"/>
    <p:sldId id="262" r:id="rId9"/>
    <p:sldId id="259" r:id="rId10"/>
    <p:sldId id="269" r:id="rId11"/>
    <p:sldId id="286" r:id="rId12"/>
    <p:sldId id="265" r:id="rId13"/>
    <p:sldId id="287" r:id="rId14"/>
    <p:sldId id="273" r:id="rId15"/>
    <p:sldId id="274" r:id="rId16"/>
    <p:sldId id="275" r:id="rId17"/>
    <p:sldId id="276" r:id="rId18"/>
    <p:sldId id="277" r:id="rId19"/>
    <p:sldId id="278" r:id="rId20"/>
    <p:sldId id="279" r:id="rId21"/>
    <p:sldId id="288" r:id="rId22"/>
    <p:sldId id="318" r:id="rId23"/>
    <p:sldId id="347" r:id="rId24"/>
    <p:sldId id="350" r:id="rId25"/>
    <p:sldId id="346" r:id="rId26"/>
    <p:sldId id="348" r:id="rId27"/>
    <p:sldId id="349" r:id="rId28"/>
    <p:sldId id="280" r:id="rId29"/>
    <p:sldId id="2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680" autoAdjust="0"/>
  </p:normalViewPr>
  <p:slideViewPr>
    <p:cSldViewPr snapToGrid="0">
      <p:cViewPr varScale="1">
        <p:scale>
          <a:sx n="66" d="100"/>
          <a:sy n="66" d="100"/>
        </p:scale>
        <p:origin x="133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t>25/10/2025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t>‹#›</a:t>
            </a:fld>
            <a:endParaRPr lang="en-US"/>
          </a:p>
        </p:txBody>
      </p:sp>
    </p:spTree>
    <p:extLst>
      <p:ext uri="{BB962C8B-B14F-4D97-AF65-F5344CB8AC3E}">
        <p14:creationId xmlns:p14="http://schemas.microsoft.com/office/powerpoint/2010/main" val="354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giới</a:t>
            </a:r>
            <a:r>
              <a:rPr lang="en-US" dirty="0"/>
              <a:t> </a:t>
            </a:r>
            <a:r>
              <a:rPr lang="en-US" dirty="0" err="1"/>
              <a:t>thiệu</a:t>
            </a:r>
            <a:r>
              <a:rPr lang="en-US" dirty="0"/>
              <a:t>: </a:t>
            </a:r>
            <a:r>
              <a:rPr lang="nl-NL" sz="1200" dirty="0">
                <a:effectLst/>
                <a:latin typeface="Times New Roman" panose="02020603050405020304" pitchFamily="18" charset="0"/>
                <a:ea typeface="Times New Roman" panose="02020603050405020304" pitchFamily="18" charset="0"/>
              </a:rPr>
              <a:t>Vào năm 1991, có một người nông dân địa phương tên là Hồ Khanh vào rừng tìm kiếm cây cỏ. Đang đi trong rừng, ông bất chợt gặp một cơn mưa lớn. Ông vội vàng tìm chồ trú mưa. Không ngờ nơi ông trú mưa chính là cửa hang Sơn Đoòng - một trong những tác phẩm hang động xuất sắc nhất của tạo hoá. Vào năm 2009, khi đoàn thám hiểm Hiệp hội Hang động Hoàng gia Anh đen Quảng Bình, ông Hồ Khanh đã báo tin này cho họ. Họ đã</a:t>
            </a:r>
            <a:r>
              <a:rPr lang="nl-NL" sz="1200" dirty="0">
                <a:effectLst/>
                <a:latin typeface="Times New Roman" panose="02020603050405020304" pitchFamily="18" charset="0"/>
                <a:ea typeface="Arial" panose="020B0604020202020204" pitchFamily="34" charset="0"/>
              </a:rPr>
              <a:t> đi sâu vào hang và phát hiện ra nhiều điều kì thú Hãy cùng đọc văn bản để xem hang Sơn Đoòng năm giữ những kỉ lục nào? Chúng ta cùng tìm hiểu bài học ngày hôm nay</a:t>
            </a:r>
            <a:endParaRPr lang="en-US" dirty="0"/>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2</a:t>
            </a:fld>
            <a:endParaRPr lang="en-US"/>
          </a:p>
        </p:txBody>
      </p:sp>
    </p:spTree>
    <p:extLst>
      <p:ext uri="{BB962C8B-B14F-4D97-AF65-F5344CB8AC3E}">
        <p14:creationId xmlns:p14="http://schemas.microsoft.com/office/powerpoint/2010/main" val="1691725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effectLst/>
                <a:latin typeface="Times New Roman" panose="02020603050405020304" pitchFamily="18" charset="0"/>
                <a:ea typeface="Times New Roman" panose="02020603050405020304" pitchFamily="18" charset="0"/>
              </a:rPr>
              <a:t>Hang Sơn Đoòng </a:t>
            </a:r>
            <a:r>
              <a:rPr lang="en-US" sz="1800" i="1" dirty="0" err="1">
                <a:effectLst/>
                <a:latin typeface="Times New Roman" panose="02020603050405020304" pitchFamily="18" charset="0"/>
                <a:ea typeface="Times New Roman" panose="02020603050405020304" pitchFamily="18" charset="0"/>
              </a:rPr>
              <a:t>là</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động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nhiên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lớn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thế</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giới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độc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đáo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trong</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nhiều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nhũ</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với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kích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thước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khổng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lồ</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cao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hơn</a:t>
            </a:r>
            <a:r>
              <a:rPr lang="en-US" sz="1800" i="1" dirty="0">
                <a:effectLst/>
                <a:latin typeface="Times New Roman" panose="02020603050405020304" pitchFamily="18" charset="0"/>
                <a:ea typeface="Times New Roman" panose="02020603050405020304" pitchFamily="18" charset="0"/>
              </a:rPr>
              <a:t> 80m),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rừng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cây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nguyên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sinh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đang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phát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triển</a:t>
            </a:r>
            <a:r>
              <a:rPr lang="en-US" sz="1800" i="1" dirty="0">
                <a:effectLst/>
                <a:latin typeface="Times New Roman" panose="02020603050405020304" pitchFamily="18" charset="0"/>
                <a:ea typeface="Times New Roman" panose="02020603050405020304" pitchFamily="18" charset="0"/>
              </a:rPr>
              <a:t> ở </a:t>
            </a:r>
            <a:r>
              <a:rPr lang="en-US" sz="1800" i="1" dirty="0" err="1">
                <a:effectLst/>
                <a:latin typeface="Times New Roman" panose="02020603050405020304" pitchFamily="18" charset="0"/>
                <a:ea typeface="Times New Roman" panose="02020603050405020304" pitchFamily="18" charset="0"/>
              </a:rPr>
              <a:t>trong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lòng</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hệ</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sinh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thái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tiết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riêng</a:t>
            </a:r>
            <a:r>
              <a:rPr lang="en-US" sz="1800" i="1" dirty="0">
                <a:effectLst/>
                <a:latin typeface="Times New Roman" panose="02020603050405020304" pitchFamily="18" charset="0"/>
                <a:ea typeface="Times New Roman" panose="02020603050405020304" pitchFamily="18" charset="0"/>
              </a:rPr>
              <a:t> hay </a:t>
            </a:r>
            <a:r>
              <a:rPr lang="en-US" sz="1800" i="1" dirty="0" err="1">
                <a:effectLst/>
                <a:latin typeface="Times New Roman" panose="02020603050405020304" pitchFamily="18" charset="0"/>
                <a:ea typeface="Times New Roman" panose="02020603050405020304" pitchFamily="18" charset="0"/>
              </a:rPr>
              <a:t>dòng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sông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ngầm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tận</a:t>
            </a:r>
            <a:r>
              <a:rPr lang="en-US" sz="1800" i="1" dirty="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18</a:t>
            </a:fld>
            <a:endParaRPr lang="en-US"/>
          </a:p>
        </p:txBody>
      </p:sp>
    </p:spTree>
    <p:extLst>
      <p:ext uri="{BB962C8B-B14F-4D97-AF65-F5344CB8AC3E}">
        <p14:creationId xmlns:p14="http://schemas.microsoft.com/office/powerpoint/2010/main" val="3078846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ED0000"/>
                </a:solidFill>
                <a:effectLst/>
                <a:latin typeface="Times New Roman" panose="02020603050405020304" pitchFamily="18" charset="0"/>
                <a:ea typeface="Times New Roman" panose="02020603050405020304" pitchFamily="18" charset="0"/>
              </a:rPr>
              <a:t>Liên hệ: Qua nội dung bài đọc em có cảm nhận gì về cảnh đẹp hang động của nước ta?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24</a:t>
            </a:fld>
            <a:endParaRPr lang="en-US"/>
          </a:p>
        </p:txBody>
      </p:sp>
    </p:spTree>
    <p:extLst>
      <p:ext uri="{BB962C8B-B14F-4D97-AF65-F5344CB8AC3E}">
        <p14:creationId xmlns:p14="http://schemas.microsoft.com/office/powerpoint/2010/main" val="137216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25</a:t>
            </a:fld>
            <a:endParaRPr lang="en-US"/>
          </a:p>
        </p:txBody>
      </p:sp>
    </p:spTree>
    <p:extLst>
      <p:ext uri="{BB962C8B-B14F-4D97-AF65-F5344CB8AC3E}">
        <p14:creationId xmlns:p14="http://schemas.microsoft.com/office/powerpoint/2010/main" val="117028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3</a:t>
            </a:fld>
            <a:endParaRPr lang="en-US"/>
          </a:p>
        </p:txBody>
      </p:sp>
    </p:spTree>
    <p:extLst>
      <p:ext uri="{BB962C8B-B14F-4D97-AF65-F5344CB8AC3E}">
        <p14:creationId xmlns:p14="http://schemas.microsoft.com/office/powerpoint/2010/main" val="13756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Sơn Đoòng – Những điều kì thú</a:t>
            </a:r>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nói về quá trình hình thành, kích thước rộng lớn và hệ sinh thái đặc biệt, nguyên sơ</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4</a:t>
            </a:fld>
            <a:endParaRPr lang="en-US"/>
          </a:p>
        </p:txBody>
      </p:sp>
    </p:spTree>
    <p:extLst>
      <p:ext uri="{BB962C8B-B14F-4D97-AF65-F5344CB8AC3E}">
        <p14:creationId xmlns:p14="http://schemas.microsoft.com/office/powerpoint/2010/main" val="3628437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GV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latin typeface="Calibri" panose="020F0502020204030204" pitchFamily="34" charset="0"/>
                <a:ea typeface="Cambria" panose="02040503050406030204" pitchFamily="18" charset="0"/>
                <a:cs typeface="Calibri" panose="020F0502020204030204" pitchFamily="34" charset="0"/>
              </a:rPr>
              <a:t>Đoòng</a:t>
            </a:r>
            <a:r>
              <a:rPr lang="en-US" sz="1800" i="1" dirty="0">
                <a:latin typeface="Calibri" panose="020F0502020204030204" pitchFamily="34" charset="0"/>
                <a:ea typeface="Cambria" panose="02040503050406030204" pitchFamily="18" charset="0"/>
                <a:cs typeface="Calibri" panose="020F0502020204030204" pitchFamily="34" charset="0"/>
              </a:rPr>
              <a:t>:</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thung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lũng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suối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Rào</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 hay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ngầm</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11</a:t>
            </a:fld>
            <a:endParaRPr lang="en-US"/>
          </a:p>
        </p:txBody>
      </p:sp>
    </p:spTree>
    <p:extLst>
      <p:ext uri="{BB962C8B-B14F-4D97-AF65-F5344CB8AC3E}">
        <p14:creationId xmlns:p14="http://schemas.microsoft.com/office/powerpoint/2010/main" val="684575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13</a:t>
            </a:fld>
            <a:endParaRPr lang="en-US"/>
          </a:p>
        </p:txBody>
      </p:sp>
    </p:spTree>
    <p:extLst>
      <p:ext uri="{BB962C8B-B14F-4D97-AF65-F5344CB8AC3E}">
        <p14:creationId xmlns:p14="http://schemas.microsoft.com/office/powerpoint/2010/main" val="3960522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14</a:t>
            </a:fld>
            <a:endParaRPr lang="en-US"/>
          </a:p>
        </p:txBody>
      </p:sp>
    </p:spTree>
    <p:extLst>
      <p:ext uri="{BB962C8B-B14F-4D97-AF65-F5344CB8AC3E}">
        <p14:creationId xmlns:p14="http://schemas.microsoft.com/office/powerpoint/2010/main" val="3432201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GV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chốt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Thể</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5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lần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so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Hang Deer</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9.5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triệu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m</a:t>
            </a:r>
            <a:r>
              <a:rPr lang="en-US" sz="1800" kern="100" baseline="30000" dirty="0">
                <a:effectLst/>
                <a:latin typeface="Times New Roman" panose="02020603050405020304" pitchFamily="18" charset="0"/>
                <a:ea typeface="Aptos" panose="020B0004020202020204" pitchFamily="34" charset="0"/>
                <a:cs typeface="Times New Roman" panose="02020603050405020304" pitchFamily="18" charset="0"/>
              </a:rPr>
              <a:t>3</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ở Malaysia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tự</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thế</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điểm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hiện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Sự</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thạch</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nhũ</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khổng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lồ</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80m),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cả</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rừng</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nguyên</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đang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ở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hệ</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thái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tiết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riêng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hay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dòng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sông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ngầm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tận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chưa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một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hiểm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hết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15</a:t>
            </a:fld>
            <a:endParaRPr lang="en-US"/>
          </a:p>
        </p:txBody>
      </p:sp>
    </p:spTree>
    <p:extLst>
      <p:ext uri="{BB962C8B-B14F-4D97-AF65-F5344CB8AC3E}">
        <p14:creationId xmlns:p14="http://schemas.microsoft.com/office/powerpoint/2010/main" val="693991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vòm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200m,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150m.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vị</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trí</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vòm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bị</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sập</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xuống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hố</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giếng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kiện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để</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ánh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sáng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chiếu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hội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thảm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khoa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học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đã</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tìm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thấy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200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thế</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gồm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thảo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bì</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rêu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tảo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một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thân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leo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vách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bụi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nhỏ</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30m...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dòng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suối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chảy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ngầm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hồ</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sâu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nơi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của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chúng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đặc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biệt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nhằm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nghi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môi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vĩnh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cửu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a:t>
            </a: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16</a:t>
            </a:fld>
            <a:endParaRPr lang="en-US"/>
          </a:p>
        </p:txBody>
      </p:sp>
    </p:spTree>
    <p:extLst>
      <p:ext uri="{BB962C8B-B14F-4D97-AF65-F5344CB8AC3E}">
        <p14:creationId xmlns:p14="http://schemas.microsoft.com/office/powerpoint/2010/main" val="2594092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kỷ</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Guinness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2013.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2015,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Guinness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(38,5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m3).</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2014,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tờ</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The New York Times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52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2015,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phim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Good Morning America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đài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ABC News.</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17</a:t>
            </a:fld>
            <a:endParaRPr lang="en-US"/>
          </a:p>
        </p:txBody>
      </p:sp>
    </p:spTree>
    <p:extLst>
      <p:ext uri="{BB962C8B-B14F-4D97-AF65-F5344CB8AC3E}">
        <p14:creationId xmlns:p14="http://schemas.microsoft.com/office/powerpoint/2010/main" val="1163063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25/10/2025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25/10/2025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25/10/2025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6094620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73611824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247958"/>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22966247"/>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624959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63752479"/>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19242444"/>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4327213"/>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39022907"/>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2197121"/>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4260788"/>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25778354"/>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382575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9887320"/>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66763408"/>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42126506"/>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25/10/2025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25/10/2025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25/10/2025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25/10/2025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25/10/2025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502341057"/>
      </p:ext>
    </p:extLst>
  </p:cSld>
  <p:clrMap bg1="lt1" tx1="dk1" bg2="lt2" tx2="dk2" accent1="accent1" accent2="accent2" accent3="accent3" accent4="accent4" accent5="accent5" accent6="accent6" hlink="hlink" folHlink="folHlink"/>
  <p:sldLayoutIdLst>
    <p:sldLayoutId id="2147483661"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075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4"/>
          <a:stretch>
            <a:fillRect/>
          </a:stretch>
        </p:blipFill>
        <p:spPr>
          <a:xfrm>
            <a:off x="4090702" y="1988660"/>
            <a:ext cx="6854803" cy="2487805"/>
          </a:xfrm>
          <a:prstGeom prst="rect">
            <a:avLst/>
          </a:prstGeom>
        </p:spPr>
      </p:pic>
    </p:spTree>
    <p:extLst>
      <p:ext uri="{BB962C8B-B14F-4D97-AF65-F5344CB8AC3E}">
        <p14:creationId xmlns:p14="http://schemas.microsoft.com/office/powerpoint/2010/main" val="291063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847092" y="1869439"/>
            <a:ext cx="10664188" cy="1126419"/>
            <a:chOff x="9210714" y="2450815"/>
            <a:chExt cx="3299149" cy="863279"/>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bg1"/>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1" u="none" strike="noStrike" kern="1200" cap="none" spc="0" normalizeH="0" baseline="0" noProof="0" dirty="0">
                <a:ln>
                  <a:noFill/>
                </a:ln>
                <a:solidFill>
                  <a:prstClr val="black">
                    <a:lumMod val="85000"/>
                    <a:lumOff val="15000"/>
                  </a:prstClr>
                </a:solidFill>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731220"/>
            </a:xfrm>
            <a:prstGeom prst="rect">
              <a:avLst/>
            </a:prstGeom>
          </p:spPr>
          <p:txBody>
            <a:bodyPr wrap="square">
              <a:spAutoFit/>
            </a:bodyPr>
            <a:lstStyle/>
            <a:p>
              <a:pPr algn="just" rtl="0">
                <a:spcBef>
                  <a:spcPts val="0"/>
                </a:spcBef>
                <a:spcAft>
                  <a:spcPts val="500"/>
                </a:spcAft>
              </a:pPr>
              <a:r>
                <a:rPr lang="vi-VN" sz="2800" b="1" u="none" strike="noStrike" dirty="0">
                  <a:solidFill>
                    <a:srgbClr val="002060"/>
                  </a:solidFill>
                  <a:effectLst/>
                  <a:latin typeface="Cambria" panose="02040503050406030204" pitchFamily="18" charset="0"/>
                  <a:ea typeface="Cambria" panose="02040503050406030204" pitchFamily="18" charset="0"/>
                </a:rPr>
                <a:t>Rừng nguyên sinh: </a:t>
              </a:r>
              <a:r>
                <a:rPr lang="vi-VN" sz="2800" b="0" u="none" strike="noStrike" dirty="0">
                  <a:solidFill>
                    <a:srgbClr val="002060"/>
                  </a:solidFill>
                  <a:effectLst/>
                  <a:latin typeface="Cambria" panose="02040503050406030204" pitchFamily="18" charset="0"/>
                  <a:ea typeface="Cambria" panose="02040503050406030204" pitchFamily="18" charset="0"/>
                </a:rPr>
                <a:t>rừng tự nhiên chưa hoặc ít bị tác động bởi con người, chưa làm thay đổi cấu trúc của rừng.</a:t>
              </a:r>
              <a:endParaRPr lang="vi-VN" sz="6000" b="0" dirty="0">
                <a:solidFill>
                  <a:srgbClr val="002060"/>
                </a:solidFill>
                <a:effectLst/>
                <a:latin typeface="Cambria" panose="02040503050406030204" pitchFamily="18" charset="0"/>
                <a:ea typeface="Cambria" panose="02040503050406030204" pitchFamily="18" charset="0"/>
              </a:endParaRPr>
            </a:p>
          </p:txBody>
        </p:sp>
      </p:grpSp>
      <p:pic>
        <p:nvPicPr>
          <p:cNvPr id="1026" name="Picture 2" descr="Rừng nguyên sinh là gì và tại sao chúng ta nên bảo vệ chúng?">
            <a:extLst>
              <a:ext uri="{FF2B5EF4-FFF2-40B4-BE49-F238E27FC236}">
                <a16:creationId xmlns:a16="http://schemas.microsoft.com/office/drawing/2014/main" id="{764C9CDF-1B37-2D64-8DDA-004DA84165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3279000"/>
            <a:ext cx="4721860" cy="3101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ừng nguyên sinh đem lại nhiều lợi ích hơn trong bảo tồn đa dạng sinh học">
            <a:extLst>
              <a:ext uri="{FF2B5EF4-FFF2-40B4-BE49-F238E27FC236}">
                <a16:creationId xmlns:a16="http://schemas.microsoft.com/office/drawing/2014/main" id="{7B4FE52E-274D-A201-F5DE-77CB90CFC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4640" y="3322403"/>
            <a:ext cx="4592320" cy="314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0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3"/>
          <a:stretch>
            <a:fillRect/>
          </a:stretch>
        </p:blipFill>
        <p:spPr>
          <a:xfrm>
            <a:off x="1340083" y="941462"/>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1978026" y="2845066"/>
            <a:ext cx="8235948" cy="853441"/>
            <a:chOff x="9210714" y="2450815"/>
            <a:chExt cx="3299149" cy="863279"/>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bg1"/>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6537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Trú ngụ: </a:t>
              </a:r>
              <a:r>
                <a:rPr kumimoji="0" lang="vi-VN" sz="360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chốn nương náu, trú ẩn. </a:t>
              </a:r>
              <a:endParaRPr kumimoji="0" lang="vi-VN" sz="720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6058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438891" y="1930978"/>
            <a:ext cx="7918519" cy="2620370"/>
          </a:xfrm>
          <a:prstGeom prst="rect">
            <a:avLst/>
          </a:prstGeom>
        </p:spPr>
      </p:pic>
    </p:spTree>
    <p:extLst>
      <p:ext uri="{BB962C8B-B14F-4D97-AF65-F5344CB8AC3E}">
        <p14:creationId xmlns:p14="http://schemas.microsoft.com/office/powerpoint/2010/main" val="426861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1551" y="-59125"/>
            <a:ext cx="11280928" cy="2114100"/>
            <a:chOff x="232786" y="28247"/>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2786" y="28247"/>
              <a:ext cx="11280928" cy="2114100"/>
            </a:xfrm>
            <a:prstGeom prst="rect">
              <a:avLst/>
            </a:prstGeom>
          </p:spPr>
        </p:pic>
        <p:sp>
          <p:nvSpPr>
            <p:cNvPr id="4" name="TextBox 3"/>
            <p:cNvSpPr txBox="1"/>
            <p:nvPr/>
          </p:nvSpPr>
          <p:spPr>
            <a:xfrm>
              <a:off x="641798" y="384457"/>
              <a:ext cx="10127168" cy="1077218"/>
            </a:xfrm>
            <a:prstGeom prst="rect">
              <a:avLst/>
            </a:prstGeom>
            <a:noFill/>
          </p:spPr>
          <p:txBody>
            <a:bodyPr wrap="square" rtlCol="0">
              <a:spAutoFit/>
            </a:bodyPr>
            <a:lstStyle/>
            <a:p>
              <a:pPr marL="742950" indent="-742950" algn="just">
                <a:buAutoNum type="arabicPeriod"/>
              </a:pPr>
              <a:r>
                <a:rPr lang="vi-VN" sz="3200" b="1" dirty="0">
                  <a:latin typeface="Cambria" panose="02040503050406030204" pitchFamily="18" charset="0"/>
                  <a:ea typeface="Cambria" panose="02040503050406030204" pitchFamily="18" charset="0"/>
                </a:rPr>
                <a:t>Những câu được in đậm trong văn bản cho biết điều gì? </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441551" y="4680898"/>
            <a:ext cx="11429825" cy="2092881"/>
          </a:xfrm>
          <a:prstGeom prst="rect">
            <a:avLst/>
          </a:prstGeom>
          <a:noFill/>
        </p:spPr>
        <p:txBody>
          <a:bodyPr wrap="square" rtlCol="0">
            <a:spAutoFit/>
          </a:bodyPr>
          <a:lstStyle/>
          <a:p>
            <a:pPr algn="just"/>
            <a:r>
              <a:rPr lang="en-US" sz="2600" b="1" dirty="0">
                <a:solidFill>
                  <a:srgbClr val="0070C0"/>
                </a:solidFill>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Những câu in đậm cho biết 3 nội dung chính của bài, cũng là 3 điều kì thú về hang Sơn Đoòng:</a:t>
            </a:r>
            <a:endParaRPr lang="en-US" sz="2600" b="1" dirty="0">
              <a:solidFill>
                <a:srgbClr val="0070C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N</a:t>
            </a:r>
            <a:r>
              <a:rPr lang="vi-VN" sz="2600" b="1" dirty="0">
                <a:solidFill>
                  <a:srgbClr val="FF0000"/>
                </a:solidFill>
                <a:latin typeface="Cambria" panose="02040503050406030204" pitchFamily="18" charset="0"/>
                <a:ea typeface="Cambria" panose="02040503050406030204" pitchFamily="18" charset="0"/>
              </a:rPr>
              <a:t>iên đại của hang (đoạn </a:t>
            </a:r>
            <a:r>
              <a:rPr lang="en-US" sz="2600" b="1" dirty="0">
                <a:solidFill>
                  <a:srgbClr val="FF0000"/>
                </a:solidFill>
                <a:latin typeface="Cambria" panose="02040503050406030204" pitchFamily="18" charset="0"/>
                <a:ea typeface="Cambria" panose="02040503050406030204" pitchFamily="18" charset="0"/>
              </a:rPr>
              <a:t>1</a:t>
            </a:r>
            <a:r>
              <a:rPr lang="vi-VN" sz="2600" b="1" dirty="0">
                <a:solidFill>
                  <a:srgbClr val="FF0000"/>
                </a:solidFill>
                <a:latin typeface="Cambria" panose="02040503050406030204" pitchFamily="18" charset="0"/>
                <a:ea typeface="Cambria" panose="02040503050406030204" pitchFamily="18" charset="0"/>
              </a:rPr>
              <a:t>);</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Đ</a:t>
            </a:r>
            <a:r>
              <a:rPr lang="vi-VN" sz="2600" b="1" dirty="0">
                <a:solidFill>
                  <a:srgbClr val="FF0000"/>
                </a:solidFill>
                <a:latin typeface="Cambria" panose="02040503050406030204" pitchFamily="18" charset="0"/>
                <a:ea typeface="Cambria" panose="02040503050406030204" pitchFamily="18" charset="0"/>
              </a:rPr>
              <a:t>ộ lớn của hang (đoạn </a:t>
            </a:r>
            <a:r>
              <a:rPr lang="en-US" sz="2600" b="1" dirty="0">
                <a:solidFill>
                  <a:srgbClr val="FF0000"/>
                </a:solidFill>
                <a:latin typeface="Cambria" panose="02040503050406030204" pitchFamily="18" charset="0"/>
                <a:ea typeface="Cambria" panose="02040503050406030204" pitchFamily="18" charset="0"/>
              </a:rPr>
              <a:t>2</a:t>
            </a:r>
            <a:r>
              <a:rPr lang="vi-VN" sz="2600" b="1" dirty="0">
                <a:solidFill>
                  <a:srgbClr val="FF0000"/>
                </a:solidFill>
                <a:latin typeface="Cambria" panose="02040503050406030204" pitchFamily="18" charset="0"/>
                <a:ea typeface="Cambria" panose="02040503050406030204" pitchFamily="18" charset="0"/>
              </a:rPr>
              <a:t>);</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H</a:t>
            </a:r>
            <a:r>
              <a:rPr lang="vi-VN" sz="2600" b="1" dirty="0">
                <a:solidFill>
                  <a:srgbClr val="FF0000"/>
                </a:solidFill>
                <a:latin typeface="Cambria" panose="02040503050406030204" pitchFamily="18" charset="0"/>
                <a:ea typeface="Cambria" panose="02040503050406030204" pitchFamily="18" charset="0"/>
              </a:rPr>
              <a:t>ệ sinh thái đặc biệt của hang (đoạn </a:t>
            </a:r>
            <a:r>
              <a:rPr lang="en-US" sz="2600" b="1" dirty="0">
                <a:solidFill>
                  <a:srgbClr val="FF0000"/>
                </a:solidFill>
                <a:latin typeface="Cambria" panose="02040503050406030204" pitchFamily="18" charset="0"/>
                <a:ea typeface="Cambria" panose="02040503050406030204" pitchFamily="18" charset="0"/>
              </a:rPr>
              <a:t>3</a:t>
            </a:r>
            <a:r>
              <a:rPr lang="vi-VN" sz="2600" b="1" dirty="0">
                <a:solidFill>
                  <a:srgbClr val="FF0000"/>
                </a:solidFill>
                <a:latin typeface="Cambria" panose="02040503050406030204" pitchFamily="18" charset="0"/>
                <a:ea typeface="Cambria" panose="02040503050406030204" pitchFamily="18" charset="0"/>
              </a:rPr>
              <a:t>). </a:t>
            </a:r>
            <a:endParaRPr lang="en-US" sz="2600" b="1" dirty="0">
              <a:solidFill>
                <a:srgbClr val="FF000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DC02A78-DABF-AF83-B82E-CDC55632ABC1}"/>
              </a:ext>
            </a:extLst>
          </p:cNvPr>
          <p:cNvPicPr>
            <a:picLocks noChangeAspect="1"/>
          </p:cNvPicPr>
          <p:nvPr/>
        </p:nvPicPr>
        <p:blipFill>
          <a:blip r:embed="rId4"/>
          <a:stretch>
            <a:fillRect/>
          </a:stretch>
        </p:blipFill>
        <p:spPr>
          <a:xfrm>
            <a:off x="1580396" y="1411314"/>
            <a:ext cx="9003238" cy="3353805"/>
          </a:xfrm>
          <a:prstGeom prst="rect">
            <a:avLst/>
          </a:prstGeom>
        </p:spPr>
      </p:pic>
    </p:spTree>
    <p:extLst>
      <p:ext uri="{BB962C8B-B14F-4D97-AF65-F5344CB8AC3E}">
        <p14:creationId xmlns:p14="http://schemas.microsoft.com/office/powerpoint/2010/main" val="6592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8216" y="634622"/>
            <a:ext cx="11280928" cy="1651252"/>
            <a:chOff x="369451" y="721994"/>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9451" y="721994"/>
              <a:ext cx="11280928" cy="1651252"/>
            </a:xfrm>
            <a:prstGeom prst="rect">
              <a:avLst/>
            </a:prstGeom>
          </p:spPr>
        </p:pic>
        <p:sp>
          <p:nvSpPr>
            <p:cNvPr id="4" name="TextBox 3"/>
            <p:cNvSpPr txBox="1"/>
            <p:nvPr/>
          </p:nvSpPr>
          <p:spPr>
            <a:xfrm>
              <a:off x="946331" y="964779"/>
              <a:ext cx="10127168" cy="1077218"/>
            </a:xfrm>
            <a:prstGeom prst="rect">
              <a:avLst/>
            </a:prstGeom>
            <a:noFill/>
          </p:spPr>
          <p:txBody>
            <a:bodyPr wrap="square" rtlCol="0">
              <a:spAutoFit/>
            </a:bodyPr>
            <a:lstStyle/>
            <a:p>
              <a:pPr algn="just"/>
              <a:r>
                <a:rPr lang="en-US" sz="3200" b="1" dirty="0">
                  <a:latin typeface="Times New Roman" panose="02020603050405020304" pitchFamily="18" charset="0"/>
                  <a:ea typeface="Cambria" panose="02040503050406030204" pitchFamily="18" charset="0"/>
                  <a:cs typeface="Times New Roman" panose="02020603050405020304" pitchFamily="18" charset="0"/>
                </a:rPr>
                <a:t>2. </a:t>
              </a:r>
              <a:r>
                <a:rPr lang="vi-VN" sz="3200" b="1" dirty="0">
                  <a:latin typeface="Times New Roman" panose="02020603050405020304" pitchFamily="18" charset="0"/>
                  <a:ea typeface="Cambria" panose="02040503050406030204" pitchFamily="18" charset="0"/>
                  <a:cs typeface="Times New Roman" panose="02020603050405020304" pitchFamily="18" charset="0"/>
                </a:rPr>
                <a:t>Quá trình hình thành hang Sơn Đoòng được giới thiệu như thế nào?</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7" name="Rectangle: Rounded Corners 6">
            <a:extLst>
              <a:ext uri="{FF2B5EF4-FFF2-40B4-BE49-F238E27FC236}">
                <a16:creationId xmlns:a16="http://schemas.microsoft.com/office/drawing/2014/main" id="{25531354-5DA0-2327-D295-99F944A5B831}"/>
              </a:ext>
            </a:extLst>
          </p:cNvPr>
          <p:cNvSpPr/>
          <p:nvPr/>
        </p:nvSpPr>
        <p:spPr>
          <a:xfrm>
            <a:off x="910390" y="2870200"/>
            <a:ext cx="4053840" cy="80264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Vết đứt gãy của dãy Trường Sơn </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B3DC37B-1FA5-1B7F-25CE-2717E86D9561}"/>
              </a:ext>
            </a:extLst>
          </p:cNvPr>
          <p:cNvSpPr/>
          <p:nvPr/>
        </p:nvSpPr>
        <p:spPr>
          <a:xfrm>
            <a:off x="879910" y="4251960"/>
            <a:ext cx="4165600" cy="109728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Bị nước s</a:t>
            </a:r>
            <a:r>
              <a:rPr lang="en-US" sz="2000" b="1" dirty="0">
                <a:solidFill>
                  <a:srgbClr val="002060"/>
                </a:solidFill>
                <a:latin typeface="Cambria" panose="02040503050406030204" pitchFamily="18" charset="0"/>
                <a:ea typeface="Cambria" panose="02040503050406030204" pitchFamily="18" charset="0"/>
              </a:rPr>
              <a:t>ô</a:t>
            </a:r>
            <a:r>
              <a:rPr lang="vi-VN" sz="2000" b="1" dirty="0">
                <a:solidFill>
                  <a:srgbClr val="002060"/>
                </a:solidFill>
                <a:latin typeface="Cambria" panose="02040503050406030204" pitchFamily="18" charset="0"/>
                <a:ea typeface="Cambria" panose="02040503050406030204" pitchFamily="18" charset="0"/>
              </a:rPr>
              <a:t>ng Rào Thương bào mòn liên tục trong nhiều năm liền (từ 2 đến 5 triệu năm) </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BE7C3C67-9711-1B1B-98D4-EC3350477E73}"/>
              </a:ext>
            </a:extLst>
          </p:cNvPr>
          <p:cNvGrpSpPr/>
          <p:nvPr/>
        </p:nvGrpSpPr>
        <p:grpSpPr>
          <a:xfrm>
            <a:off x="4964230" y="3266440"/>
            <a:ext cx="981510" cy="1656080"/>
            <a:chOff x="4754880" y="2611120"/>
            <a:chExt cx="981510" cy="1656080"/>
          </a:xfrm>
        </p:grpSpPr>
        <p:cxnSp>
          <p:nvCxnSpPr>
            <p:cNvPr id="10" name="Straight Connector 9">
              <a:extLst>
                <a:ext uri="{FF2B5EF4-FFF2-40B4-BE49-F238E27FC236}">
                  <a16:creationId xmlns:a16="http://schemas.microsoft.com/office/drawing/2014/main" id="{1E224DFD-96BB-B8BD-E2E8-F4FF59F9FCD0}"/>
                </a:ext>
              </a:extLst>
            </p:cNvPr>
            <p:cNvCxnSpPr>
              <a:stCxn id="7" idx="3"/>
            </p:cNvCxnSpPr>
            <p:nvPr/>
          </p:nvCxnSpPr>
          <p:spPr>
            <a:xfrm>
              <a:off x="4964230" y="3271520"/>
              <a:ext cx="772160"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F54987-5022-908D-918D-2B09FFAF7C32}"/>
                </a:ext>
              </a:extLst>
            </p:cNvPr>
            <p:cNvCxnSpPr>
              <a:cxnSpLocks/>
            </p:cNvCxnSpPr>
            <p:nvPr/>
          </p:nvCxnSpPr>
          <p:spPr>
            <a:xfrm>
              <a:off x="4754880" y="4231640"/>
              <a:ext cx="690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8AD4A-A4D9-1E0F-9B01-CD859EF03C74}"/>
                </a:ext>
              </a:extLst>
            </p:cNvPr>
            <p:cNvCxnSpPr>
              <a:cxnSpLocks/>
            </p:cNvCxnSpPr>
            <p:nvPr/>
          </p:nvCxnSpPr>
          <p:spPr>
            <a:xfrm flipV="1">
              <a:off x="5425440" y="2611120"/>
              <a:ext cx="0" cy="165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206ECCC3-1585-419B-CE4B-F237AF268F74}"/>
              </a:ext>
            </a:extLst>
          </p:cNvPr>
          <p:cNvSpPr/>
          <p:nvPr/>
        </p:nvSpPr>
        <p:spPr>
          <a:xfrm>
            <a:off x="6376470" y="3429000"/>
            <a:ext cx="5273040" cy="121920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Tạo thành một “lỗ hổng khổng lồ” – chính là hang Sơn Đoòng. </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Arrow: Right 18">
            <a:extLst>
              <a:ext uri="{FF2B5EF4-FFF2-40B4-BE49-F238E27FC236}">
                <a16:creationId xmlns:a16="http://schemas.microsoft.com/office/drawing/2014/main" id="{0B32E041-8BB4-A82C-64FE-AA2EFD09F8F9}"/>
              </a:ext>
            </a:extLst>
          </p:cNvPr>
          <p:cNvSpPr/>
          <p:nvPr/>
        </p:nvSpPr>
        <p:spPr>
          <a:xfrm>
            <a:off x="5777030" y="3926840"/>
            <a:ext cx="518160" cy="2641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757560" y="701180"/>
              <a:ext cx="10695960" cy="584775"/>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3. </a:t>
              </a:r>
              <a:r>
                <a:rPr lang="vi-VN" sz="3200" b="1" dirty="0">
                  <a:latin typeface="Cambria" panose="02040503050406030204" pitchFamily="18" charset="0"/>
                  <a:ea typeface="Cambria" panose="02040503050406030204" pitchFamily="18" charset="0"/>
                </a:rPr>
                <a:t>Những chi tiết nào cho thấy hang Sơn Đoòng rất lớn?</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 name="Picture 6" descr="A cave with water and rocks&#10;&#10;Description automatically generated">
            <a:extLst>
              <a:ext uri="{FF2B5EF4-FFF2-40B4-BE49-F238E27FC236}">
                <a16:creationId xmlns:a16="http://schemas.microsoft.com/office/drawing/2014/main" id="{64E86348-9C49-02D8-115B-C68179E00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80" y="2936239"/>
            <a:ext cx="3052475" cy="2773681"/>
          </a:xfrm>
          <a:prstGeom prst="rect">
            <a:avLst/>
          </a:prstGeom>
        </p:spPr>
      </p:pic>
      <p:grpSp>
        <p:nvGrpSpPr>
          <p:cNvPr id="12" name="Group 11">
            <a:extLst>
              <a:ext uri="{FF2B5EF4-FFF2-40B4-BE49-F238E27FC236}">
                <a16:creationId xmlns:a16="http://schemas.microsoft.com/office/drawing/2014/main" id="{C2929190-DA30-33D3-3BCA-4377319710D3}"/>
              </a:ext>
            </a:extLst>
          </p:cNvPr>
          <p:cNvGrpSpPr/>
          <p:nvPr/>
        </p:nvGrpSpPr>
        <p:grpSpPr>
          <a:xfrm>
            <a:off x="3820160" y="2783840"/>
            <a:ext cx="2042160" cy="792480"/>
            <a:chOff x="3820160" y="2783840"/>
            <a:chExt cx="2042160" cy="792480"/>
          </a:xfrm>
        </p:grpSpPr>
        <p:cxnSp>
          <p:nvCxnSpPr>
            <p:cNvPr id="9" name="Straight Connector 8">
              <a:extLst>
                <a:ext uri="{FF2B5EF4-FFF2-40B4-BE49-F238E27FC236}">
                  <a16:creationId xmlns:a16="http://schemas.microsoft.com/office/drawing/2014/main" id="{B6EE90F2-4355-B7A0-F105-FE0796950A1F}"/>
                </a:ext>
              </a:extLst>
            </p:cNvPr>
            <p:cNvCxnSpPr/>
            <p:nvPr/>
          </p:nvCxnSpPr>
          <p:spPr>
            <a:xfrm flipV="1">
              <a:off x="3820160" y="2783840"/>
              <a:ext cx="853440" cy="7924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62C9B44-0F9A-7F1F-1516-80BF3DD99793}"/>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a16="http://schemas.microsoft.com/office/drawing/2014/main" id="{6CD0FF3A-C082-1163-004D-8CA58D8C1437}"/>
              </a:ext>
            </a:extLst>
          </p:cNvPr>
          <p:cNvSpPr txBox="1"/>
          <p:nvPr/>
        </p:nvSpPr>
        <p:spPr>
          <a:xfrm>
            <a:off x="5974080" y="245872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Chiều dài ước tính 9 ki-lô-mét. </a:t>
            </a:r>
            <a:endParaRPr lang="en-US" sz="2800" b="1"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5CCEC722-4FA7-DE7A-9918-A1FA6D3F33ED}"/>
              </a:ext>
            </a:extLst>
          </p:cNvPr>
          <p:cNvCxnSpPr>
            <a:cxnSpLocks/>
          </p:cNvCxnSpPr>
          <p:nvPr/>
        </p:nvCxnSpPr>
        <p:spPr>
          <a:xfrm>
            <a:off x="3820160" y="4124960"/>
            <a:ext cx="209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5692D2B5-60DA-D39A-BE85-4AB0EBF3040B}"/>
              </a:ext>
            </a:extLst>
          </p:cNvPr>
          <p:cNvSpPr txBox="1"/>
          <p:nvPr/>
        </p:nvSpPr>
        <p:spPr>
          <a:xfrm>
            <a:off x="5953760" y="376936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Thể tích 38,5 triệu mét khối. </a:t>
            </a:r>
            <a:endParaRPr lang="en-US" sz="2800" b="1" dirty="0">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DDAE2042-2608-4B6E-3A9C-0B04D7940673}"/>
              </a:ext>
            </a:extLst>
          </p:cNvPr>
          <p:cNvGrpSpPr/>
          <p:nvPr/>
        </p:nvGrpSpPr>
        <p:grpSpPr>
          <a:xfrm>
            <a:off x="3820160" y="4765040"/>
            <a:ext cx="2092960" cy="487680"/>
            <a:chOff x="3769360" y="2296160"/>
            <a:chExt cx="2092960" cy="487680"/>
          </a:xfrm>
        </p:grpSpPr>
        <p:cxnSp>
          <p:nvCxnSpPr>
            <p:cNvPr id="21" name="Straight Connector 20">
              <a:extLst>
                <a:ext uri="{FF2B5EF4-FFF2-40B4-BE49-F238E27FC236}">
                  <a16:creationId xmlns:a16="http://schemas.microsoft.com/office/drawing/2014/main" id="{BC4E6ED7-38FA-5C83-5F2D-4C75F21394E0}"/>
                </a:ext>
              </a:extLst>
            </p:cNvPr>
            <p:cNvCxnSpPr>
              <a:cxnSpLocks/>
            </p:cNvCxnSpPr>
            <p:nvPr/>
          </p:nvCxnSpPr>
          <p:spPr>
            <a:xfrm>
              <a:off x="3769360" y="2296160"/>
              <a:ext cx="904240" cy="4876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DFB0840-6EA4-8C0E-6882-EC51C501CE80}"/>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a16="http://schemas.microsoft.com/office/drawing/2014/main" id="{40A40485-320E-A402-8FA1-1AB62FEC7109}"/>
              </a:ext>
            </a:extLst>
          </p:cNvPr>
          <p:cNvSpPr txBox="1"/>
          <p:nvPr/>
        </p:nvSpPr>
        <p:spPr>
          <a:xfrm>
            <a:off x="5974080" y="4917440"/>
            <a:ext cx="597408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thể chứa tới 68 máy bay Bô-ing 777 hoặc cả khu phố sầm uất với những tòa nhà cao 40 tầng.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36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3453" y="318973"/>
            <a:ext cx="11237121" cy="1618111"/>
            <a:chOff x="583235" y="292216"/>
            <a:chExt cx="11079375" cy="1621749"/>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235" y="292216"/>
              <a:ext cx="11079375" cy="1621749"/>
            </a:xfrm>
            <a:prstGeom prst="rect">
              <a:avLst/>
            </a:prstGeom>
          </p:spPr>
        </p:pic>
        <p:sp>
          <p:nvSpPr>
            <p:cNvPr id="4" name="TextBox 3"/>
            <p:cNvSpPr txBox="1"/>
            <p:nvPr/>
          </p:nvSpPr>
          <p:spPr>
            <a:xfrm>
              <a:off x="948874" y="491949"/>
              <a:ext cx="10131211" cy="96096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4. </a:t>
              </a:r>
              <a:r>
                <a:rPr lang="vi-VN" sz="3200" b="1" dirty="0">
                  <a:latin typeface="Cambria" panose="02040503050406030204" pitchFamily="18" charset="0"/>
                  <a:ea typeface="Cambria" panose="02040503050406030204" pitchFamily="18" charset="0"/>
                </a:rPr>
                <a:t>Nêu những điều đặc biệt của hệ sinh thái trong hang Sơn Đoòng. </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82242" y="1799601"/>
            <a:ext cx="10559568" cy="1754326"/>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Sơn Đoòng sở hữu hệ sinh thái đặc biệt, nguyên sơ. Trong hang có cả một khu rừng nguyên sinh với động thực vật rất phong phú và khác lạ</a:t>
            </a:r>
            <a:r>
              <a:rPr lang="en-US" sz="36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4D5F871F-CAE8-341B-D1EB-0AAE31DBEB25}"/>
              </a:ext>
            </a:extLst>
          </p:cNvPr>
          <p:cNvPicPr>
            <a:picLocks noChangeAspect="1"/>
          </p:cNvPicPr>
          <p:nvPr/>
        </p:nvPicPr>
        <p:blipFill>
          <a:blip r:embed="rId4"/>
          <a:stretch>
            <a:fillRect/>
          </a:stretch>
        </p:blipFill>
        <p:spPr>
          <a:xfrm>
            <a:off x="2058770" y="3815355"/>
            <a:ext cx="2800350" cy="2438400"/>
          </a:xfrm>
          <a:prstGeom prst="rect">
            <a:avLst/>
          </a:prstGeom>
        </p:spPr>
      </p:pic>
      <p:pic>
        <p:nvPicPr>
          <p:cNvPr id="9" name="Picture 8">
            <a:extLst>
              <a:ext uri="{FF2B5EF4-FFF2-40B4-BE49-F238E27FC236}">
                <a16:creationId xmlns:a16="http://schemas.microsoft.com/office/drawing/2014/main" id="{56C1A70B-DA43-C17D-40C5-A399E47CDDBF}"/>
              </a:ext>
            </a:extLst>
          </p:cNvPr>
          <p:cNvPicPr>
            <a:picLocks noChangeAspect="1"/>
          </p:cNvPicPr>
          <p:nvPr/>
        </p:nvPicPr>
        <p:blipFill>
          <a:blip r:embed="rId5"/>
          <a:stretch>
            <a:fillRect/>
          </a:stretch>
        </p:blipFill>
        <p:spPr>
          <a:xfrm>
            <a:off x="6172013" y="3815355"/>
            <a:ext cx="3095625" cy="2390775"/>
          </a:xfrm>
          <a:prstGeom prst="rect">
            <a:avLst/>
          </a:prstGeom>
        </p:spPr>
      </p:pic>
    </p:spTree>
    <p:extLst>
      <p:ext uri="{BB962C8B-B14F-4D97-AF65-F5344CB8AC3E}">
        <p14:creationId xmlns:p14="http://schemas.microsoft.com/office/powerpoint/2010/main" val="242483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8002" y="121055"/>
            <a:ext cx="11015995" cy="1807551"/>
            <a:chOff x="460038" y="115658"/>
            <a:chExt cx="11015995" cy="1612473"/>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0038" y="115658"/>
              <a:ext cx="11015995" cy="1612473"/>
            </a:xfrm>
            <a:prstGeom prst="rect">
              <a:avLst/>
            </a:prstGeom>
          </p:spPr>
        </p:pic>
        <p:sp>
          <p:nvSpPr>
            <p:cNvPr id="4" name="TextBox 3"/>
            <p:cNvSpPr txBox="1"/>
            <p:nvPr/>
          </p:nvSpPr>
          <p:spPr>
            <a:xfrm>
              <a:off x="902429" y="297526"/>
              <a:ext cx="10131211" cy="96096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5. </a:t>
              </a:r>
              <a:r>
                <a:rPr lang="vi-VN" sz="3200" b="1" dirty="0">
                  <a:latin typeface="Cambria" panose="02040503050406030204" pitchFamily="18" charset="0"/>
                  <a:ea typeface="Cambria" panose="02040503050406030204" pitchFamily="18" charset="0"/>
                </a:rPr>
                <a:t>Tưởng tượng em là hướng dẫn viên du lịch, hay giới thiệu hang Sơn Đoòng với du khách. </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E2735CB-EDFA-408B-8C48-77DB65190CAD}"/>
              </a:ext>
            </a:extLst>
          </p:cNvPr>
          <p:cNvPicPr>
            <a:picLocks noChangeAspect="1"/>
          </p:cNvPicPr>
          <p:nvPr/>
        </p:nvPicPr>
        <p:blipFill>
          <a:blip r:embed="rId4"/>
          <a:stretch>
            <a:fillRect/>
          </a:stretch>
        </p:blipFill>
        <p:spPr>
          <a:xfrm>
            <a:off x="2532238" y="2235200"/>
            <a:ext cx="7900152" cy="4287520"/>
          </a:xfrm>
          <a:prstGeom prst="rect">
            <a:avLst/>
          </a:prstGeom>
        </p:spPr>
      </p:pic>
      <p:sp>
        <p:nvSpPr>
          <p:cNvPr id="9" name="TextBox 8">
            <a:extLst>
              <a:ext uri="{FF2B5EF4-FFF2-40B4-BE49-F238E27FC236}">
                <a16:creationId xmlns:a16="http://schemas.microsoft.com/office/drawing/2014/main" id="{A8E460E8-95CC-ACA7-AC06-55A6203537F6}"/>
              </a:ext>
            </a:extLst>
          </p:cNvPr>
          <p:cNvSpPr txBox="1"/>
          <p:nvPr/>
        </p:nvSpPr>
        <p:spPr>
          <a:xfrm>
            <a:off x="774580" y="2517503"/>
            <a:ext cx="10309980" cy="3416320"/>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Xin được chào quý khách, đến với hang Sơn Đoòng hôm nay, em xin giới thiệu với quý khách một danh lam thắng cảnh tự nhiên tuyệt vời của Việt Nam. Hang Sơn Đoòng là một trong những hang có nhiều ấn tượng, được rất nhiều cơ quan ghi nhận và cấp bằng kỉ lục: Vào năm 2013, hang Sơn Đoòng được ghi nhận là hang động tự nhiên lớn nhất thế giới; Năm 2014, hang được bình chọn là một trong 52 điểm du lịch hấp dẫn nhất thế giới; Năm 2020, được vinh danh là một trong 20 kì quan phá vỡ kỉ lục tự nhiên. Hi vọng nơi đây có thể thoả mãn nhãn quan của quý khách, mời quý khách cùng tiến vào bên trong hang để thăm thú.</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881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5"/>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3170099"/>
            </a:xfrm>
            <a:prstGeom prst="rect">
              <a:avLst/>
            </a:prstGeom>
            <a:noFill/>
          </p:spPr>
          <p:txBody>
            <a:bodyPr wrap="square" rtlCol="0">
              <a:spAutoFit/>
            </a:bodyPr>
            <a:lstStyle/>
            <a:p>
              <a:pPr algn="just"/>
              <a:r>
                <a:rPr lang="en-US" sz="4000" b="1" i="0" u="none" strike="noStrike" dirty="0">
                  <a:solidFill>
                    <a:srgbClr val="1A1900"/>
                  </a:solidFill>
                  <a:effectLst/>
                  <a:latin typeface="Cambria" panose="02040503050406030204" pitchFamily="18" charset="0"/>
                  <a:ea typeface="Cambria" panose="02040503050406030204" pitchFamily="18" charset="0"/>
                </a:rPr>
                <a:t>   </a:t>
              </a:r>
              <a:r>
                <a:rPr lang="vi-VN" sz="4000" b="1" i="0" u="none" strike="noStrike" dirty="0">
                  <a:solidFill>
                    <a:srgbClr val="1A1900"/>
                  </a:solidFill>
                  <a:effectLst/>
                  <a:latin typeface="Cambria" panose="02040503050406030204" pitchFamily="18" charset="0"/>
                  <a:ea typeface="Cambria" panose="02040503050406030204" pitchFamily="18" charset="0"/>
                </a:rPr>
                <a:t>Bài đọc cung cấp thông tin về niên đại, độ lớn và hệ sinh thái đặc biệt của hang Sơn Đoòng. Qua bài đọc, ta càng thêm tự hào trước vẻ đẹp thiên nhiên của đất nước Việt Nam.</a:t>
              </a:r>
              <a:endParaRPr lang="en-US" sz="7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a:extLst>
              <a:ext uri="{FF2B5EF4-FFF2-40B4-BE49-F238E27FC236}">
                <a16:creationId xmlns:a16="http://schemas.microsoft.com/office/drawing/2014/main" id="{F67B2D9D-8CEE-670B-6202-46800E3DDEF1}"/>
              </a:ext>
            </a:extLst>
          </p:cNvPr>
          <p:cNvPicPr>
            <a:picLocks noChangeAspect="1"/>
          </p:cNvPicPr>
          <p:nvPr/>
        </p:nvPicPr>
        <p:blipFill>
          <a:blip r:embed="rId4"/>
          <a:stretch>
            <a:fillRect/>
          </a:stretch>
        </p:blipFill>
        <p:spPr>
          <a:xfrm>
            <a:off x="3890229" y="2455854"/>
            <a:ext cx="7240352" cy="1307899"/>
          </a:xfrm>
          <a:prstGeom prst="rect">
            <a:avLst/>
          </a:prstGeom>
        </p:spPr>
      </p:pic>
    </p:spTree>
    <p:extLst>
      <p:ext uri="{BB962C8B-B14F-4D97-AF65-F5344CB8AC3E}">
        <p14:creationId xmlns:p14="http://schemas.microsoft.com/office/powerpoint/2010/main" val="29872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8 h 1968284"/>
                <a:gd name="connsiteX1" fmla="*/ 701097 w 5736936"/>
                <a:gd name="connsiteY1" fmla="*/ 1628805 h 1968284"/>
                <a:gd name="connsiteX2" fmla="*/ 2603764 w 5736936"/>
                <a:gd name="connsiteY2" fmla="*/ 4198 h 1968284"/>
                <a:gd name="connsiteX3" fmla="*/ 4549762 w 5736936"/>
                <a:gd name="connsiteY3" fmla="*/ 186772 h 1968284"/>
                <a:gd name="connsiteX4" fmla="*/ 3259142 w 5736936"/>
                <a:gd name="connsiteY4" fmla="*/ 1959113 h 1968284"/>
                <a:gd name="connsiteX5" fmla="*/ 1562800 w 5736936"/>
                <a:gd name="connsiteY5" fmla="*/ 1860421 h 1968284"/>
                <a:gd name="connsiteX6" fmla="*/ 200965 w 5736936"/>
                <a:gd name="connsiteY6" fmla="*/ 2152318 h 1968284"/>
                <a:gd name="connsiteX0" fmla="*/ 200965 w 5736936"/>
                <a:gd name="connsiteY0" fmla="*/ 2152318 h 1968284"/>
                <a:gd name="connsiteX1" fmla="*/ 701097 w 5736936"/>
                <a:gd name="connsiteY1" fmla="*/ 1628805 h 1968284"/>
                <a:gd name="connsiteX2" fmla="*/ 2603764 w 5736936"/>
                <a:gd name="connsiteY2" fmla="*/ 4198 h 1968284"/>
                <a:gd name="connsiteX3" fmla="*/ 4549762 w 5736936"/>
                <a:gd name="connsiteY3" fmla="*/ 186772 h 1968284"/>
                <a:gd name="connsiteX4" fmla="*/ 3259142 w 5736936"/>
                <a:gd name="connsiteY4" fmla="*/ 1959113 h 1968284"/>
                <a:gd name="connsiteX5" fmla="*/ 1562800 w 5736936"/>
                <a:gd name="connsiteY5" fmla="*/ 1860421 h 1968284"/>
                <a:gd name="connsiteX6" fmla="*/ 200965 w 5736936"/>
                <a:gd name="connsiteY6" fmla="*/ 2152318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8"/>
                  </a:moveTo>
                  <a:cubicBezTo>
                    <a:pt x="304310" y="2029118"/>
                    <a:pt x="525869" y="1901908"/>
                    <a:pt x="701097" y="1628805"/>
                  </a:cubicBezTo>
                  <a:cubicBezTo>
                    <a:pt x="-840310" y="1085637"/>
                    <a:pt x="20976" y="332944"/>
                    <a:pt x="2603764" y="4198"/>
                  </a:cubicBezTo>
                  <a:cubicBezTo>
                    <a:pt x="3156876" y="-48945"/>
                    <a:pt x="4005442" y="34208"/>
                    <a:pt x="4549762" y="186772"/>
                  </a:cubicBezTo>
                  <a:cubicBezTo>
                    <a:pt x="6696188" y="1044922"/>
                    <a:pt x="5862121" y="2072409"/>
                    <a:pt x="3259142" y="1959113"/>
                  </a:cubicBezTo>
                  <a:cubicBezTo>
                    <a:pt x="2629274" y="2014115"/>
                    <a:pt x="2159798" y="2064707"/>
                    <a:pt x="1562800" y="1860421"/>
                  </a:cubicBezTo>
                  <a:cubicBezTo>
                    <a:pt x="1285155" y="1938596"/>
                    <a:pt x="841410" y="2053092"/>
                    <a:pt x="200965" y="2152318"/>
                  </a:cubicBezTo>
                  <a:close/>
                </a:path>
                <a:path w="5736936" h="1968284" stroke="0" extrusionOk="0">
                  <a:moveTo>
                    <a:pt x="200965" y="2152318"/>
                  </a:moveTo>
                  <a:cubicBezTo>
                    <a:pt x="398079" y="1859958"/>
                    <a:pt x="487611" y="1856265"/>
                    <a:pt x="701097" y="1628805"/>
                  </a:cubicBezTo>
                  <a:cubicBezTo>
                    <a:pt x="-638951" y="907614"/>
                    <a:pt x="501058" y="206954"/>
                    <a:pt x="2603764" y="4198"/>
                  </a:cubicBezTo>
                  <a:cubicBezTo>
                    <a:pt x="3317557" y="53210"/>
                    <a:pt x="3931234" y="-164797"/>
                    <a:pt x="4549762" y="186772"/>
                  </a:cubicBezTo>
                  <a:cubicBezTo>
                    <a:pt x="6751938" y="723496"/>
                    <a:pt x="5862168" y="1683110"/>
                    <a:pt x="3259142" y="1959113"/>
                  </a:cubicBezTo>
                  <a:cubicBezTo>
                    <a:pt x="2645788" y="1852268"/>
                    <a:pt x="2164829" y="2018340"/>
                    <a:pt x="1562800" y="1860421"/>
                  </a:cubicBezTo>
                  <a:cubicBezTo>
                    <a:pt x="1401903" y="2003854"/>
                    <a:pt x="762710" y="2098560"/>
                    <a:pt x="200965" y="2152318"/>
                  </a:cubicBezTo>
                  <a:close/>
                </a:path>
                <a:path w="5736936" h="1968284" fill="none" stroke="0" extrusionOk="0">
                  <a:moveTo>
                    <a:pt x="200965" y="2152318"/>
                  </a:moveTo>
                  <a:cubicBezTo>
                    <a:pt x="305374" y="2023922"/>
                    <a:pt x="523846" y="1865413"/>
                    <a:pt x="701097" y="1628805"/>
                  </a:cubicBezTo>
                  <a:cubicBezTo>
                    <a:pt x="-685324" y="910747"/>
                    <a:pt x="232817" y="210185"/>
                    <a:pt x="2603764" y="4198"/>
                  </a:cubicBezTo>
                  <a:cubicBezTo>
                    <a:pt x="3291140" y="32378"/>
                    <a:pt x="3994322" y="29070"/>
                    <a:pt x="4549762" y="186772"/>
                  </a:cubicBezTo>
                  <a:cubicBezTo>
                    <a:pt x="6781533" y="1057515"/>
                    <a:pt x="5864070" y="1727557"/>
                    <a:pt x="3259142" y="1959113"/>
                  </a:cubicBezTo>
                  <a:cubicBezTo>
                    <a:pt x="2669852" y="1963878"/>
                    <a:pt x="2152950" y="2054794"/>
                    <a:pt x="1562800" y="1860421"/>
                  </a:cubicBezTo>
                  <a:cubicBezTo>
                    <a:pt x="1337039" y="2067261"/>
                    <a:pt x="790217" y="2115410"/>
                    <a:pt x="200965" y="2152318"/>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61880" y="3103687"/>
              <a:ext cx="4779660" cy="1590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Trao đổi với bạn về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thú</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vị</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Sơn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Đoòng</a:t>
              </a:r>
              <a:r>
                <a:rPr lang="vi-VN"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3"/>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4"/>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6156595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787775" y="779805"/>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20028" y="1228397"/>
            <a:ext cx="112166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93288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20028" y="1228397"/>
            <a:ext cx="112166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tuyệt đẹp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với thảm thực vật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phong phú</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khác lạ. Cây cối ở đây khá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mỏng manh</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dù là cây thân gỗ, Sơn Đoòng còn là nơi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trú ngụ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nhiều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loài động vật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trong đó có một số loài cá, nhện, cuốn chiếu, bọ cạp,... với đặc điểm chung là không có mắt và cơ thể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trong suốt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bí ẩn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hang động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lớn nhất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456021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8AF32B2E-FFD3-97B7-4A99-E22CF59FE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480" y="1290491"/>
            <a:ext cx="5761031" cy="4638119"/>
          </a:xfrm>
          <a:prstGeom prst="rect">
            <a:avLst/>
          </a:prstGeom>
        </p:spPr>
      </p:pic>
    </p:spTree>
    <p:extLst>
      <p:ext uri="{BB962C8B-B14F-4D97-AF65-F5344CB8AC3E}">
        <p14:creationId xmlns:p14="http://schemas.microsoft.com/office/powerpoint/2010/main" val="105216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8 h 1968284"/>
                <a:gd name="connsiteX1" fmla="*/ 701097 w 5736936"/>
                <a:gd name="connsiteY1" fmla="*/ 1628805 h 1968284"/>
                <a:gd name="connsiteX2" fmla="*/ 2603764 w 5736936"/>
                <a:gd name="connsiteY2" fmla="*/ 4198 h 1968284"/>
                <a:gd name="connsiteX3" fmla="*/ 4549762 w 5736936"/>
                <a:gd name="connsiteY3" fmla="*/ 186772 h 1968284"/>
                <a:gd name="connsiteX4" fmla="*/ 3259142 w 5736936"/>
                <a:gd name="connsiteY4" fmla="*/ 1959113 h 1968284"/>
                <a:gd name="connsiteX5" fmla="*/ 1562800 w 5736936"/>
                <a:gd name="connsiteY5" fmla="*/ 1860421 h 1968284"/>
                <a:gd name="connsiteX6" fmla="*/ 200965 w 5736936"/>
                <a:gd name="connsiteY6" fmla="*/ 2152318 h 1968284"/>
                <a:gd name="connsiteX0" fmla="*/ 200965 w 5736936"/>
                <a:gd name="connsiteY0" fmla="*/ 2152318 h 1968284"/>
                <a:gd name="connsiteX1" fmla="*/ 701097 w 5736936"/>
                <a:gd name="connsiteY1" fmla="*/ 1628805 h 1968284"/>
                <a:gd name="connsiteX2" fmla="*/ 2603764 w 5736936"/>
                <a:gd name="connsiteY2" fmla="*/ 4198 h 1968284"/>
                <a:gd name="connsiteX3" fmla="*/ 4549762 w 5736936"/>
                <a:gd name="connsiteY3" fmla="*/ 186772 h 1968284"/>
                <a:gd name="connsiteX4" fmla="*/ 3259142 w 5736936"/>
                <a:gd name="connsiteY4" fmla="*/ 1959113 h 1968284"/>
                <a:gd name="connsiteX5" fmla="*/ 1562800 w 5736936"/>
                <a:gd name="connsiteY5" fmla="*/ 1860421 h 1968284"/>
                <a:gd name="connsiteX6" fmla="*/ 200965 w 5736936"/>
                <a:gd name="connsiteY6" fmla="*/ 2152318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8"/>
                  </a:moveTo>
                  <a:cubicBezTo>
                    <a:pt x="304310" y="2029118"/>
                    <a:pt x="525869" y="1901908"/>
                    <a:pt x="701097" y="1628805"/>
                  </a:cubicBezTo>
                  <a:cubicBezTo>
                    <a:pt x="-840310" y="1085637"/>
                    <a:pt x="20976" y="332944"/>
                    <a:pt x="2603764" y="4198"/>
                  </a:cubicBezTo>
                  <a:cubicBezTo>
                    <a:pt x="3156876" y="-48945"/>
                    <a:pt x="4005442" y="34208"/>
                    <a:pt x="4549762" y="186772"/>
                  </a:cubicBezTo>
                  <a:cubicBezTo>
                    <a:pt x="6696188" y="1044922"/>
                    <a:pt x="5862121" y="2072409"/>
                    <a:pt x="3259142" y="1959113"/>
                  </a:cubicBezTo>
                  <a:cubicBezTo>
                    <a:pt x="2629274" y="2014115"/>
                    <a:pt x="2159798" y="2064707"/>
                    <a:pt x="1562800" y="1860421"/>
                  </a:cubicBezTo>
                  <a:cubicBezTo>
                    <a:pt x="1285155" y="1938596"/>
                    <a:pt x="841410" y="2053092"/>
                    <a:pt x="200965" y="2152318"/>
                  </a:cubicBezTo>
                  <a:close/>
                </a:path>
                <a:path w="5736936" h="1968284" stroke="0" extrusionOk="0">
                  <a:moveTo>
                    <a:pt x="200965" y="2152318"/>
                  </a:moveTo>
                  <a:cubicBezTo>
                    <a:pt x="398079" y="1859958"/>
                    <a:pt x="487611" y="1856265"/>
                    <a:pt x="701097" y="1628805"/>
                  </a:cubicBezTo>
                  <a:cubicBezTo>
                    <a:pt x="-638951" y="907614"/>
                    <a:pt x="501058" y="206954"/>
                    <a:pt x="2603764" y="4198"/>
                  </a:cubicBezTo>
                  <a:cubicBezTo>
                    <a:pt x="3317557" y="53210"/>
                    <a:pt x="3931234" y="-164797"/>
                    <a:pt x="4549762" y="186772"/>
                  </a:cubicBezTo>
                  <a:cubicBezTo>
                    <a:pt x="6751938" y="723496"/>
                    <a:pt x="5862168" y="1683110"/>
                    <a:pt x="3259142" y="1959113"/>
                  </a:cubicBezTo>
                  <a:cubicBezTo>
                    <a:pt x="2645788" y="1852268"/>
                    <a:pt x="2164829" y="2018340"/>
                    <a:pt x="1562800" y="1860421"/>
                  </a:cubicBezTo>
                  <a:cubicBezTo>
                    <a:pt x="1401903" y="2003854"/>
                    <a:pt x="762710" y="2098560"/>
                    <a:pt x="200965" y="2152318"/>
                  </a:cubicBezTo>
                  <a:close/>
                </a:path>
                <a:path w="5736936" h="1968284" fill="none" stroke="0" extrusionOk="0">
                  <a:moveTo>
                    <a:pt x="200965" y="2152318"/>
                  </a:moveTo>
                  <a:cubicBezTo>
                    <a:pt x="305374" y="2023922"/>
                    <a:pt x="523846" y="1865413"/>
                    <a:pt x="701097" y="1628805"/>
                  </a:cubicBezTo>
                  <a:cubicBezTo>
                    <a:pt x="-685324" y="910747"/>
                    <a:pt x="232817" y="210185"/>
                    <a:pt x="2603764" y="4198"/>
                  </a:cubicBezTo>
                  <a:cubicBezTo>
                    <a:pt x="3291140" y="32378"/>
                    <a:pt x="3994322" y="29070"/>
                    <a:pt x="4549762" y="186772"/>
                  </a:cubicBezTo>
                  <a:cubicBezTo>
                    <a:pt x="6781533" y="1057515"/>
                    <a:pt x="5864070" y="1727557"/>
                    <a:pt x="3259142" y="1959113"/>
                  </a:cubicBezTo>
                  <a:cubicBezTo>
                    <a:pt x="2669852" y="1963878"/>
                    <a:pt x="2152950" y="2054794"/>
                    <a:pt x="1562800" y="1860421"/>
                  </a:cubicBezTo>
                  <a:cubicBezTo>
                    <a:pt x="1337039" y="2067261"/>
                    <a:pt x="790217" y="2115410"/>
                    <a:pt x="200965" y="2152318"/>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54891" y="3012036"/>
              <a:ext cx="4779660" cy="16910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đã</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hang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Sơn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Đoòn</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g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chưa</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Nếu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tới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em</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kể</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người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cùng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nghe</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những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điều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học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không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3"/>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4"/>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4868028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7032"/>
            <a:ext cx="6332561" cy="3390248"/>
          </a:xfrm>
          <a:prstGeom prst="rect">
            <a:avLst/>
          </a:prstGeom>
        </p:spPr>
      </p:pic>
      <p:grpSp>
        <p:nvGrpSpPr>
          <p:cNvPr id="3" name="Group 2"/>
          <p:cNvGrpSpPr/>
          <p:nvPr/>
        </p:nvGrpSpPr>
        <p:grpSpPr>
          <a:xfrm>
            <a:off x="3792511" y="2855380"/>
            <a:ext cx="7210269" cy="2781764"/>
            <a:chOff x="197374" y="173694"/>
            <a:chExt cx="11163353" cy="1474997"/>
          </a:xfrm>
        </p:grpSpPr>
        <p:sp>
          <p:nvSpPr>
            <p:cNvPr id="4" name="Rounded Rectangle 3"/>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1976" y="306035"/>
              <a:ext cx="10654148" cy="1059440"/>
            </a:xfrm>
            <a:prstGeom prst="rect">
              <a:avLst/>
            </a:prstGeom>
            <a:noFill/>
          </p:spPr>
          <p:txBody>
            <a:bodyPr wrap="square" rtlCol="0">
              <a:spAutoFit/>
            </a:bodyPr>
            <a:lstStyle/>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p>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Chuẩn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bị</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tiếp</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theo.</a:t>
              </a:r>
              <a:endParaRPr lang="en-US" sz="72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037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g Sơn Đoòng xếp thứ 6/15 hang động đẹp nhất thế giới">
            <a:extLst>
              <a:ext uri="{FF2B5EF4-FFF2-40B4-BE49-F238E27FC236}">
                <a16:creationId xmlns:a16="http://schemas.microsoft.com/office/drawing/2014/main" id="{F72FE330-C495-F9CF-BE4C-59A21F7D84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315" r="-2" b="1851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4" name="Picture 3" descr="Hang Sơn Đoòng &quot;làm nóng&quot; thị trường điện ảnh Hollywood">
            <a:extLst>
              <a:ext uri="{FF2B5EF4-FFF2-40B4-BE49-F238E27FC236}">
                <a16:creationId xmlns:a16="http://schemas.microsoft.com/office/drawing/2014/main" id="{C2232EDB-2AA0-826F-FA21-D7ABE6401CBE}"/>
              </a:ext>
            </a:extLst>
          </p:cNvPr>
          <p:cNvPicPr>
            <a:picLocks noChangeAspect="1"/>
          </p:cNvPicPr>
          <p:nvPr/>
        </p:nvPicPr>
        <p:blipFill rotWithShape="1">
          <a:blip r:embed="rId4">
            <a:extLst>
              <a:ext uri="{28A0092B-C50C-407E-A947-70E740481C1C}">
                <a14:useLocalDpi xmlns:a14="http://schemas.microsoft.com/office/drawing/2010/main" val="0"/>
              </a:ext>
            </a:extLst>
          </a:blip>
          <a:srcRect r="-1" b="1417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2" name="Picture 1" descr="Sơn Đoòng được ví như điểm đến siêu thực ngoài hành tinh">
            <a:extLst>
              <a:ext uri="{FF2B5EF4-FFF2-40B4-BE49-F238E27FC236}">
                <a16:creationId xmlns:a16="http://schemas.microsoft.com/office/drawing/2014/main" id="{BDE34B94-3462-DDEF-5130-AC8F41F45604}"/>
              </a:ext>
            </a:extLst>
          </p:cNvPr>
          <p:cNvPicPr>
            <a:picLocks noChangeAspect="1"/>
          </p:cNvPicPr>
          <p:nvPr/>
        </p:nvPicPr>
        <p:blipFill rotWithShape="1">
          <a:blip r:embed="rId5">
            <a:extLst>
              <a:ext uri="{28A0092B-C50C-407E-A947-70E740481C1C}">
                <a14:useLocalDpi xmlns:a14="http://schemas.microsoft.com/office/drawing/2010/main" val="0"/>
              </a:ext>
            </a:extLst>
          </a:blip>
          <a:srcRect t="9172" r="2" b="14347"/>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6" name="Picture 5" descr="Khám phá vẻ đẹp ngoạn mục của hang Sơn Đoòng - Hang động lớn nhất thế giới  - Báo Quảng Ninh điện tử">
            <a:extLst>
              <a:ext uri="{FF2B5EF4-FFF2-40B4-BE49-F238E27FC236}">
                <a16:creationId xmlns:a16="http://schemas.microsoft.com/office/drawing/2014/main" id="{6D31CB7E-A9BA-D1BC-616A-0D8E650DA587}"/>
              </a:ext>
            </a:extLst>
          </p:cNvPr>
          <p:cNvPicPr>
            <a:picLocks noChangeAspect="1"/>
          </p:cNvPicPr>
          <p:nvPr/>
        </p:nvPicPr>
        <p:blipFill rotWithShape="1">
          <a:blip r:embed="rId6">
            <a:extLst>
              <a:ext uri="{28A0092B-C50C-407E-A947-70E740481C1C}">
                <a14:useLocalDpi xmlns:a14="http://schemas.microsoft.com/office/drawing/2010/main" val="0"/>
              </a:ext>
            </a:extLst>
          </a:blip>
          <a:srcRect t="34673" r="1" b="1"/>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10" name="Group 9">
            <a:extLst>
              <a:ext uri="{FF2B5EF4-FFF2-40B4-BE49-F238E27FC236}">
                <a16:creationId xmlns:a16="http://schemas.microsoft.com/office/drawing/2014/main" id="{9CE7DFA2-DB04-14D5-8D22-D44CC0A34BD5}"/>
              </a:ext>
            </a:extLst>
          </p:cNvPr>
          <p:cNvGrpSpPr/>
          <p:nvPr/>
        </p:nvGrpSpPr>
        <p:grpSpPr>
          <a:xfrm>
            <a:off x="690881" y="2205141"/>
            <a:ext cx="10901680" cy="3768940"/>
            <a:chOff x="197374" y="173694"/>
            <a:chExt cx="11163353" cy="1717461"/>
          </a:xfrm>
        </p:grpSpPr>
        <p:sp>
          <p:nvSpPr>
            <p:cNvPr id="12" name="Rounded Rectangle 3">
              <a:extLst>
                <a:ext uri="{FF2B5EF4-FFF2-40B4-BE49-F238E27FC236}">
                  <a16:creationId xmlns:a16="http://schemas.microsoft.com/office/drawing/2014/main" id="{4F461298-5904-FDD4-1A54-A1E43186FD88}"/>
                </a:ext>
              </a:extLst>
            </p:cNvPr>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0A5CEB-C46D-7246-57FE-8E55E44490B7}"/>
                </a:ext>
              </a:extLst>
            </p:cNvPr>
            <p:cNvSpPr txBox="1"/>
            <p:nvPr/>
          </p:nvSpPr>
          <p:spPr>
            <a:xfrm>
              <a:off x="462380" y="242887"/>
              <a:ext cx="10654148" cy="1648268"/>
            </a:xfrm>
            <a:prstGeom prst="rect">
              <a:avLst/>
            </a:prstGeom>
            <a:noFill/>
          </p:spPr>
          <p:txBody>
            <a:bodyPr wrap="square" rtlCol="0">
              <a:spAutoFit/>
            </a:bodyPr>
            <a:lstStyle/>
            <a:p>
              <a:pPr algn="just"/>
              <a:r>
                <a:rPr lang="vi-VN" sz="2800" b="1" dirty="0">
                  <a:solidFill>
                    <a:schemeClr val="accent6">
                      <a:lumMod val="50000"/>
                    </a:schemeClr>
                  </a:solidFill>
                  <a:latin typeface="Cambria" panose="02040503050406030204" pitchFamily="18" charset="0"/>
                  <a:ea typeface="Cambria" panose="02040503050406030204" pitchFamily="18" charset="0"/>
                </a:rPr>
                <a:t>Hang Sơn Đoòng là hang động tự nhiên lớn nhất thế giới, nằm trong khu du lịch Phong Nha-Kẻ Bàng ở tỉnh Quảng Bình, Việt Nam. Hang Sơn Đoòng có chiều dài khoảng 9 km, chiều rộng trung bình khoảng 150 m và chiều cao lên đến 200 m. Hang Sơn Đoòng được phát hiện vào năm 1991 bởi một nhóm thám hiểm Việt Nam, nhưng cho đến năm 2009, nó mới được một đoàn thám hiểm quốc tế.</a:t>
              </a:r>
              <a:endParaRPr lang="en-US" sz="48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1488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ve with water and rocks&#10;&#10;Description automatically generated">
            <a:extLst>
              <a:ext uri="{FF2B5EF4-FFF2-40B4-BE49-F238E27FC236}">
                <a16:creationId xmlns:a16="http://schemas.microsoft.com/office/drawing/2014/main" id="{AAE829FC-B588-3333-6FF6-31317E24B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89275" cy="6858000"/>
          </a:xfrm>
          <a:prstGeom prst="rect">
            <a:avLst/>
          </a:prstGeom>
        </p:spPr>
      </p:pic>
      <p:pic>
        <p:nvPicPr>
          <p:cNvPr id="12" name="Picture 11">
            <a:extLst>
              <a:ext uri="{FF2B5EF4-FFF2-40B4-BE49-F238E27FC236}">
                <a16:creationId xmlns:a16="http://schemas.microsoft.com/office/drawing/2014/main" id="{6F0DEDC2-125A-C69A-4AEE-294C799A8F90}"/>
              </a:ext>
            </a:extLst>
          </p:cNvPr>
          <p:cNvPicPr>
            <a:picLocks noChangeAspect="1"/>
          </p:cNvPicPr>
          <p:nvPr/>
        </p:nvPicPr>
        <p:blipFill>
          <a:blip r:embed="rId4"/>
          <a:stretch>
            <a:fillRect/>
          </a:stretch>
        </p:blipFill>
        <p:spPr>
          <a:xfrm>
            <a:off x="66675" y="5976938"/>
            <a:ext cx="1162050" cy="881062"/>
          </a:xfrm>
          <a:prstGeom prst="ellipse">
            <a:avLst/>
          </a:prstGeom>
          <a:ln>
            <a:noFill/>
          </a:ln>
          <a:effectLst>
            <a:softEdge rad="112500"/>
          </a:effectLst>
        </p:spPr>
      </p:pic>
      <p:pic>
        <p:nvPicPr>
          <p:cNvPr id="13" name="图片 54">
            <a:extLst>
              <a:ext uri="{FF2B5EF4-FFF2-40B4-BE49-F238E27FC236}">
                <a16:creationId xmlns:a16="http://schemas.microsoft.com/office/drawing/2014/main" id="{C951E82F-CE53-76DF-E6B3-93366E522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9725" y="3540532"/>
            <a:ext cx="3314702" cy="3203168"/>
          </a:xfrm>
          <a:prstGeom prst="rect">
            <a:avLst/>
          </a:prstGeom>
        </p:spPr>
      </p:pic>
      <p:pic>
        <p:nvPicPr>
          <p:cNvPr id="15" name="图片 6">
            <a:extLst>
              <a:ext uri="{FF2B5EF4-FFF2-40B4-BE49-F238E27FC236}">
                <a16:creationId xmlns:a16="http://schemas.microsoft.com/office/drawing/2014/main" id="{50A3FE6D-73EB-5D00-A009-BDC1374F1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5887" y="714375"/>
            <a:ext cx="6996113" cy="333148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F3EC1AD-483C-B1CB-7F08-D6553A502073}"/>
              </a:ext>
            </a:extLst>
          </p:cNvPr>
          <p:cNvPicPr>
            <a:picLocks noChangeAspect="1"/>
          </p:cNvPicPr>
          <p:nvPr/>
        </p:nvPicPr>
        <p:blipFill>
          <a:blip r:embed="rId7"/>
          <a:stretch>
            <a:fillRect/>
          </a:stretch>
        </p:blipFill>
        <p:spPr>
          <a:xfrm>
            <a:off x="10839472" y="0"/>
            <a:ext cx="1523956" cy="1508868"/>
          </a:xfrm>
          <a:prstGeom prst="rect">
            <a:avLst/>
          </a:prstGeom>
        </p:spPr>
      </p:pic>
      <p:pic>
        <p:nvPicPr>
          <p:cNvPr id="20" name="Picture 19">
            <a:extLst>
              <a:ext uri="{FF2B5EF4-FFF2-40B4-BE49-F238E27FC236}">
                <a16:creationId xmlns:a16="http://schemas.microsoft.com/office/drawing/2014/main" id="{CB5D198F-AB59-4A26-E090-C60BBDF9AD64}"/>
              </a:ext>
            </a:extLst>
          </p:cNvPr>
          <p:cNvPicPr>
            <a:picLocks noChangeAspect="1"/>
          </p:cNvPicPr>
          <p:nvPr/>
        </p:nvPicPr>
        <p:blipFill>
          <a:blip r:embed="rId8"/>
          <a:stretch>
            <a:fillRect/>
          </a:stretch>
        </p:blipFill>
        <p:spPr>
          <a:xfrm>
            <a:off x="5511609" y="1347488"/>
            <a:ext cx="7321931" cy="2505673"/>
          </a:xfrm>
          <a:prstGeom prst="rect">
            <a:avLst/>
          </a:prstGeom>
        </p:spPr>
      </p:pic>
      <p:pic>
        <p:nvPicPr>
          <p:cNvPr id="23" name="Picture 22">
            <a:extLst>
              <a:ext uri="{FF2B5EF4-FFF2-40B4-BE49-F238E27FC236}">
                <a16:creationId xmlns:a16="http://schemas.microsoft.com/office/drawing/2014/main" id="{70DD182B-DCDB-4B1C-CD66-E97DC5776B7D}"/>
              </a:ext>
            </a:extLst>
          </p:cNvPr>
          <p:cNvPicPr>
            <a:picLocks noChangeAspect="1"/>
          </p:cNvPicPr>
          <p:nvPr/>
        </p:nvPicPr>
        <p:blipFill>
          <a:blip r:embed="rId9"/>
          <a:stretch>
            <a:fillRect/>
          </a:stretch>
        </p:blipFill>
        <p:spPr>
          <a:xfrm>
            <a:off x="4188626" y="0"/>
            <a:ext cx="2024047" cy="2158171"/>
          </a:xfrm>
          <a:prstGeom prst="rect">
            <a:avLst/>
          </a:prstGeom>
        </p:spPr>
      </p:pic>
    </p:spTree>
    <p:extLst>
      <p:ext uri="{BB962C8B-B14F-4D97-AF65-F5344CB8AC3E}">
        <p14:creationId xmlns:p14="http://schemas.microsoft.com/office/powerpoint/2010/main" val="370041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8849" y="805222"/>
            <a:ext cx="11858477" cy="6466242"/>
          </a:xfrm>
          <a:prstGeom prst="rect">
            <a:avLst/>
          </a:prstGeom>
        </p:spPr>
      </p:pic>
      <p:pic>
        <p:nvPicPr>
          <p:cNvPr id="8" name="Picture 7">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095883" y="0"/>
            <a:ext cx="7206214" cy="1508443"/>
          </a:xfrm>
          <a:prstGeom prst="rect">
            <a:avLst/>
          </a:prstGeom>
        </p:spPr>
      </p:pic>
      <p:sp>
        <p:nvSpPr>
          <p:cNvPr id="9" name="TextBox 8"/>
          <p:cNvSpPr txBox="1"/>
          <p:nvPr/>
        </p:nvSpPr>
        <p:spPr>
          <a:xfrm>
            <a:off x="783551" y="1790328"/>
            <a:ext cx="10448592" cy="3939540"/>
          </a:xfrm>
          <a:prstGeom prst="rect">
            <a:avLst/>
          </a:prstGeom>
          <a:noFill/>
        </p:spPr>
        <p:txBody>
          <a:bodyPr wrap="square" rtlCol="0">
            <a:spAutoFit/>
          </a:bodyPr>
          <a:lstStyle/>
          <a:p>
            <a:pPr algn="just"/>
            <a:r>
              <a:rPr lang="vi-VN" sz="2500" dirty="0">
                <a:latin typeface="Cambria" panose="02040503050406030204" pitchFamily="18" charset="0"/>
                <a:ea typeface="Cambria" panose="02040503050406030204" pitchFamily="18" charset="0"/>
              </a:rPr>
              <a:t>-</a:t>
            </a:r>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Đọc đúng từ ngữ, câu, đoạn và toàn bộ bài Hang Sơn Đoòng – Những điều kì thú. Biết thể hiện ngữ điệu phù hợp, thể hiện sự say mê, ngưỡng mộ với vẻ đẹp kì vĩ của hang động. Biết cách đọc ngắt nghỉ hợp lí, tốc độ đọc khoảng 90 – 100 tiếng trong 1 phút</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p>
          <a:p>
            <a:pPr algn="just"/>
            <a:r>
              <a:rPr lang="vi-VN" sz="2500" dirty="0">
                <a:latin typeface="Cambria" panose="02040503050406030204" pitchFamily="18" charset="0"/>
                <a:ea typeface="Cambria" panose="02040503050406030204" pitchFamily="18" charset="0"/>
              </a:rPr>
              <a:t>-</a:t>
            </a:r>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Nhận biết được các thông tin nổi bật, hiểu nội dung của đoạn và văn bản, bộc lộ được ý kiến của bản thân về những thông tin đã tiếp nhận được sau khi đọc văn bản.</a:t>
            </a:r>
            <a:endParaRPr lang="en-US" sz="2500" dirty="0">
              <a:latin typeface="Cambria" panose="02040503050406030204" pitchFamily="18" charset="0"/>
              <a:ea typeface="Cambria" panose="02040503050406030204" pitchFamily="18" charset="0"/>
            </a:endParaRPr>
          </a:p>
          <a:p>
            <a:pPr algn="just"/>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Nhận biết được những thông tin nổi bật về hang Sơn Đoòng, biết phân b</a:t>
            </a:r>
            <a:r>
              <a:rPr lang="en-US" sz="2500" dirty="0">
                <a:latin typeface="Cambria" panose="02040503050406030204" pitchFamily="18" charset="0"/>
                <a:ea typeface="Cambria" panose="02040503050406030204" pitchFamily="18" charset="0"/>
              </a:rPr>
              <a:t>ổ</a:t>
            </a:r>
            <a:r>
              <a:rPr lang="vi-VN" sz="2500" dirty="0">
                <a:latin typeface="Cambria" panose="02040503050406030204" pitchFamily="18" charset="0"/>
                <a:ea typeface="Cambria" panose="02040503050406030204" pitchFamily="18" charset="0"/>
              </a:rPr>
              <a:t> bố cục của văn bản, tìm được ý chính trong mỗi đoạn, hiểu được nội dung của từng đoạn, cũng như chủ đề của toàn bài đọc. </a:t>
            </a:r>
            <a:endParaRPr lang="en-US" sz="2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09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728055" y="2106379"/>
            <a:ext cx="7340191" cy="2453102"/>
          </a:xfrm>
          <a:prstGeom prst="rect">
            <a:avLst/>
          </a:prstGeom>
        </p:spPr>
      </p:pic>
    </p:spTree>
    <p:extLst>
      <p:ext uri="{BB962C8B-B14F-4D97-AF65-F5344CB8AC3E}">
        <p14:creationId xmlns:p14="http://schemas.microsoft.com/office/powerpoint/2010/main" val="9311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492320" y="827419"/>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67084" y="1502076"/>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CA2697DF-0998-0955-2B33-8D74D8B133BD}"/>
              </a:ext>
            </a:extLst>
          </p:cNvPr>
          <p:cNvSpPr/>
          <p:nvPr/>
        </p:nvSpPr>
        <p:spPr>
          <a:xfrm>
            <a:off x="728044" y="1532556"/>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15433A-EC25-B8E0-36A1-25545B4F7C80}"/>
              </a:ext>
            </a:extLst>
          </p:cNvPr>
          <p:cNvSpPr/>
          <p:nvPr/>
        </p:nvSpPr>
        <p:spPr>
          <a:xfrm>
            <a:off x="108284" y="145885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Google Shape;276;p7">
            <a:extLst>
              <a:ext uri="{FF2B5EF4-FFF2-40B4-BE49-F238E27FC236}">
                <a16:creationId xmlns:a16="http://schemas.microsoft.com/office/drawing/2014/main" id="{21757C7A-429E-5133-C8C4-FE894C0D7EA2}"/>
              </a:ext>
            </a:extLst>
          </p:cNvPr>
          <p:cNvSpPr/>
          <p:nvPr/>
        </p:nvSpPr>
        <p:spPr>
          <a:xfrm>
            <a:off x="409074" y="444146"/>
            <a:ext cx="2719137" cy="49784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solidFill>
                  <a:srgbClr val="002060"/>
                </a:solidFill>
                <a:latin typeface="Cambria" panose="02040503050406030204" pitchFamily="18" charset="0"/>
                <a:ea typeface="Cambria" panose="02040503050406030204" pitchFamily="18" charset="0"/>
              </a:rPr>
              <a:t>Chia </a:t>
            </a:r>
            <a:r>
              <a:rPr lang="en-US" sz="4000" b="1" dirty="0" err="1">
                <a:solidFill>
                  <a:srgbClr val="002060"/>
                </a:solidFill>
                <a:latin typeface="Cambria" panose="02040503050406030204" pitchFamily="18" charset="0"/>
                <a:ea typeface="Cambria" panose="02040503050406030204" pitchFamily="18" charset="0"/>
              </a:rPr>
              <a:t>đoạn</a:t>
            </a:r>
            <a:endParaRPr sz="40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6E6E4939-46EF-73E5-31FD-688CAE54AD84}"/>
              </a:ext>
            </a:extLst>
          </p:cNvPr>
          <p:cNvSpPr/>
          <p:nvPr/>
        </p:nvSpPr>
        <p:spPr>
          <a:xfrm>
            <a:off x="707724" y="3137836"/>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4CB555-54A6-5ADF-AC45-0F2E1C053108}"/>
              </a:ext>
            </a:extLst>
          </p:cNvPr>
          <p:cNvSpPr/>
          <p:nvPr/>
        </p:nvSpPr>
        <p:spPr>
          <a:xfrm>
            <a:off x="108284" y="307687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21" name="Rectangle 20">
            <a:extLst>
              <a:ext uri="{FF2B5EF4-FFF2-40B4-BE49-F238E27FC236}">
                <a16:creationId xmlns:a16="http://schemas.microsoft.com/office/drawing/2014/main" id="{649D5CE5-94A2-4C7D-363B-C261890A33B5}"/>
              </a:ext>
            </a:extLst>
          </p:cNvPr>
          <p:cNvSpPr/>
          <p:nvPr/>
        </p:nvSpPr>
        <p:spPr>
          <a:xfrm>
            <a:off x="677244" y="4052237"/>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3F1E70-4FF2-B5A4-6F18-ACAECE041C37}"/>
              </a:ext>
            </a:extLst>
          </p:cNvPr>
          <p:cNvSpPr/>
          <p:nvPr/>
        </p:nvSpPr>
        <p:spPr>
          <a:xfrm>
            <a:off x="108284" y="443831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Tree>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3"/>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009999"/>
                </a:solidFill>
                <a:latin typeface="Cambria" panose="02040503050406030204" pitchFamily="18" charset="0"/>
                <a:ea typeface="Cambria" panose="02040503050406030204" pitchFamily="18" charset="0"/>
              </a:rPr>
              <a:t>Sơn Đoòng</a:t>
            </a:r>
            <a:endParaRPr sz="4000" b="1" dirty="0">
              <a:solidFill>
                <a:srgbClr val="FFC000"/>
              </a:solidFill>
              <a:latin typeface="Cambria" panose="02040503050406030204" pitchFamily="18" charset="0"/>
              <a:ea typeface="Cambria" panose="0204050305040603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chemeClr val="accent2">
                    <a:lumMod val="75000"/>
                  </a:schemeClr>
                </a:solidFill>
                <a:latin typeface="Cambria" panose="02040503050406030204" pitchFamily="18" charset="0"/>
                <a:ea typeface="Cambria" panose="02040503050406030204" pitchFamily="18" charset="0"/>
              </a:rPr>
              <a:t>sầm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uất</a:t>
            </a:r>
            <a:endParaRPr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rgbClr val="002060"/>
                </a:solidFill>
                <a:latin typeface="Cambria" panose="02040503050406030204" pitchFamily="18" charset="0"/>
                <a:ea typeface="Cambria" panose="02040503050406030204" pitchFamily="18" charset="0"/>
              </a:rPr>
              <a:t>vết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đứt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gãy</a:t>
            </a:r>
            <a:endParaRPr sz="4000" b="1" dirty="0">
              <a:solidFill>
                <a:srgbClr val="002060"/>
              </a:solidFill>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FF0000"/>
                </a:solidFill>
                <a:latin typeface="Cambria" panose="02040503050406030204" pitchFamily="18" charset="0"/>
                <a:ea typeface="Cambria" panose="02040503050406030204" pitchFamily="18" charset="0"/>
              </a:rPr>
              <a:t>Rào Thương</a:t>
            </a:r>
            <a:endParaRPr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32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87D609-3A9E-9426-5CD6-FFA754D90812}"/>
              </a:ext>
            </a:extLst>
          </p:cNvPr>
          <p:cNvSpPr/>
          <p:nvPr/>
        </p:nvSpPr>
        <p:spPr>
          <a:xfrm>
            <a:off x="400296" y="153416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EC6DF54-E2D2-ABF9-BC92-E90B2304FA26}"/>
              </a:ext>
            </a:extLst>
          </p:cNvPr>
          <p:cNvSpPr txBox="1"/>
          <p:nvPr/>
        </p:nvSpPr>
        <p:spPr>
          <a:xfrm>
            <a:off x="707390" y="18592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Hang Sơn Đoòng</a:t>
            </a:r>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được hình thành từ một vết đứt gãy của dãy Trường Sơn, bị dòng nước sông Rào Thương bào mòn liên tục trong một khoảng thời gian dài (từ 2 đến 5 triệu năm).</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85049CD-2CFC-787F-FF50-7A2B3C2F05EB}"/>
              </a:ext>
            </a:extLst>
          </p:cNvPr>
          <p:cNvPicPr>
            <a:picLocks noChangeAspect="1"/>
          </p:cNvPicPr>
          <p:nvPr/>
        </p:nvPicPr>
        <p:blipFill>
          <a:blip r:embed="rId2"/>
          <a:stretch>
            <a:fillRect/>
          </a:stretch>
        </p:blipFill>
        <p:spPr>
          <a:xfrm>
            <a:off x="1267446" y="0"/>
            <a:ext cx="12034547" cy="1359526"/>
          </a:xfrm>
          <a:prstGeom prst="rect">
            <a:avLst/>
          </a:prstGeom>
        </p:spPr>
      </p:pic>
      <p:sp>
        <p:nvSpPr>
          <p:cNvPr id="12" name="TextBox 11">
            <a:extLst>
              <a:ext uri="{FF2B5EF4-FFF2-40B4-BE49-F238E27FC236}">
                <a16:creationId xmlns:a16="http://schemas.microsoft.com/office/drawing/2014/main" id="{6CB9B9F4-0FC2-5EC3-EA04-CD6FB13E21CB}"/>
              </a:ext>
            </a:extLst>
          </p:cNvPr>
          <p:cNvSpPr txBox="1"/>
          <p:nvPr/>
        </p:nvSpPr>
        <p:spPr>
          <a:xfrm>
            <a:off x="585470" y="36880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Sơn Đoòng còn là nơi trú ngụ của nhiều loài động vật,</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trong đó</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có một số loài cá, nhện, cuốn chiếu, bọ cạp,...</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với đặc diểm chung là</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không có mắt và cơ thể trong suốt.</a:t>
            </a:r>
            <a:endParaRPr lang="en-US" sz="3200" dirty="0">
              <a:latin typeface="Calibri" panose="020F0502020204030204" pitchFamily="34" charset="0"/>
              <a:ea typeface="Cambria" panose="02040503050406030204" pitchFamily="18" charset="0"/>
              <a:cs typeface="Calibri" panose="020F0502020204030204" pitchFamily="34" charset="0"/>
            </a:endParaRPr>
          </a:p>
        </p:txBody>
      </p:sp>
      <p:cxnSp>
        <p:nvCxnSpPr>
          <p:cNvPr id="6" name="Straight Connector 5">
            <a:extLst>
              <a:ext uri="{FF2B5EF4-FFF2-40B4-BE49-F238E27FC236}">
                <a16:creationId xmlns:a16="http://schemas.microsoft.com/office/drawing/2014/main" id="{ADB90DD6-2FA1-B847-C8E8-9CCBF6DD2BD7}"/>
              </a:ext>
            </a:extLst>
          </p:cNvPr>
          <p:cNvCxnSpPr>
            <a:cxnSpLocks/>
          </p:cNvCxnSpPr>
          <p:nvPr/>
        </p:nvCxnSpPr>
        <p:spPr>
          <a:xfrm flipH="1">
            <a:off x="3814011" y="1859280"/>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1D12334B-A47A-2E4E-9F0B-680AB50C33BF}"/>
              </a:ext>
            </a:extLst>
          </p:cNvPr>
          <p:cNvCxnSpPr>
            <a:cxnSpLocks/>
          </p:cNvCxnSpPr>
          <p:nvPr/>
        </p:nvCxnSpPr>
        <p:spPr>
          <a:xfrm flipH="1">
            <a:off x="11405870" y="2380051"/>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EAA952B-2FF5-4760-6679-77ABEB6B25B9}"/>
              </a:ext>
            </a:extLst>
          </p:cNvPr>
          <p:cNvCxnSpPr>
            <a:cxnSpLocks/>
          </p:cNvCxnSpPr>
          <p:nvPr/>
        </p:nvCxnSpPr>
        <p:spPr>
          <a:xfrm flipH="1">
            <a:off x="2763253" y="3676480"/>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2A705CFF-14C5-4F0B-D60E-066D64DDFFD3}"/>
              </a:ext>
            </a:extLst>
          </p:cNvPr>
          <p:cNvCxnSpPr>
            <a:cxnSpLocks/>
          </p:cNvCxnSpPr>
          <p:nvPr/>
        </p:nvCxnSpPr>
        <p:spPr>
          <a:xfrm flipH="1">
            <a:off x="1038846" y="4163297"/>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445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2206</Words>
  <Application>Microsoft Office PowerPoint</Application>
  <PresentationFormat>Widescreen</PresentationFormat>
  <Paragraphs>80</Paragraphs>
  <Slides>27</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等线</vt:lpstr>
      <vt:lpstr>Arial</vt:lpstr>
      <vt:lpstr>Calibri</vt:lpstr>
      <vt:lpstr>Calibri Light</vt:lpstr>
      <vt:lpstr>Cambria</vt:lpstr>
      <vt:lpstr>Segoe UI Historic</vt:lpstr>
      <vt:lpstr>Times New Roman</vt:lpstr>
      <vt:lpstr>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thanhtrangsmallsun@gmail.com</cp:lastModifiedBy>
  <cp:revision>72</cp:revision>
  <dcterms:created xsi:type="dcterms:W3CDTF">2024-01-12T14:48:10Z</dcterms:created>
  <dcterms:modified xsi:type="dcterms:W3CDTF">2025-10-25T09:34:11Z</dcterms:modified>
</cp:coreProperties>
</file>