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428" r:id="rId2"/>
    <p:sldId id="421" r:id="rId3"/>
    <p:sldId id="423" r:id="rId4"/>
    <p:sldId id="396" r:id="rId5"/>
    <p:sldId id="397" r:id="rId6"/>
    <p:sldId id="398" r:id="rId7"/>
    <p:sldId id="432" r:id="rId8"/>
    <p:sldId id="444" r:id="rId9"/>
    <p:sldId id="443" r:id="rId10"/>
    <p:sldId id="450" r:id="rId11"/>
    <p:sldId id="446" r:id="rId12"/>
    <p:sldId id="447" r:id="rId13"/>
    <p:sldId id="448" r:id="rId14"/>
    <p:sldId id="449" r:id="rId15"/>
    <p:sldId id="4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E94E1B"/>
    <a:srgbClr val="3E8DB8"/>
    <a:srgbClr val="F0C77F"/>
    <a:srgbClr val="EC7837"/>
    <a:srgbClr val="116C60"/>
    <a:srgbClr val="6396AC"/>
    <a:srgbClr val="573C84"/>
    <a:srgbClr val="947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4354" autoAdjust="0"/>
  </p:normalViewPr>
  <p:slideViewPr>
    <p:cSldViewPr snapToGrid="0">
      <p:cViewPr varScale="1">
        <p:scale>
          <a:sx n="69" d="100"/>
          <a:sy n="69" d="100"/>
        </p:scale>
        <p:origin x="12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FEA7-24EF-4708-9DA2-C88FAA649411}" type="datetimeFigureOut">
              <a:rPr lang="en-US" smtClean="0"/>
              <a:t>25/10/2025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C878-329E-4680-BC08-68F6D798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được số đo độ dài dưới dạng STP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7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được số đo khối lượng dưới dạng STP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được số đo thể tích dưới dạng STP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hỏi thêm: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Bức tranh nào có diện tích lớn nhất?” hoặc “Sắp xếp tên các bức tranh có số đo diện tích theo m</a:t>
            </a:r>
            <a:r>
              <a:rPr lang="nl-NL" sz="18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thứ tự từ lớn đến bé”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1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Viết được số đo độ dài, khối lượng, diện tích dưới dạng STP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6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 (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5,3 m</a:t>
            </a:r>
            <a:r>
              <a:rPr lang="en-US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5,09 m</a:t>
            </a:r>
            <a:r>
              <a:rPr lang="en-US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5,08 m</a:t>
            </a:r>
            <a:r>
              <a:rPr lang="en-US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3676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526400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86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22751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6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81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grpSp>
        <p:nvGrpSpPr>
          <p:cNvPr id="25" name="组合 12">
            <a:extLst>
              <a:ext uri="{FF2B5EF4-FFF2-40B4-BE49-F238E27FC236}">
                <a16:creationId xmlns:a16="http://schemas.microsoft.com/office/drawing/2014/main" id="{0B511B92-14F0-E976-EF23-AC248C7309D4}"/>
              </a:ext>
            </a:extLst>
          </p:cNvPr>
          <p:cNvGrpSpPr/>
          <p:nvPr/>
        </p:nvGrpSpPr>
        <p:grpSpPr>
          <a:xfrm>
            <a:off x="3133620" y="1215804"/>
            <a:ext cx="5266762" cy="3631763"/>
            <a:chOff x="2081344" y="2357098"/>
            <a:chExt cx="8050435" cy="58426341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26" name="PA-文本框 54">
              <a:extLst>
                <a:ext uri="{FF2B5EF4-FFF2-40B4-BE49-F238E27FC236}">
                  <a16:creationId xmlns:a16="http://schemas.microsoft.com/office/drawing/2014/main" id="{302381AC-C7DE-C16B-6DB5-49170527082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115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KHỞI ĐỘNG</a:t>
              </a:r>
              <a:endParaRPr kumimoji="0" lang="zh-CN" altLang="en-US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27" name="PA-文本框 54">
              <a:extLst>
                <a:ext uri="{FF2B5EF4-FFF2-40B4-BE49-F238E27FC236}">
                  <a16:creationId xmlns:a16="http://schemas.microsoft.com/office/drawing/2014/main" id="{1E055132-FE44-E237-C27C-C605CB38983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101413" y="2357098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11500" b="0" spc="-300" dirty="0">
                  <a:solidFill>
                    <a:srgbClr val="6396AC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KHỞI ĐỘNG</a:t>
              </a:r>
              <a:endParaRPr kumimoji="0" lang="zh-CN" altLang="en-US" sz="11500" b="0" i="0" u="none" strike="noStrike" kern="1200" cap="none" spc="-300" normalizeH="0" baseline="0" noProof="0" dirty="0">
                <a:ln>
                  <a:noFill/>
                </a:ln>
                <a:solidFill>
                  <a:srgbClr val="6396AC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6EC8BD-C831-D8E2-4E07-83306C52C8C0}"/>
              </a:ext>
            </a:extLst>
          </p:cNvPr>
          <p:cNvSpPr/>
          <p:nvPr/>
        </p:nvSpPr>
        <p:spPr>
          <a:xfrm>
            <a:off x="393471" y="844075"/>
            <a:ext cx="11355680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790452A9-5F9C-BF3E-B920-ADA3FC3746C7}"/>
              </a:ext>
            </a:extLst>
          </p:cNvPr>
          <p:cNvSpPr txBox="1"/>
          <p:nvPr/>
        </p:nvSpPr>
        <p:spPr>
          <a:xfrm>
            <a:off x="605227" y="1120501"/>
            <a:ext cx="1093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3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 m 9 cm = … m là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8DA716A9-58BE-4FE9-31D9-D8F3315D7BA0}"/>
              </a:ext>
            </a:extLst>
          </p:cNvPr>
          <p:cNvSpPr/>
          <p:nvPr/>
        </p:nvSpPr>
        <p:spPr>
          <a:xfrm>
            <a:off x="901319" y="263910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14,09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4466262B-7785-9156-E7D2-38F43866A4ED}"/>
              </a:ext>
            </a:extLst>
          </p:cNvPr>
          <p:cNvSpPr/>
          <p:nvPr/>
        </p:nvSpPr>
        <p:spPr>
          <a:xfrm>
            <a:off x="6256817" y="404033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14,9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77F84BF-3829-C315-D30E-24EDFB885F3D}"/>
              </a:ext>
            </a:extLst>
          </p:cNvPr>
          <p:cNvSpPr/>
          <p:nvPr/>
        </p:nvSpPr>
        <p:spPr>
          <a:xfrm>
            <a:off x="892172" y="404033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1,49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C4D159A6-9438-A228-BE56-328AC326F0F1}"/>
              </a:ext>
            </a:extLst>
          </p:cNvPr>
          <p:cNvSpPr/>
          <p:nvPr/>
        </p:nvSpPr>
        <p:spPr>
          <a:xfrm>
            <a:off x="6256817" y="265098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1,409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025F460F-655A-AD7F-AD83-9E34CAD5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04" y="308014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AA1C3D60-2163-1E42-FBFE-11A0BA95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507" y="444594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4DC0255C-DC7A-C5E1-38A5-A7BD8D1C9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483" y="306597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B734FBA6-85E0-5AF8-0FFE-6EE65628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36" y="44304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9307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565DF9-C0F7-252F-D6F2-517D5026C908}"/>
              </a:ext>
            </a:extLst>
          </p:cNvPr>
          <p:cNvSpPr/>
          <p:nvPr/>
        </p:nvSpPr>
        <p:spPr>
          <a:xfrm>
            <a:off x="846599" y="792861"/>
            <a:ext cx="10500851" cy="10623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250B8069-232A-02B4-F5CA-8C0390B9419D}"/>
              </a:ext>
            </a:extLst>
          </p:cNvPr>
          <p:cNvSpPr txBox="1"/>
          <p:nvPr/>
        </p:nvSpPr>
        <p:spPr>
          <a:xfrm>
            <a:off x="1116609" y="1038742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92 tạ 50 kg = … tạ là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AB893B80-C5E6-778C-278D-9222DB6276E9}"/>
              </a:ext>
            </a:extLst>
          </p:cNvPr>
          <p:cNvSpPr/>
          <p:nvPr/>
        </p:nvSpPr>
        <p:spPr>
          <a:xfrm>
            <a:off x="6211921" y="2680497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92,5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47430A19-3ABA-526D-9937-9D8040C52FED}"/>
              </a:ext>
            </a:extLst>
          </p:cNvPr>
          <p:cNvSpPr/>
          <p:nvPr/>
        </p:nvSpPr>
        <p:spPr>
          <a:xfrm>
            <a:off x="969161" y="406984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925,0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45B9BCBC-2AE2-BB31-C1DA-4D05ADDD5477}"/>
              </a:ext>
            </a:extLst>
          </p:cNvPr>
          <p:cNvSpPr/>
          <p:nvPr/>
        </p:nvSpPr>
        <p:spPr>
          <a:xfrm>
            <a:off x="6202774" y="408172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9,25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11BEF39C-8875-C35A-5E4E-EC29BFA088E0}"/>
              </a:ext>
            </a:extLst>
          </p:cNvPr>
          <p:cNvSpPr/>
          <p:nvPr/>
        </p:nvSpPr>
        <p:spPr>
          <a:xfrm>
            <a:off x="969161" y="2680497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92,05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3095E48C-8C04-6AB9-97B1-A7F7EDF3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206" y="312154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B5292C7B-4632-C420-05E3-7752CFD9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51" y="44754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ED05D186-9D9C-3E9F-A1FD-B93A6AC3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27" y="30954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7607F8AA-69B2-A2CA-8B71-5D48F475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238" y="447181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1465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F30021-1184-E3BC-5B2B-8E74F7CDA371}"/>
              </a:ext>
            </a:extLst>
          </p:cNvPr>
          <p:cNvSpPr/>
          <p:nvPr/>
        </p:nvSpPr>
        <p:spPr>
          <a:xfrm>
            <a:off x="866389" y="995087"/>
            <a:ext cx="10500851" cy="10623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431B2910-A501-3DEA-00ED-3BA5228D2EF4}"/>
              </a:ext>
            </a:extLst>
          </p:cNvPr>
          <p:cNvSpPr txBox="1"/>
          <p:nvPr/>
        </p:nvSpPr>
        <p:spPr>
          <a:xfrm>
            <a:off x="866389" y="1270805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37 l 6 ml 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 l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F27AD2DD-AE35-6FC6-49AD-4532C7CD52C2}"/>
              </a:ext>
            </a:extLst>
          </p:cNvPr>
          <p:cNvSpPr/>
          <p:nvPr/>
        </p:nvSpPr>
        <p:spPr>
          <a:xfrm>
            <a:off x="6125962" y="292356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37,00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5367700D-A9EF-35B6-97E4-8C05AC746001}"/>
              </a:ext>
            </a:extLst>
          </p:cNvPr>
          <p:cNvSpPr/>
          <p:nvPr/>
        </p:nvSpPr>
        <p:spPr>
          <a:xfrm>
            <a:off x="883202" y="431291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37,06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4CA42E63-07F4-F672-8F8B-E58F9D9A568D}"/>
              </a:ext>
            </a:extLst>
          </p:cNvPr>
          <p:cNvSpPr/>
          <p:nvPr/>
        </p:nvSpPr>
        <p:spPr>
          <a:xfrm>
            <a:off x="6116815" y="4324797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376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72E57CF1-2368-1A9C-B23C-B98881986678}"/>
              </a:ext>
            </a:extLst>
          </p:cNvPr>
          <p:cNvSpPr/>
          <p:nvPr/>
        </p:nvSpPr>
        <p:spPr>
          <a:xfrm>
            <a:off x="883202" y="292356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37,6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F2BC9C5C-6AD1-871E-8D0E-77790C877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247" y="336460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545F0F86-221D-A293-E4C0-3B2D1E06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92" y="471851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9CFEA839-28C0-50E3-86EF-33EB89069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68" y="33385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13EB97C5-F3D7-1676-021A-2CB09538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279" y="471488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9685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9796AD-F3AE-50CC-EACC-82EF81DD85BF}"/>
              </a:ext>
            </a:extLst>
          </p:cNvPr>
          <p:cNvSpPr/>
          <p:nvPr/>
        </p:nvSpPr>
        <p:spPr>
          <a:xfrm>
            <a:off x="442762" y="121597"/>
            <a:ext cx="11482939" cy="12630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F8ABF801-E3D5-F294-C4CC-C833CB54E8D6}"/>
              </a:ext>
            </a:extLst>
          </p:cNvPr>
          <p:cNvSpPr txBox="1"/>
          <p:nvPr/>
        </p:nvSpPr>
        <p:spPr>
          <a:xfrm>
            <a:off x="671582" y="396810"/>
            <a:ext cx="1084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đáp án Sai?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D085CB26-3AA9-FB07-B3EA-1BEE04AF453C}"/>
              </a:ext>
            </a:extLst>
          </p:cNvPr>
          <p:cNvSpPr/>
          <p:nvPr/>
        </p:nvSpPr>
        <p:spPr>
          <a:xfrm>
            <a:off x="1036011" y="385951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1" i="0" u="none" strike="noStrike" kern="1200" cap="none" spc="0" normalizeH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34 dm 1 cm = 34,1 cm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33270473-3E11-B869-F2BF-22FFF1FE4E58}"/>
              </a:ext>
            </a:extLst>
          </p:cNvPr>
          <p:cNvSpPr/>
          <p:nvPr/>
        </p:nvSpPr>
        <p:spPr>
          <a:xfrm>
            <a:off x="6350847" y="38489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435 cm = 43,5 dm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214CC1E3-150F-3ADD-3583-F3AE6D4B359B}"/>
              </a:ext>
            </a:extLst>
          </p:cNvPr>
          <p:cNvSpPr/>
          <p:nvPr/>
        </p:nvSpPr>
        <p:spPr>
          <a:xfrm>
            <a:off x="1013686" y="247174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34 dm 1 cm = 34,1 dm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F7336B5C-F31E-F519-7F3B-2F880A4AA81F}"/>
              </a:ext>
            </a:extLst>
          </p:cNvPr>
          <p:cNvSpPr/>
          <p:nvPr/>
        </p:nvSpPr>
        <p:spPr>
          <a:xfrm>
            <a:off x="6350847" y="245963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43 cm 5 mm = 43,5 cm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FCA2448A-8FFE-D6FE-FACA-C3702704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96" y="430055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B256B73B-46D4-62A3-7E61-A4855F7A6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537" y="42545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AE482EAF-FA11-28E4-AC3E-FE90B7C3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3" y="287461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00DDA065-9CC4-4557-ED9E-146CECAB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50" y="286183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0193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72955-1E65-C931-E686-F53A73DAF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09" y="3918132"/>
            <a:ext cx="105156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49CA5F-8FCB-FF42-BCD9-4CA684637A0C}"/>
              </a:ext>
            </a:extLst>
          </p:cNvPr>
          <p:cNvSpPr/>
          <p:nvPr/>
        </p:nvSpPr>
        <p:spPr>
          <a:xfrm>
            <a:off x="907062" y="905734"/>
            <a:ext cx="10500851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631ADA37-80E3-3C5D-8A27-FF20C3D7D840}"/>
              </a:ext>
            </a:extLst>
          </p:cNvPr>
          <p:cNvSpPr txBox="1"/>
          <p:nvPr/>
        </p:nvSpPr>
        <p:spPr>
          <a:xfrm>
            <a:off x="884285" y="881033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&gt; 0,898 l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87A883C1-AFC4-2FE2-040B-DE331F472C70}"/>
              </a:ext>
            </a:extLst>
          </p:cNvPr>
          <p:cNvSpPr/>
          <p:nvPr/>
        </p:nvSpPr>
        <p:spPr>
          <a:xfrm>
            <a:off x="6234240" y="38387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899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E4C75337-AE42-96B9-1F4D-836CAEA79FDF}"/>
              </a:ext>
            </a:extLst>
          </p:cNvPr>
          <p:cNvSpPr/>
          <p:nvPr/>
        </p:nvSpPr>
        <p:spPr>
          <a:xfrm>
            <a:off x="863214" y="245422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3200" b="1" i="0" u="none" strike="noStrike" kern="1200" cap="none" spc="0" normalizeH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896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6693362-0528-6B58-FEB7-0E007E1C0C36}"/>
              </a:ext>
            </a:extLst>
          </p:cNvPr>
          <p:cNvSpPr/>
          <p:nvPr/>
        </p:nvSpPr>
        <p:spPr>
          <a:xfrm>
            <a:off x="863214" y="38387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3200" b="1" i="0" u="none" strike="noStrike" kern="1200" cap="none" spc="0" normalizeH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897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8A506149-3F2C-2ABE-4CB3-1A5EF2CC9CF2}"/>
              </a:ext>
            </a:extLst>
          </p:cNvPr>
          <p:cNvSpPr/>
          <p:nvPr/>
        </p:nvSpPr>
        <p:spPr>
          <a:xfrm>
            <a:off x="6227859" y="244938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898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1C6901D5-761F-C5B1-E846-5F412AD0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525" y="427977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BE1D4CC6-D121-67D7-A8D7-6D841F41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04" y="285982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AF429ED5-402D-E753-CC00-E32101F6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525" y="286436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0B02D0F3-710B-5E9B-2CFC-58D0423F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78" y="422882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3757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2F87CB-DD99-7147-61F1-EBC5090FF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148" y="682567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C18794-43E2-64FE-783E-B5E2C2A49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1948" y="379801"/>
            <a:ext cx="2314575" cy="1054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A8E1C4-01E0-DE56-D3A0-D17C842C8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196" y="1797270"/>
            <a:ext cx="7123313" cy="2669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D260E9-5A37-0F24-CEAC-2F2FC56ED3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1411" y="1119298"/>
            <a:ext cx="320677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grpSp>
        <p:nvGrpSpPr>
          <p:cNvPr id="23" name="组合 12">
            <a:extLst>
              <a:ext uri="{FF2B5EF4-FFF2-40B4-BE49-F238E27FC236}">
                <a16:creationId xmlns:a16="http://schemas.microsoft.com/office/drawing/2014/main" id="{07B644BF-E6DC-1B8C-9EEF-47CA2ABF1A3E}"/>
              </a:ext>
            </a:extLst>
          </p:cNvPr>
          <p:cNvGrpSpPr/>
          <p:nvPr/>
        </p:nvGrpSpPr>
        <p:grpSpPr>
          <a:xfrm>
            <a:off x="2862315" y="1260985"/>
            <a:ext cx="5279890" cy="3640376"/>
            <a:chOff x="2041208" y="2357098"/>
            <a:chExt cx="8070502" cy="58564903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32" name="PA-文本框 54">
              <a:extLst>
                <a:ext uri="{FF2B5EF4-FFF2-40B4-BE49-F238E27FC236}">
                  <a16:creationId xmlns:a16="http://schemas.microsoft.com/office/drawing/2014/main" id="{FA44A356-3218-2E0D-B7C9-829F2A91AF7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LUYỆN TẬP</a:t>
              </a:r>
              <a:endParaRPr kumimoji="0" lang="zh-CN" altLang="en-US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33" name="PA-文本框 54">
              <a:extLst>
                <a:ext uri="{FF2B5EF4-FFF2-40B4-BE49-F238E27FC236}">
                  <a16:creationId xmlns:a16="http://schemas.microsoft.com/office/drawing/2014/main" id="{F91015E2-0559-B1AE-CF4C-B405474C307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41208" y="2495660"/>
              <a:ext cx="8030366" cy="5842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0" spc="-300" dirty="0">
                  <a:solidFill>
                    <a:srgbClr val="E35F56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LUYỆN TẬP</a:t>
              </a:r>
              <a:endParaRPr kumimoji="0" lang="zh-CN" altLang="en-US" sz="11500" b="0" i="0" u="none" strike="noStrike" kern="1200" cap="none" spc="-300" normalizeH="0" baseline="0" noProof="0" dirty="0">
                <a:ln>
                  <a:noFill/>
                </a:ln>
                <a:solidFill>
                  <a:srgbClr val="FC864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1026528" y="192876"/>
            <a:ext cx="7822489" cy="923330"/>
            <a:chOff x="1209408" y="1005676"/>
            <a:chExt cx="7822489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28173" y="1201908"/>
              <a:ext cx="6903724" cy="666651"/>
              <a:chOff x="2092241" y="975537"/>
              <a:chExt cx="6903724" cy="6666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092241" y="995857"/>
                <a:ext cx="6335107" cy="646331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171202" y="975537"/>
                <a:ext cx="68247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CF1E55-D910-CD77-FD43-A0744B07ED6D}"/>
              </a:ext>
            </a:extLst>
          </p:cNvPr>
          <p:cNvGrpSpPr/>
          <p:nvPr/>
        </p:nvGrpSpPr>
        <p:grpSpPr>
          <a:xfrm>
            <a:off x="772160" y="1666240"/>
            <a:ext cx="11419840" cy="2277977"/>
            <a:chOff x="772160" y="1666240"/>
            <a:chExt cx="11419840" cy="22779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0ADBBF-1297-052D-8B82-3900A1CCD75A}"/>
                </a:ext>
              </a:extLst>
            </p:cNvPr>
            <p:cNvSpPr txBox="1"/>
            <p:nvPr/>
          </p:nvSpPr>
          <p:spPr>
            <a:xfrm>
              <a:off x="772160" y="1666240"/>
              <a:ext cx="5262880" cy="221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8 m 7 dm =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4 m 8 cm =  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5 cm 6 mm =            cm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4E0929-BC86-4DD2-F1A6-D3D4EA9985FE}"/>
                </a:ext>
              </a:extLst>
            </p:cNvPr>
            <p:cNvSpPr txBox="1"/>
            <p:nvPr/>
          </p:nvSpPr>
          <p:spPr>
            <a:xfrm>
              <a:off x="6929120" y="1727200"/>
              <a:ext cx="5262880" cy="221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b) 215 cm =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76 mm =            cm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9 mm =            cm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273968-4103-8274-54B7-DC02433A2C64}"/>
                </a:ext>
              </a:extLst>
            </p:cNvPr>
            <p:cNvSpPr/>
            <p:nvPr/>
          </p:nvSpPr>
          <p:spPr>
            <a:xfrm>
              <a:off x="3403600" y="1859280"/>
              <a:ext cx="78232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211FA67-7092-EBEC-175B-F34640A8EBF8}"/>
                </a:ext>
              </a:extLst>
            </p:cNvPr>
            <p:cNvSpPr/>
            <p:nvPr/>
          </p:nvSpPr>
          <p:spPr>
            <a:xfrm>
              <a:off x="3423920" y="257048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C6A36C-B65D-AE32-5141-F8E792E50660}"/>
                </a:ext>
              </a:extLst>
            </p:cNvPr>
            <p:cNvSpPr/>
            <p:nvPr/>
          </p:nvSpPr>
          <p:spPr>
            <a:xfrm>
              <a:off x="3789680" y="327152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CA7CE50-5067-939F-A59C-37376AA553C3}"/>
                </a:ext>
              </a:extLst>
            </p:cNvPr>
            <p:cNvSpPr/>
            <p:nvPr/>
          </p:nvSpPr>
          <p:spPr>
            <a:xfrm>
              <a:off x="9123680" y="188976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BF48168-7F1C-ABD3-9079-06169F60932D}"/>
                </a:ext>
              </a:extLst>
            </p:cNvPr>
            <p:cNvSpPr/>
            <p:nvPr/>
          </p:nvSpPr>
          <p:spPr>
            <a:xfrm>
              <a:off x="9164320" y="260096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E9A9EF7-9AB8-BB98-0C59-EDECD13B1831}"/>
                </a:ext>
              </a:extLst>
            </p:cNvPr>
            <p:cNvSpPr/>
            <p:nvPr/>
          </p:nvSpPr>
          <p:spPr>
            <a:xfrm>
              <a:off x="9052560" y="339344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3D4B5DE-C07E-F2B1-3E4E-7E8090A404F1}"/>
              </a:ext>
            </a:extLst>
          </p:cNvPr>
          <p:cNvSpPr/>
          <p:nvPr/>
        </p:nvSpPr>
        <p:spPr>
          <a:xfrm>
            <a:off x="3373120" y="1838960"/>
            <a:ext cx="8229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57BF1FB-9945-61D7-A148-A29BFE74C537}"/>
              </a:ext>
            </a:extLst>
          </p:cNvPr>
          <p:cNvSpPr/>
          <p:nvPr/>
        </p:nvSpPr>
        <p:spPr>
          <a:xfrm>
            <a:off x="3373120" y="25603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4,08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2EEBB8C-8110-5572-33BF-C90ED1CF21F5}"/>
              </a:ext>
            </a:extLst>
          </p:cNvPr>
          <p:cNvSpPr/>
          <p:nvPr/>
        </p:nvSpPr>
        <p:spPr>
          <a:xfrm>
            <a:off x="3749040" y="32715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5,6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55F0DB4-D3B7-7372-94AC-8B5CB22D1C04}"/>
              </a:ext>
            </a:extLst>
          </p:cNvPr>
          <p:cNvSpPr/>
          <p:nvPr/>
        </p:nvSpPr>
        <p:spPr>
          <a:xfrm>
            <a:off x="9093200" y="18999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2,15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799C88F-86C3-53B7-DCB5-11A1FCE2D4B6}"/>
              </a:ext>
            </a:extLst>
          </p:cNvPr>
          <p:cNvSpPr/>
          <p:nvPr/>
        </p:nvSpPr>
        <p:spPr>
          <a:xfrm>
            <a:off x="9144000" y="2580640"/>
            <a:ext cx="944880" cy="568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7,6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5B97112-478F-17CF-9E56-568A5F79CF99}"/>
              </a:ext>
            </a:extLst>
          </p:cNvPr>
          <p:cNvSpPr/>
          <p:nvPr/>
        </p:nvSpPr>
        <p:spPr>
          <a:xfrm>
            <a:off x="9042400" y="3403600"/>
            <a:ext cx="944880" cy="568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208D30-57AB-7564-EC22-5B5762835305}"/>
              </a:ext>
            </a:extLst>
          </p:cNvPr>
          <p:cNvSpPr txBox="1"/>
          <p:nvPr/>
        </p:nvSpPr>
        <p:spPr>
          <a:xfrm>
            <a:off x="3070250" y="5254448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7,306m= … m … dm … mm</a:t>
            </a:r>
            <a:endParaRPr lang="en-US" sz="32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EC39A-5BE8-E3DE-DDAE-C7EFD4528ADA}"/>
              </a:ext>
            </a:extLst>
          </p:cNvPr>
          <p:cNvSpPr txBox="1"/>
          <p:nvPr/>
        </p:nvSpPr>
        <p:spPr>
          <a:xfrm>
            <a:off x="3070250" y="4615658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2,539m = … m … dm … cm … mm</a:t>
            </a:r>
            <a:endParaRPr lang="en-US" sz="3200" i="1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3016" y="72040"/>
            <a:ext cx="8382288" cy="923330"/>
            <a:chOff x="1229072" y="966348"/>
            <a:chExt cx="8382288" cy="9233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128173" y="1005677"/>
              <a:ext cx="7483187" cy="772324"/>
              <a:chOff x="2128173" y="1005677"/>
              <a:chExt cx="7483187" cy="772324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128173" y="1005677"/>
                <a:ext cx="7483187" cy="772324"/>
              </a:xfrm>
              <a:prstGeom prst="round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65092" y="1103448"/>
                <a:ext cx="7325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Các con vật có cân nặng như hình vẽ.</a:t>
                </a:r>
                <a:endParaRPr 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261F7BD-1A60-6F40-C327-15D1A3AA7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20" y="875347"/>
            <a:ext cx="6522720" cy="21890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600686-CFA9-72AE-B820-989799320D29}"/>
              </a:ext>
            </a:extLst>
          </p:cNvPr>
          <p:cNvSpPr txBox="1"/>
          <p:nvPr/>
        </p:nvSpPr>
        <p:spPr>
          <a:xfrm>
            <a:off x="1148080" y="3180080"/>
            <a:ext cx="827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F4EAC7-3E43-26BF-0AD0-4CC29DA1DE9D}"/>
              </a:ext>
            </a:extLst>
          </p:cNvPr>
          <p:cNvSpPr txBox="1"/>
          <p:nvPr/>
        </p:nvSpPr>
        <p:spPr>
          <a:xfrm>
            <a:off x="1076960" y="3779884"/>
            <a:ext cx="6096000" cy="65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kg 75 g =              kg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1DF361-E501-FB5E-0C04-29BF83829F98}"/>
              </a:ext>
            </a:extLst>
          </p:cNvPr>
          <p:cNvSpPr txBox="1"/>
          <p:nvPr/>
        </p:nvSpPr>
        <p:spPr>
          <a:xfrm>
            <a:off x="6888480" y="3779884"/>
            <a:ext cx="3982720" cy="65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6 100 g =            kg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D89D6F6-25C0-CEEF-71AB-49EC3FA57E6F}"/>
              </a:ext>
            </a:extLst>
          </p:cNvPr>
          <p:cNvSpPr/>
          <p:nvPr/>
        </p:nvSpPr>
        <p:spPr>
          <a:xfrm>
            <a:off x="2854960" y="3908652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71B6D7-12DA-D8DB-E0E9-89E35D8ECF47}"/>
              </a:ext>
            </a:extLst>
          </p:cNvPr>
          <p:cNvSpPr/>
          <p:nvPr/>
        </p:nvSpPr>
        <p:spPr>
          <a:xfrm>
            <a:off x="8442960" y="3901440"/>
            <a:ext cx="8229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EBB9F7-AD60-FFBF-BECF-C49B8B48C3E9}"/>
              </a:ext>
            </a:extLst>
          </p:cNvPr>
          <p:cNvSpPr txBox="1"/>
          <p:nvPr/>
        </p:nvSpPr>
        <p:spPr>
          <a:xfrm>
            <a:off x="1209040" y="4551680"/>
            <a:ext cx="827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B.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Ngỗng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C.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30749AA-96A4-E819-3758-E586AA9E4051}"/>
              </a:ext>
            </a:extLst>
          </p:cNvPr>
          <p:cNvSpPr/>
          <p:nvPr/>
        </p:nvSpPr>
        <p:spPr>
          <a:xfrm>
            <a:off x="2806065" y="3889950"/>
            <a:ext cx="1042670" cy="5486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6,075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102D608-D42E-9D38-C4BB-8FAEA14E267D}"/>
              </a:ext>
            </a:extLst>
          </p:cNvPr>
          <p:cNvSpPr/>
          <p:nvPr/>
        </p:nvSpPr>
        <p:spPr>
          <a:xfrm>
            <a:off x="8422640" y="3901440"/>
            <a:ext cx="8432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05A4A4D-304E-26C8-99C6-F8914F6AB633}"/>
              </a:ext>
            </a:extLst>
          </p:cNvPr>
          <p:cNvSpPr/>
          <p:nvPr/>
        </p:nvSpPr>
        <p:spPr>
          <a:xfrm>
            <a:off x="4078840" y="5445302"/>
            <a:ext cx="472612" cy="5084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 animBg="1"/>
      <p:bldP spid="50" grpId="0" animBg="1"/>
      <p:bldP spid="60" grpId="0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984379" y="598653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7AE4E4-3FE2-28AC-45AF-E028CABF89F6}"/>
              </a:ext>
            </a:extLst>
          </p:cNvPr>
          <p:cNvSpPr txBox="1"/>
          <p:nvPr/>
        </p:nvSpPr>
        <p:spPr>
          <a:xfrm>
            <a:off x="984379" y="800306"/>
            <a:ext cx="6869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36685D-A94F-D3A5-9FA3-9A2AAB4B1FE0}"/>
              </a:ext>
            </a:extLst>
          </p:cNvPr>
          <p:cNvGrpSpPr/>
          <p:nvPr/>
        </p:nvGrpSpPr>
        <p:grpSpPr>
          <a:xfrm>
            <a:off x="1087120" y="1768204"/>
            <a:ext cx="10220960" cy="1478353"/>
            <a:chOff x="1087120" y="1768204"/>
            <a:chExt cx="10220960" cy="14783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136BFF-A86E-1D42-FFD9-DFBA64BE80C2}"/>
                </a:ext>
              </a:extLst>
            </p:cNvPr>
            <p:cNvSpPr txBox="1"/>
            <p:nvPr/>
          </p:nvSpPr>
          <p:spPr>
            <a:xfrm>
              <a:off x="1087120" y="1768204"/>
              <a:ext cx="4297680" cy="1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6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260 ml = 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5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75 ml =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A8AA27-94BA-8C98-DFE8-5A60CD2DDBFF}"/>
                </a:ext>
              </a:extLst>
            </p:cNvPr>
            <p:cNvSpPr/>
            <p:nvPr/>
          </p:nvSpPr>
          <p:spPr>
            <a:xfrm>
              <a:off x="3342640" y="1920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C5F5AB-BF69-50D5-E3CC-D474EC26A36B}"/>
                </a:ext>
              </a:extLst>
            </p:cNvPr>
            <p:cNvSpPr txBox="1"/>
            <p:nvPr/>
          </p:nvSpPr>
          <p:spPr>
            <a:xfrm>
              <a:off x="7010400" y="1768204"/>
              <a:ext cx="4297680" cy="1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3 452 ml =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750 ml =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4DD4A86-F380-8CD3-49E5-B4014C47F2AB}"/>
                </a:ext>
              </a:extLst>
            </p:cNvPr>
            <p:cNvSpPr/>
            <p:nvPr/>
          </p:nvSpPr>
          <p:spPr>
            <a:xfrm>
              <a:off x="3037840" y="2682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33716-7A52-F8C3-7839-B97969CB66A7}"/>
                </a:ext>
              </a:extLst>
            </p:cNvPr>
            <p:cNvSpPr/>
            <p:nvPr/>
          </p:nvSpPr>
          <p:spPr>
            <a:xfrm>
              <a:off x="9052560" y="1920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F6E752C-FFDA-6C98-32C4-AF3A1D6FA0B0}"/>
                </a:ext>
              </a:extLst>
            </p:cNvPr>
            <p:cNvSpPr/>
            <p:nvPr/>
          </p:nvSpPr>
          <p:spPr>
            <a:xfrm>
              <a:off x="8696960" y="265176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8C3417-00DE-0605-A198-E61ACAF456EA}"/>
              </a:ext>
            </a:extLst>
          </p:cNvPr>
          <p:cNvSpPr/>
          <p:nvPr/>
        </p:nvSpPr>
        <p:spPr>
          <a:xfrm>
            <a:off x="3332480" y="191008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4C5996-75F3-F8A4-F40F-B9E5FC65A149}"/>
              </a:ext>
            </a:extLst>
          </p:cNvPr>
          <p:cNvSpPr/>
          <p:nvPr/>
        </p:nvSpPr>
        <p:spPr>
          <a:xfrm>
            <a:off x="3037840" y="2682240"/>
            <a:ext cx="103632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5,075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9D3538C-B568-A6A9-9C98-40CE4B62EB37}"/>
              </a:ext>
            </a:extLst>
          </p:cNvPr>
          <p:cNvSpPr/>
          <p:nvPr/>
        </p:nvSpPr>
        <p:spPr>
          <a:xfrm>
            <a:off x="9032240" y="1920240"/>
            <a:ext cx="10261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1837E76-C168-0CE2-C0A3-ABF1B1ECC927}"/>
              </a:ext>
            </a:extLst>
          </p:cNvPr>
          <p:cNvSpPr/>
          <p:nvPr/>
        </p:nvSpPr>
        <p:spPr>
          <a:xfrm>
            <a:off x="8656320" y="2641600"/>
            <a:ext cx="9753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AC7E59-413E-ECE8-0908-B5A205BB1391}"/>
              </a:ext>
            </a:extLst>
          </p:cNvPr>
          <p:cNvSpPr txBox="1"/>
          <p:nvPr/>
        </p:nvSpPr>
        <p:spPr>
          <a:xfrm>
            <a:off x="914400" y="344424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Sắp xếp các số thập phần tìm được ở 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u a theo thứ tự từ bé đến lớn.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A0DE2B-DB29-BB1C-3C37-C4ED99472E27}"/>
              </a:ext>
            </a:extLst>
          </p:cNvPr>
          <p:cNvSpPr txBox="1"/>
          <p:nvPr/>
        </p:nvSpPr>
        <p:spPr>
          <a:xfrm>
            <a:off x="1218515" y="4577259"/>
            <a:ext cx="905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0,75 </a:t>
            </a: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3,452 </a:t>
            </a: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5,075 </a:t>
            </a: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6,26 </a:t>
            </a: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6" grpId="0" animBg="1"/>
      <p:bldP spid="27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164F40-7948-D3F7-4514-B956FBF586A9}"/>
              </a:ext>
            </a:extLst>
          </p:cNvPr>
          <p:cNvGrpSpPr/>
          <p:nvPr/>
        </p:nvGrpSpPr>
        <p:grpSpPr>
          <a:xfrm>
            <a:off x="945452" y="468344"/>
            <a:ext cx="10073727" cy="2219742"/>
            <a:chOff x="4609180" y="762241"/>
            <a:chExt cx="10073727" cy="22197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520115-390A-7288-E9D8-F5D2AA8C0E8B}"/>
                </a:ext>
              </a:extLst>
            </p:cNvPr>
            <p:cNvGrpSpPr/>
            <p:nvPr/>
          </p:nvGrpSpPr>
          <p:grpSpPr>
            <a:xfrm>
              <a:off x="4609180" y="762241"/>
              <a:ext cx="841938" cy="923330"/>
              <a:chOff x="1173977" y="712487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94E1D1D2-1232-A803-FED4-90BA5E3AA17E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6D933736-3345-1EA5-C427-1A1D728BB75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73977" y="712487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4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8FF2FD-3CE1-B1E4-6A05-C5537A557E59}"/>
                </a:ext>
              </a:extLst>
            </p:cNvPr>
            <p:cNvGrpSpPr/>
            <p:nvPr/>
          </p:nvGrpSpPr>
          <p:grpSpPr>
            <a:xfrm>
              <a:off x="5441286" y="899183"/>
              <a:ext cx="9241621" cy="2082800"/>
              <a:chOff x="2051346" y="1113122"/>
              <a:chExt cx="9241621" cy="20828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8BF3255-A7BB-E110-92D4-091279345DE8}"/>
                  </a:ext>
                </a:extLst>
              </p:cNvPr>
              <p:cNvSpPr/>
              <p:nvPr/>
            </p:nvSpPr>
            <p:spPr>
              <a:xfrm>
                <a:off x="2051346" y="1113122"/>
                <a:ext cx="9077775" cy="2082800"/>
              </a:xfrm>
              <a:prstGeom prst="round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80634F-1CB6-058E-6706-557A135F973E}"/>
                  </a:ext>
                </a:extLst>
              </p:cNvPr>
              <p:cNvSpPr txBox="1"/>
              <p:nvPr/>
            </p:nvSpPr>
            <p:spPr>
              <a:xfrm>
                <a:off x="2179391" y="1185026"/>
                <a:ext cx="91135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Chọn câu trả lời đúng.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 ba bức tranh tư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ờ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bảo vệ môi trường có diện tích là 5,3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vi-VN" sz="2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an toàn giao thông có diện tích là 5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8 dm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phòng chống dịch Covid có diện tích là 5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9 dm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vi-VN" sz="2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069556-E5AF-F445-516E-8A0C599FA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38201"/>
            <a:ext cx="4923179" cy="2770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B1BD3-651C-AB16-FA73-A0D8346FC002}"/>
              </a:ext>
            </a:extLst>
          </p:cNvPr>
          <p:cNvSpPr txBox="1"/>
          <p:nvPr/>
        </p:nvSpPr>
        <p:spPr>
          <a:xfrm>
            <a:off x="985520" y="3027680"/>
            <a:ext cx="511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 tranh nào có diện tích bé nhất?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Bức tranh về bảo vệ môi trường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Bức tranh về an toàn giao thông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 tranh về phòng chống dịch Covid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75166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761ED-B726-5E66-81AC-73761D51313F}"/>
              </a:ext>
            </a:extLst>
          </p:cNvPr>
          <p:cNvSpPr txBox="1"/>
          <p:nvPr/>
        </p:nvSpPr>
        <p:spPr>
          <a:xfrm>
            <a:off x="1229360" y="1097280"/>
            <a:ext cx="9601200" cy="453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Ta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dm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5,08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5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 dm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5,09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5,3 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5,08 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Covid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5,09 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91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E43E8-1ACA-E563-5A54-A67D157A4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4908" y="324113"/>
            <a:ext cx="5919729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94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670</Words>
  <Application>Microsoft Office PowerPoint</Application>
  <PresentationFormat>Widescreen</PresentationFormat>
  <Paragraphs>110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SVN-Cookies</vt:lpstr>
      <vt:lpstr>Times New Roman</vt:lpstr>
      <vt:lpstr>思源黑体 CN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Hương Thảo - 0972115126</cp:keywords>
  <cp:lastModifiedBy>thanhtrangsmallsun@gmail.com</cp:lastModifiedBy>
  <cp:revision>63</cp:revision>
  <dcterms:created xsi:type="dcterms:W3CDTF">2022-05-26T07:07:17Z</dcterms:created>
  <dcterms:modified xsi:type="dcterms:W3CDTF">2025-10-25T09:20:11Z</dcterms:modified>
</cp:coreProperties>
</file>