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6" r:id="rId5"/>
    <p:sldId id="267" r:id="rId6"/>
    <p:sldId id="259" r:id="rId7"/>
    <p:sldId id="260" r:id="rId8"/>
    <p:sldId id="262" r:id="rId9"/>
    <p:sldId id="268" r:id="rId10"/>
    <p:sldId id="261" r:id="rId11"/>
    <p:sldId id="269" r:id="rId12"/>
    <p:sldId id="270" r:id="rId13"/>
    <p:sldId id="271" r:id="rId14"/>
    <p:sldId id="272" r:id="rId15"/>
    <p:sldId id="264"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205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4500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62930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81187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3600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4577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5594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216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1645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5768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25/10/2025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8394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25/10/2025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0798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sv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sv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endParaRPr lang="en-US"/>
            </a:p>
          </p:txBody>
        </p:sp>
        <p:sp>
          <p:nvSpPr>
            <p:cNvPr id="5" name="TextBox 5"/>
            <p:cNvSpPr txBox="1"/>
            <p:nvPr/>
          </p:nvSpPr>
          <p:spPr>
            <a:xfrm>
              <a:off x="0" y="28575"/>
              <a:ext cx="3897337" cy="784225"/>
            </a:xfrm>
            <a:prstGeom prst="rect">
              <a:avLst/>
            </a:prstGeom>
          </p:spPr>
          <p:txBody>
            <a:bodyPr lIns="50800" tIns="50800" rIns="50800" bIns="50800" rtlCol="0" anchor="ctr"/>
            <a:lstStyle/>
            <a:p>
              <a:pPr algn="ctr">
                <a:lnSpc>
                  <a:spcPts val="2672"/>
                </a:lnSpc>
              </a:pPr>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endParaRPr lang="en-US"/>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16" name="TextBox 16"/>
            <p:cNvSpPr txBox="1"/>
            <p:nvPr/>
          </p:nvSpPr>
          <p:spPr>
            <a:xfrm>
              <a:off x="0" y="28575"/>
              <a:ext cx="5530853" cy="773553"/>
            </a:xfrm>
            <a:prstGeom prst="rect">
              <a:avLst/>
            </a:prstGeom>
          </p:spPr>
          <p:txBody>
            <a:bodyPr lIns="50800" tIns="50800" rIns="50800" bIns="50800" rtlCol="0" anchor="ctr"/>
            <a:lstStyle/>
            <a:p>
              <a:pPr algn="ctr">
                <a:lnSpc>
                  <a:spcPts val="2672"/>
                </a:lnSpc>
              </a:pPr>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endParaRPr lang="en-US"/>
            </a:p>
          </p:txBody>
        </p:sp>
        <p:sp>
          <p:nvSpPr>
            <p:cNvPr id="20" name="TextBox 20"/>
            <p:cNvSpPr txBox="1"/>
            <p:nvPr/>
          </p:nvSpPr>
          <p:spPr>
            <a:xfrm>
              <a:off x="68703" y="-46300"/>
              <a:ext cx="595425" cy="151184"/>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endParaRPr lang="en-US"/>
          </a:p>
        </p:txBody>
      </p:sp>
      <p:pic>
        <p:nvPicPr>
          <p:cNvPr id="31" name="Picture 30">
            <a:extLst>
              <a:ext uri="{FF2B5EF4-FFF2-40B4-BE49-F238E27FC236}">
                <a16:creationId xmlns:a16="http://schemas.microsoft.com/office/drawing/2014/main" id="{9555813E-D1F9-F2C1-0613-EE0B52BA7D34}"/>
              </a:ext>
            </a:extLst>
          </p:cNvPr>
          <p:cNvPicPr>
            <a:picLocks noChangeAspect="1"/>
          </p:cNvPicPr>
          <p:nvPr/>
        </p:nvPicPr>
        <p:blipFill>
          <a:blip r:embed="rId8"/>
          <a:stretch>
            <a:fillRect/>
          </a:stretch>
        </p:blipFill>
        <p:spPr>
          <a:xfrm>
            <a:off x="1752600" y="2857500"/>
            <a:ext cx="13125826" cy="41639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6F806835-0D0E-DB4C-1421-E73CD3F288EA}"/>
              </a:ext>
            </a:extLst>
          </p:cNvPr>
          <p:cNvPicPr>
            <a:picLocks noChangeAspect="1"/>
          </p:cNvPicPr>
          <p:nvPr/>
        </p:nvPicPr>
        <p:blipFill>
          <a:blip r:embed="rId2"/>
          <a:stretch>
            <a:fillRect/>
          </a:stretch>
        </p:blipFill>
        <p:spPr>
          <a:xfrm>
            <a:off x="1066800" y="1943100"/>
            <a:ext cx="6858000" cy="6540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3"/>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9448800" y="1790700"/>
            <a:ext cx="7162798" cy="76200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2213378"/>
            </a:xfrm>
            <a:prstGeom prst="rect">
              <a:avLst/>
            </a:prstGeom>
            <a:noFill/>
          </p:spPr>
          <p:txBody>
            <a:bodyPr wrap="square" rtlCol="0">
              <a:spAutoFit/>
            </a:bodyPr>
            <a:lstStyle/>
            <a:p>
              <a:pPr marL="0" marR="0" algn="just">
                <a:spcBef>
                  <a:spcPts val="0"/>
                </a:spcBef>
                <a:spcAft>
                  <a:spcPts val="0"/>
                </a:spcAft>
              </a:pPr>
              <a:r>
                <a:rPr lang="vi-VN" sz="6600" b="1" i="0" u="none" strike="noStrike" dirty="0">
                  <a:solidFill>
                    <a:srgbClr val="FF0000"/>
                  </a:solidFill>
                  <a:effectLst/>
                  <a:latin typeface="Calibri" panose="020F0502020204030204" pitchFamily="34" charset="0"/>
                  <a:cs typeface="Calibri" panose="020F0502020204030204" pitchFamily="34" charset="0"/>
                </a:rPr>
                <a:t>Máy bơm sử dụng dầu đi-ê-den để bơm nước.</a:t>
              </a:r>
              <a:endParaRPr lang="en-US" sz="6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0591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991600" y="1790700"/>
            <a:ext cx="83820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24713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Máy xúc đất sử dụng dầu đi-ê-den để máy hoạt động, nâng tay cần gàu xúc đất,...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6A6DE233-5644-5159-2BBF-55E463AA1EE0}"/>
              </a:ext>
            </a:extLst>
          </p:cNvPr>
          <p:cNvPicPr>
            <a:picLocks noChangeAspect="1"/>
          </p:cNvPicPr>
          <p:nvPr/>
        </p:nvPicPr>
        <p:blipFill>
          <a:blip r:embed="rId4"/>
          <a:stretch>
            <a:fillRect/>
          </a:stretch>
        </p:blipFill>
        <p:spPr>
          <a:xfrm>
            <a:off x="1524000" y="2857500"/>
            <a:ext cx="6371167" cy="609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0721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305800" y="1638300"/>
            <a:ext cx="91440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05677" y="3844050"/>
              <a:ext cx="4177917" cy="27727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Tàu hoả sử dụng dầu đi-ê-den để chạy động cơ đốt trong giúp cho đầu máy hoạt động, kéo đoàn tàu chuyển động. </a:t>
              </a:r>
              <a:endParaRPr kumimoji="0" lang="en-US" sz="5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B8C4ECFE-DEE8-DA84-93D6-6ECDF0973407}"/>
              </a:ext>
            </a:extLst>
          </p:cNvPr>
          <p:cNvPicPr>
            <a:picLocks noChangeAspect="1"/>
          </p:cNvPicPr>
          <p:nvPr/>
        </p:nvPicPr>
        <p:blipFill>
          <a:blip r:embed="rId4"/>
          <a:stretch>
            <a:fillRect/>
          </a:stretch>
        </p:blipFill>
        <p:spPr>
          <a:xfrm>
            <a:off x="2133600" y="3086100"/>
            <a:ext cx="4953000" cy="5866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31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991600" y="1790700"/>
            <a:ext cx="80772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18685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Xe đạp điện sử dụng điện lấy từ ắc-quy làm xe đạp chuyển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F2BE30BA-5012-D9ED-CEB6-401F00055214}"/>
              </a:ext>
            </a:extLst>
          </p:cNvPr>
          <p:cNvPicPr>
            <a:picLocks noChangeAspect="1"/>
          </p:cNvPicPr>
          <p:nvPr/>
        </p:nvPicPr>
        <p:blipFill>
          <a:blip r:embed="rId4"/>
          <a:stretch>
            <a:fillRect/>
          </a:stretch>
        </p:blipFill>
        <p:spPr>
          <a:xfrm>
            <a:off x="1600200" y="3390900"/>
            <a:ext cx="5410200" cy="55948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302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sp>
        <p:nvSpPr>
          <p:cNvPr id="10" name="TextBox 10"/>
          <p:cNvSpPr txBox="1"/>
          <p:nvPr/>
        </p:nvSpPr>
        <p:spPr>
          <a:xfrm>
            <a:off x="2804160" y="1623060"/>
            <a:ext cx="13274040" cy="4062651"/>
          </a:xfrm>
          <a:prstGeom prst="rect">
            <a:avLst/>
          </a:prstGeom>
        </p:spPr>
        <p:txBody>
          <a:bodyPr wrap="square" lIns="0" tIns="0" rIns="0" bIns="0" rtlCol="0" anchor="t">
            <a:spAutoFit/>
          </a:bodyPr>
          <a:lstStyle/>
          <a:p>
            <a:pPr algn="just"/>
            <a:r>
              <a:rPr lang="en-US" sz="66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6600" b="1" dirty="0">
                <a:solidFill>
                  <a:srgbClr val="002060"/>
                </a:solidFill>
                <a:latin typeface="Cambria" panose="02040503050406030204" pitchFamily="18" charset="0"/>
                <a:ea typeface="Cambria" panose="02040503050406030204" pitchFamily="18" charset="0"/>
                <a:cs typeface="DM Sans Bold"/>
                <a:sym typeface="DM Sans Bold"/>
              </a:rPr>
              <a:t>Trong các nguồn năng lượng em biết, năng lượng nào được lấy từ tự nhiên? Năng lượng nào do con người tạo ra?</a:t>
            </a:r>
            <a:endParaRPr lang="en-US" sz="6600" b="1" dirty="0">
              <a:solidFill>
                <a:srgbClr val="002060"/>
              </a:solidFill>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endParaRPr lang="en-US"/>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17" name="TextBox 17"/>
            <p:cNvSpPr txBox="1"/>
            <p:nvPr/>
          </p:nvSpPr>
          <p:spPr>
            <a:xfrm>
              <a:off x="64119" y="-42146"/>
              <a:ext cx="555697" cy="187183"/>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21" name="TextBox 21"/>
            <p:cNvSpPr txBox="1"/>
            <p:nvPr/>
          </p:nvSpPr>
          <p:spPr>
            <a:xfrm>
              <a:off x="64119" y="-42146"/>
              <a:ext cx="555697" cy="187183"/>
            </a:xfrm>
            <a:prstGeom prst="rect">
              <a:avLst/>
            </a:prstGeom>
          </p:spPr>
          <p:txBody>
            <a:bodyPr lIns="50800" tIns="50800" rIns="50800" bIns="50800" rtlCol="0" anchor="ctr"/>
            <a:lstStyle/>
            <a:p>
              <a:pPr algn="ctr">
                <a:lnSpc>
                  <a:spcPts val="2659"/>
                </a:lnSpc>
              </a:pPr>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ACA870D0-987B-ACD1-88E5-554215272627}"/>
              </a:ext>
            </a:extLst>
          </p:cNvPr>
          <p:cNvGrpSpPr/>
          <p:nvPr/>
        </p:nvGrpSpPr>
        <p:grpSpPr>
          <a:xfrm>
            <a:off x="762000" y="266700"/>
            <a:ext cx="17068800" cy="1524001"/>
            <a:chOff x="1869832" y="3990205"/>
            <a:chExt cx="9320710" cy="3249225"/>
          </a:xfrm>
        </p:grpSpPr>
        <p:sp>
          <p:nvSpPr>
            <p:cNvPr id="11" name="TextBox 10">
              <a:extLst>
                <a:ext uri="{FF2B5EF4-FFF2-40B4-BE49-F238E27FC236}">
                  <a16:creationId xmlns:a16="http://schemas.microsoft.com/office/drawing/2014/main" id="{888B6469-822D-23B0-8FC2-9C0B9E63669E}"/>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5195720-B153-0A09-FD6A-84196ADB0A57}"/>
                </a:ext>
              </a:extLst>
            </p:cNvPr>
            <p:cNvSpPr txBox="1"/>
            <p:nvPr/>
          </p:nvSpPr>
          <p:spPr>
            <a:xfrm>
              <a:off x="1962364" y="4091268"/>
              <a:ext cx="9228178" cy="148988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nguồn năng lượng được lấy từ tự nhiên (năng lượng mặt trời, gió, nước chảy,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13" name="Freeform 2">
            <a:extLst>
              <a:ext uri="{FF2B5EF4-FFF2-40B4-BE49-F238E27FC236}">
                <a16:creationId xmlns:a16="http://schemas.microsoft.com/office/drawing/2014/main" id="{2264E485-BCC8-B632-2A76-93C365791353}"/>
              </a:ext>
            </a:extLst>
          </p:cNvPr>
          <p:cNvSpPr/>
          <p:nvPr/>
        </p:nvSpPr>
        <p:spPr>
          <a:xfrm>
            <a:off x="1524000" y="2552700"/>
            <a:ext cx="3688035" cy="4648200"/>
          </a:xfrm>
          <a:custGeom>
            <a:avLst/>
            <a:gdLst/>
            <a:ahLst/>
            <a:cxnLst/>
            <a:rect l="l" t="t" r="r" b="b"/>
            <a:pathLst>
              <a:path w="2967800" h="4114800">
                <a:moveTo>
                  <a:pt x="0" y="0"/>
                </a:moveTo>
                <a:lnTo>
                  <a:pt x="2967800" y="0"/>
                </a:lnTo>
                <a:lnTo>
                  <a:pt x="2967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Rectangle: Rounded Corners 12">
            <a:extLst>
              <a:ext uri="{FF2B5EF4-FFF2-40B4-BE49-F238E27FC236}">
                <a16:creationId xmlns:a16="http://schemas.microsoft.com/office/drawing/2014/main" id="{0174FA06-0EF5-D5CF-8C14-D06539F58E9A}"/>
              </a:ext>
            </a:extLst>
          </p:cNvPr>
          <p:cNvSpPr/>
          <p:nvPr/>
        </p:nvSpPr>
        <p:spPr>
          <a:xfrm>
            <a:off x="1143000" y="7734300"/>
            <a:ext cx="378794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Năng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3">
            <a:extLst>
              <a:ext uri="{FF2B5EF4-FFF2-40B4-BE49-F238E27FC236}">
                <a16:creationId xmlns:a16="http://schemas.microsoft.com/office/drawing/2014/main" id="{1C94A7A0-37DB-F580-F416-0255A90DECAB}"/>
              </a:ext>
            </a:extLst>
          </p:cNvPr>
          <p:cNvPicPr>
            <a:picLocks noChangeAspect="1"/>
          </p:cNvPicPr>
          <p:nvPr/>
        </p:nvPicPr>
        <p:blipFill>
          <a:blip r:embed="rId4"/>
          <a:srcRect/>
          <a:stretch>
            <a:fillRect/>
          </a:stretch>
        </p:blipFill>
        <p:spPr>
          <a:xfrm>
            <a:off x="7086600" y="2171700"/>
            <a:ext cx="3828288" cy="4876800"/>
          </a:xfrm>
          <a:prstGeom prst="rect">
            <a:avLst/>
          </a:prstGeom>
        </p:spPr>
      </p:pic>
      <p:sp>
        <p:nvSpPr>
          <p:cNvPr id="17" name="Rectangle: Rounded Corners 12">
            <a:extLst>
              <a:ext uri="{FF2B5EF4-FFF2-40B4-BE49-F238E27FC236}">
                <a16:creationId xmlns:a16="http://schemas.microsoft.com/office/drawing/2014/main" id="{B0662475-128A-4CF3-64EE-DF52536C2700}"/>
              </a:ext>
            </a:extLst>
          </p:cNvPr>
          <p:cNvSpPr/>
          <p:nvPr/>
        </p:nvSpPr>
        <p:spPr>
          <a:xfrm>
            <a:off x="7620000" y="7734300"/>
            <a:ext cx="23622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G</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ió</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4">
            <a:extLst>
              <a:ext uri="{FF2B5EF4-FFF2-40B4-BE49-F238E27FC236}">
                <a16:creationId xmlns:a16="http://schemas.microsoft.com/office/drawing/2014/main" id="{9E7F114F-248B-FA0E-0BA4-8AE9106742F9}"/>
              </a:ext>
            </a:extLst>
          </p:cNvPr>
          <p:cNvSpPr/>
          <p:nvPr/>
        </p:nvSpPr>
        <p:spPr>
          <a:xfrm>
            <a:off x="12954000" y="3162300"/>
            <a:ext cx="4338918" cy="3733800"/>
          </a:xfrm>
          <a:custGeom>
            <a:avLst/>
            <a:gdLst/>
            <a:ahLst/>
            <a:cxnLst/>
            <a:rect l="l" t="t" r="r" b="b"/>
            <a:pathLst>
              <a:path w="8606118" h="8229600">
                <a:moveTo>
                  <a:pt x="0" y="0"/>
                </a:moveTo>
                <a:lnTo>
                  <a:pt x="8606118" y="0"/>
                </a:lnTo>
                <a:lnTo>
                  <a:pt x="8606118" y="8229600"/>
                </a:lnTo>
                <a:lnTo>
                  <a:pt x="0" y="8229600"/>
                </a:lnTo>
                <a:lnTo>
                  <a:pt x="0" y="0"/>
                </a:lnTo>
                <a:close/>
              </a:path>
            </a:pathLst>
          </a:custGeom>
          <a:blipFill>
            <a:blip r:embed="rId5"/>
            <a:stretch>
              <a:fillRect/>
            </a:stretch>
          </a:blipFill>
        </p:spPr>
        <p:txBody>
          <a:bodyPr/>
          <a:lstStyle/>
          <a:p>
            <a:endParaRPr lang="en-US"/>
          </a:p>
        </p:txBody>
      </p:sp>
      <p:sp>
        <p:nvSpPr>
          <p:cNvPr id="19" name="Rectangle: Rounded Corners 12">
            <a:extLst>
              <a:ext uri="{FF2B5EF4-FFF2-40B4-BE49-F238E27FC236}">
                <a16:creationId xmlns:a16="http://schemas.microsoft.com/office/drawing/2014/main" id="{657785BA-6932-86FE-0D7C-8055B0D6FF41}"/>
              </a:ext>
            </a:extLst>
          </p:cNvPr>
          <p:cNvSpPr/>
          <p:nvPr/>
        </p:nvSpPr>
        <p:spPr>
          <a:xfrm>
            <a:off x="13411200" y="7734300"/>
            <a:ext cx="39624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Nước</a:t>
            </a: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chảy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30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ACA870D0-987B-ACD1-88E5-554215272627}"/>
              </a:ext>
            </a:extLst>
          </p:cNvPr>
          <p:cNvGrpSpPr/>
          <p:nvPr/>
        </p:nvGrpSpPr>
        <p:grpSpPr>
          <a:xfrm>
            <a:off x="762000" y="266701"/>
            <a:ext cx="17068800" cy="1295400"/>
            <a:chOff x="1869832" y="3990205"/>
            <a:chExt cx="9320710" cy="3249225"/>
          </a:xfrm>
        </p:grpSpPr>
        <p:sp>
          <p:nvSpPr>
            <p:cNvPr id="11" name="TextBox 10">
              <a:extLst>
                <a:ext uri="{FF2B5EF4-FFF2-40B4-BE49-F238E27FC236}">
                  <a16:creationId xmlns:a16="http://schemas.microsoft.com/office/drawing/2014/main" id="{888B6469-822D-23B0-8FC2-9C0B9E63669E}"/>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5195720-B153-0A09-FD6A-84196ADB0A57}"/>
                </a:ext>
              </a:extLst>
            </p:cNvPr>
            <p:cNvSpPr txBox="1"/>
            <p:nvPr/>
          </p:nvSpPr>
          <p:spPr>
            <a:xfrm>
              <a:off x="1962364" y="4091268"/>
              <a:ext cx="9228178" cy="196857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000000"/>
                  </a:solidFill>
                  <a:latin typeface="Cambria" panose="02040503050406030204" pitchFamily="18" charset="0"/>
                  <a:ea typeface="Cambria" panose="02040503050406030204" pitchFamily="18" charset="0"/>
                </a:rPr>
                <a:t>N</a:t>
              </a: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ăng lượng do con người tạo ra (điện).</a:t>
              </a:r>
              <a:endParaRPr kumimoji="0" lang="en-US" sz="5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6" name="Freeform 11">
            <a:extLst>
              <a:ext uri="{FF2B5EF4-FFF2-40B4-BE49-F238E27FC236}">
                <a16:creationId xmlns:a16="http://schemas.microsoft.com/office/drawing/2014/main" id="{6117F85B-BD87-91A8-2D7D-07942583334D}"/>
              </a:ext>
            </a:extLst>
          </p:cNvPr>
          <p:cNvSpPr/>
          <p:nvPr/>
        </p:nvSpPr>
        <p:spPr>
          <a:xfrm rot="-1304326">
            <a:off x="6937124" y="2779038"/>
            <a:ext cx="3965463"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49119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Nêu những nguồn năng lượng gia đình em sử dụng hằng ngày.</a:t>
            </a:r>
          </a:p>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Mỗi nguồn năng lượng đó được sử dụng vào những việc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aphicFrame>
        <p:nvGraphicFramePr>
          <p:cNvPr id="2" name="Table 1">
            <a:extLst>
              <a:ext uri="{FF2B5EF4-FFF2-40B4-BE49-F238E27FC236}">
                <a16:creationId xmlns:a16="http://schemas.microsoft.com/office/drawing/2014/main" id="{7B8FCEAE-14AE-5BD5-3A44-86E3F0C78EBB}"/>
              </a:ext>
            </a:extLst>
          </p:cNvPr>
          <p:cNvGraphicFramePr>
            <a:graphicFrameLocks noGrp="1"/>
          </p:cNvGraphicFramePr>
          <p:nvPr>
            <p:extLst>
              <p:ext uri="{D42A27DB-BD31-4B8C-83A1-F6EECF244321}">
                <p14:modId xmlns:p14="http://schemas.microsoft.com/office/powerpoint/2010/main" val="1172626652"/>
              </p:ext>
            </p:extLst>
          </p:nvPr>
        </p:nvGraphicFramePr>
        <p:xfrm>
          <a:off x="2590800" y="3157568"/>
          <a:ext cx="13487400" cy="5110131"/>
        </p:xfrm>
        <a:graphic>
          <a:graphicData uri="http://schemas.openxmlformats.org/drawingml/2006/table">
            <a:tbl>
              <a:tblPr firstRow="1" firstCol="1" bandRow="1">
                <a:tableStyleId>{7DF18680-E054-41AD-8BC1-D1AEF772440D}</a:tableStyleId>
              </a:tblPr>
              <a:tblGrid>
                <a:gridCol w="5737360">
                  <a:extLst>
                    <a:ext uri="{9D8B030D-6E8A-4147-A177-3AD203B41FA5}">
                      <a16:colId xmlns:a16="http://schemas.microsoft.com/office/drawing/2014/main" val="2186859648"/>
                    </a:ext>
                  </a:extLst>
                </a:gridCol>
                <a:gridCol w="7750040">
                  <a:extLst>
                    <a:ext uri="{9D8B030D-6E8A-4147-A177-3AD203B41FA5}">
                      <a16:colId xmlns:a16="http://schemas.microsoft.com/office/drawing/2014/main" val="716595753"/>
                    </a:ext>
                  </a:extLst>
                </a:gridCol>
              </a:tblGrid>
              <a:tr h="1515291">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Nguồn năng lượng</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Sử dụng vào việc</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8346745"/>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773827"/>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490098"/>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649363"/>
                  </a:ext>
                </a:extLst>
              </a:tr>
            </a:tbl>
          </a:graphicData>
        </a:graphic>
      </p:graphicFrame>
      <p:sp>
        <p:nvSpPr>
          <p:cNvPr id="6" name="TextBox 5">
            <a:extLst>
              <a:ext uri="{FF2B5EF4-FFF2-40B4-BE49-F238E27FC236}">
                <a16:creationId xmlns:a16="http://schemas.microsoft.com/office/drawing/2014/main" id="{5D72B056-1B60-3248-73BC-57C3C843D4A8}"/>
              </a:ext>
            </a:extLst>
          </p:cNvPr>
          <p:cNvSpPr txBox="1"/>
          <p:nvPr/>
        </p:nvSpPr>
        <p:spPr>
          <a:xfrm>
            <a:off x="3124200" y="46863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endParaRPr lang="en-US" sz="5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3418697-355D-7A96-3338-2F89100BABA9}"/>
              </a:ext>
            </a:extLst>
          </p:cNvPr>
          <p:cNvSpPr txBox="1"/>
          <p:nvPr/>
        </p:nvSpPr>
        <p:spPr>
          <a:xfrm>
            <a:off x="8305800" y="47625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Nấu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ăn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thắp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1E9A0BD-2D1E-57FB-1543-28A0DE288720}"/>
              </a:ext>
            </a:extLst>
          </p:cNvPr>
          <p:cNvSpPr txBox="1"/>
          <p:nvPr/>
        </p:nvSpPr>
        <p:spPr>
          <a:xfrm>
            <a:off x="3200400" y="60579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Mặt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trời</a:t>
            </a:r>
            <a:endParaRPr lang="en-US" sz="5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7EAE86A-E419-4B74-01F2-BC1AA27CEA78}"/>
              </a:ext>
            </a:extLst>
          </p:cNvPr>
          <p:cNvSpPr txBox="1"/>
          <p:nvPr/>
        </p:nvSpPr>
        <p:spPr>
          <a:xfrm>
            <a:off x="8382000" y="61341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Phơi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quần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áo</a:t>
            </a:r>
            <a:r>
              <a:rPr lang="en-US" sz="54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BBE5D7F7-4D82-63FE-DEAA-9A84AF652582}"/>
              </a:ext>
            </a:extLst>
          </p:cNvPr>
          <p:cNvSpPr txBox="1"/>
          <p:nvPr/>
        </p:nvSpPr>
        <p:spPr>
          <a:xfrm>
            <a:off x="3200400" y="7200900"/>
            <a:ext cx="4343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CADDE76B-B560-B641-9F1F-279DBD589D55}"/>
              </a:ext>
            </a:extLst>
          </p:cNvPr>
          <p:cNvSpPr txBox="1"/>
          <p:nvPr/>
        </p:nvSpPr>
        <p:spPr>
          <a:xfrm>
            <a:off x="8382000" y="7277100"/>
            <a:ext cx="7391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55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804160" y="1623060"/>
            <a:ext cx="13274040" cy="4154984"/>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Ngoài những nguồn năng lượng thông dụng, con người đang hướng tới khai thác và sử dụng thêm những nguồn năng lượng có sẵn trong tự nhiên. Đó là những nguồn năng lượng nào?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Tree>
    <p:extLst>
      <p:ext uri="{BB962C8B-B14F-4D97-AF65-F5344CB8AC3E}">
        <p14:creationId xmlns:p14="http://schemas.microsoft.com/office/powerpoint/2010/main" val="229617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5530853" cy="1097309"/>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8703" y="-44498"/>
              <a:ext cx="595425" cy="1668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8703" y="-44498"/>
              <a:ext cx="595425" cy="1668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3200400" y="1485900"/>
            <a:ext cx="13030200" cy="45720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28575"/>
              <a:ext cx="200082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9A5C639B-6B8B-C1DA-4F6A-0A9DFCDE9611}"/>
              </a:ext>
            </a:extLst>
          </p:cNvPr>
          <p:cNvSpPr txBox="1"/>
          <p:nvPr/>
        </p:nvSpPr>
        <p:spPr>
          <a:xfrm>
            <a:off x="3505200" y="1744980"/>
            <a:ext cx="12344400" cy="4154984"/>
          </a:xfrm>
          <a:prstGeom prst="rect">
            <a:avLst/>
          </a:prstGeom>
          <a:noFill/>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Ngoài những nguồn năng lượng thông dụng, con người đang hướng tới khai thác và sử dụng thêm những nguồn năng lượng có sẵn trong tự nhiên như năng lượng thuỷ triều, năng lượng sinh khối (năng lượng thu được từ quá trình phân huỷ thực vật, gỗ rơm, rác và chất thải),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2">
            <a:extLst>
              <a:ext uri="{FF2B5EF4-FFF2-40B4-BE49-F238E27FC236}">
                <a16:creationId xmlns:a16="http://schemas.microsoft.com/office/drawing/2014/main" id="{176E860A-87A6-365D-63CE-76947C525BE5}"/>
              </a:ext>
            </a:extLst>
          </p:cNvPr>
          <p:cNvSpPr/>
          <p:nvPr/>
        </p:nvSpPr>
        <p:spPr>
          <a:xfrm>
            <a:off x="838200" y="6134100"/>
            <a:ext cx="7315200" cy="2980944"/>
          </a:xfrm>
          <a:custGeom>
            <a:avLst/>
            <a:gdLst/>
            <a:ahLst/>
            <a:cxnLst/>
            <a:rect l="l" t="t" r="r" b="b"/>
            <a:pathLst>
              <a:path w="7315200" h="2980944">
                <a:moveTo>
                  <a:pt x="0" y="0"/>
                </a:moveTo>
                <a:lnTo>
                  <a:pt x="7315200" y="0"/>
                </a:lnTo>
                <a:lnTo>
                  <a:pt x="7315200" y="2980944"/>
                </a:lnTo>
                <a:lnTo>
                  <a:pt x="0" y="29809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EF45C971-0061-DD94-7CFD-5173644E9055}"/>
              </a:ext>
            </a:extLst>
          </p:cNvPr>
          <p:cNvSpPr/>
          <p:nvPr/>
        </p:nvSpPr>
        <p:spPr>
          <a:xfrm>
            <a:off x="11277600" y="5524500"/>
            <a:ext cx="5143500" cy="4191000"/>
          </a:xfrm>
          <a:custGeom>
            <a:avLst/>
            <a:gdLst/>
            <a:ahLst/>
            <a:cxnLst/>
            <a:rect l="l" t="t" r="r" b="b"/>
            <a:pathLst>
              <a:path w="8572500" h="8229600">
                <a:moveTo>
                  <a:pt x="0" y="0"/>
                </a:moveTo>
                <a:lnTo>
                  <a:pt x="8572500" y="0"/>
                </a:lnTo>
                <a:lnTo>
                  <a:pt x="8572500"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96925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3124200" y="1257300"/>
            <a:ext cx="12522177" cy="3178261"/>
            <a:chOff x="0" y="0"/>
            <a:chExt cx="3595681" cy="912622"/>
          </a:xfrm>
        </p:grpSpPr>
        <p:sp>
          <p:nvSpPr>
            <p:cNvPr id="4" name="Freeform 4"/>
            <p:cNvSpPr/>
            <p:nvPr/>
          </p:nvSpPr>
          <p:spPr>
            <a:xfrm>
              <a:off x="0" y="0"/>
              <a:ext cx="3595681" cy="912622"/>
            </a:xfrm>
            <a:custGeom>
              <a:avLst/>
              <a:gdLst/>
              <a:ahLst/>
              <a:cxnLst/>
              <a:rect l="l" t="t" r="r" b="b"/>
              <a:pathLst>
                <a:path w="3595681" h="912622">
                  <a:moveTo>
                    <a:pt x="31531" y="0"/>
                  </a:moveTo>
                  <a:lnTo>
                    <a:pt x="3564150" y="0"/>
                  </a:lnTo>
                  <a:cubicBezTo>
                    <a:pt x="3581564" y="0"/>
                    <a:pt x="3595681" y="14117"/>
                    <a:pt x="3595681" y="31531"/>
                  </a:cubicBezTo>
                  <a:lnTo>
                    <a:pt x="3595681" y="881091"/>
                  </a:lnTo>
                  <a:cubicBezTo>
                    <a:pt x="3595681" y="898505"/>
                    <a:pt x="3581564" y="912622"/>
                    <a:pt x="3564150" y="912622"/>
                  </a:cubicBezTo>
                  <a:lnTo>
                    <a:pt x="31531" y="912622"/>
                  </a:lnTo>
                  <a:cubicBezTo>
                    <a:pt x="14117" y="912622"/>
                    <a:pt x="0" y="898505"/>
                    <a:pt x="0" y="881091"/>
                  </a:cubicBezTo>
                  <a:lnTo>
                    <a:pt x="0" y="31531"/>
                  </a:lnTo>
                  <a:cubicBezTo>
                    <a:pt x="0" y="14117"/>
                    <a:pt x="14117" y="0"/>
                    <a:pt x="31531" y="0"/>
                  </a:cubicBezTo>
                  <a:close/>
                </a:path>
              </a:pathLst>
            </a:custGeom>
            <a:solidFill>
              <a:srgbClr val="E0F19C"/>
            </a:solidFill>
          </p:spPr>
          <p:txBody>
            <a:bodyPr/>
            <a:lstStyle/>
            <a:p>
              <a:endParaRPr lang="en-US"/>
            </a:p>
          </p:txBody>
        </p:sp>
        <p:sp>
          <p:nvSpPr>
            <p:cNvPr id="5" name="TextBox 5"/>
            <p:cNvSpPr txBox="1"/>
            <p:nvPr/>
          </p:nvSpPr>
          <p:spPr>
            <a:xfrm>
              <a:off x="0" y="28575"/>
              <a:ext cx="3595681" cy="884047"/>
            </a:xfrm>
            <a:prstGeom prst="rect">
              <a:avLst/>
            </a:prstGeom>
          </p:spPr>
          <p:txBody>
            <a:bodyPr lIns="50800" tIns="50800" rIns="50800" bIns="50800" rtlCol="0" anchor="ctr"/>
            <a:lstStyle/>
            <a:p>
              <a:pPr algn="ctr">
                <a:lnSpc>
                  <a:spcPts val="2672"/>
                </a:lnSpc>
              </a:pPr>
              <a:endParaRPr/>
            </a:p>
          </p:txBody>
        </p:sp>
      </p:grpSp>
      <p:sp>
        <p:nvSpPr>
          <p:cNvPr id="29" name="Freeform 3">
            <a:extLst>
              <a:ext uri="{FF2B5EF4-FFF2-40B4-BE49-F238E27FC236}">
                <a16:creationId xmlns:a16="http://schemas.microsoft.com/office/drawing/2014/main" id="{4A281396-0E9E-8173-DA9F-9F2A127FB9C5}"/>
              </a:ext>
            </a:extLst>
          </p:cNvPr>
          <p:cNvSpPr/>
          <p:nvPr/>
        </p:nvSpPr>
        <p:spPr>
          <a:xfrm>
            <a:off x="304800" y="3817620"/>
            <a:ext cx="7696200" cy="6461760"/>
          </a:xfrm>
          <a:custGeom>
            <a:avLst/>
            <a:gdLst/>
            <a:ahLst/>
            <a:cxnLst/>
            <a:rect l="l" t="t" r="r" b="b"/>
            <a:pathLst>
              <a:path w="9797143" h="8229600">
                <a:moveTo>
                  <a:pt x="0" y="0"/>
                </a:moveTo>
                <a:lnTo>
                  <a:pt x="9797142" y="0"/>
                </a:lnTo>
                <a:lnTo>
                  <a:pt x="9797142" y="8229600"/>
                </a:lnTo>
                <a:lnTo>
                  <a:pt x="0" y="8229600"/>
                </a:lnTo>
                <a:lnTo>
                  <a:pt x="0" y="0"/>
                </a:lnTo>
                <a:close/>
              </a:path>
            </a:pathLst>
          </a:custGeom>
          <a:blipFill>
            <a:blip r:embed="rId2"/>
            <a:stretch>
              <a:fillRect/>
            </a:stretch>
          </a:blipFill>
        </p:spPr>
        <p:txBody>
          <a:bodyPr/>
          <a:lstStyle/>
          <a:p>
            <a:endParaRPr lang="en-US"/>
          </a:p>
        </p:txBody>
      </p:sp>
      <p:sp>
        <p:nvSpPr>
          <p:cNvPr id="32" name="TextBox 31">
            <a:extLst>
              <a:ext uri="{FF2B5EF4-FFF2-40B4-BE49-F238E27FC236}">
                <a16:creationId xmlns:a16="http://schemas.microsoft.com/office/drawing/2014/main" id="{84DED326-CFA4-2C9B-57C4-D8CB5FA2BBB5}"/>
              </a:ext>
            </a:extLst>
          </p:cNvPr>
          <p:cNvSpPr txBox="1"/>
          <p:nvPr/>
        </p:nvSpPr>
        <p:spPr>
          <a:xfrm>
            <a:off x="3657600" y="1562100"/>
            <a:ext cx="11353800"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Nhờ</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đâu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mà</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những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chiếc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thuyền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giấy</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của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các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bạn</a:t>
            </a:r>
            <a:r>
              <a:rPr lang="en-US" sz="5400" b="1" dirty="0">
                <a:latin typeface="Cambria" panose="02040503050406030204" pitchFamily="18" charset="0"/>
                <a:ea typeface="Cambria" panose="02040503050406030204" pitchFamily="18" charset="0"/>
              </a:rPr>
              <a:t> nhỏ </a:t>
            </a:r>
            <a:r>
              <a:rPr lang="en-US" sz="5400" b="1" dirty="0" err="1">
                <a:latin typeface="Cambria" panose="02040503050406030204" pitchFamily="18" charset="0"/>
                <a:ea typeface="Cambria" panose="02040503050406030204" pitchFamily="18" charset="0"/>
              </a:rPr>
              <a:t>có</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thể</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đến</a:t>
            </a:r>
            <a:r>
              <a:rPr lang="en-US" sz="5400" b="1" dirty="0">
                <a:latin typeface="Cambria" panose="02040503050406030204" pitchFamily="18" charset="0"/>
                <a:ea typeface="Cambria" panose="02040503050406030204" pitchFamily="18" charset="0"/>
              </a:rPr>
              <a:t> bao </a:t>
            </a:r>
            <a:r>
              <a:rPr lang="en-US" sz="5400" b="1" dirty="0" err="1">
                <a:latin typeface="Cambria" panose="02040503050406030204" pitchFamily="18" charset="0"/>
                <a:ea typeface="Cambria" panose="02040503050406030204" pitchFamily="18" charset="0"/>
              </a:rPr>
              <a:t>miền</a:t>
            </a:r>
            <a:r>
              <a:rPr lang="en-US" sz="5400" b="1" dirty="0">
                <a:latin typeface="Cambria" panose="02040503050406030204" pitchFamily="18" charset="0"/>
                <a:ea typeface="Cambria" panose="02040503050406030204" pitchFamily="18" charset="0"/>
              </a:rPr>
              <a:t>?</a:t>
            </a:r>
          </a:p>
        </p:txBody>
      </p:sp>
      <p:sp>
        <p:nvSpPr>
          <p:cNvPr id="33" name="矩形 24">
            <a:extLst>
              <a:ext uri="{FF2B5EF4-FFF2-40B4-BE49-F238E27FC236}">
                <a16:creationId xmlns:a16="http://schemas.microsoft.com/office/drawing/2014/main" id="{9DEBA57B-C41E-D2AB-94FB-0DD8F009BE73}"/>
              </a:ext>
            </a:extLst>
          </p:cNvPr>
          <p:cNvSpPr/>
          <p:nvPr/>
        </p:nvSpPr>
        <p:spPr>
          <a:xfrm>
            <a:off x="8686800" y="5372100"/>
            <a:ext cx="8229600" cy="40386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Những chiếc thuyền giấy có thể đi đến bao miền là nhờ năng lượng của nước chảy và năng lượng của gió thổi.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D3D7B1F-8F3C-3C8F-2996-C93F2E0FECBD}"/>
              </a:ext>
            </a:extLst>
          </p:cNvPr>
          <p:cNvPicPr>
            <a:picLocks noChangeAspect="1"/>
          </p:cNvPicPr>
          <p:nvPr/>
        </p:nvPicPr>
        <p:blipFill>
          <a:blip r:embed="rId8"/>
          <a:stretch>
            <a:fillRect/>
          </a:stretch>
        </p:blipFill>
        <p:spPr>
          <a:xfrm>
            <a:off x="2819400" y="3162300"/>
            <a:ext cx="10918882" cy="3694496"/>
          </a:xfrm>
          <a:prstGeom prst="rect">
            <a:avLst/>
          </a:prstGeom>
        </p:spPr>
      </p:pic>
    </p:spTree>
    <p:extLst>
      <p:ext uri="{BB962C8B-B14F-4D97-AF65-F5344CB8AC3E}">
        <p14:creationId xmlns:p14="http://schemas.microsoft.com/office/powerpoint/2010/main" val="12091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215991"/>
          </a:xfrm>
          <a:prstGeom prst="rect">
            <a:avLst/>
          </a:prstGeom>
        </p:spPr>
        <p:txBody>
          <a:bodyPr wrap="square" lIns="0" tIns="0" rIns="0" bIns="0" rtlCol="0" anchor="t">
            <a:spAutoFit/>
          </a:bodyPr>
          <a:lstStyle/>
          <a:p>
            <a:pPr lvl="0" algn="just"/>
            <a:r>
              <a:rPr lang="en-US" sz="4800" b="1" dirty="0">
                <a:solidFill>
                  <a:srgbClr val="002060"/>
                </a:solidFill>
                <a:latin typeface="Cambria" panose="02040503050406030204" pitchFamily="18" charset="0"/>
                <a:ea typeface="Cambria" panose="02040503050406030204" pitchFamily="18" charset="0"/>
                <a:cs typeface="DM Sans Bold"/>
                <a:sym typeface="DM Sans Bold"/>
              </a:rPr>
              <a:t>1. </a:t>
            </a:r>
            <a:r>
              <a:rPr lang="vi-VN" sz="4800" b="1" dirty="0">
                <a:solidFill>
                  <a:srgbClr val="002060"/>
                </a:solidFill>
                <a:latin typeface="Cambria" panose="02040503050406030204" pitchFamily="18" charset="0"/>
                <a:ea typeface="Cambria" panose="02040503050406030204" pitchFamily="18" charset="0"/>
                <a:cs typeface="DM Sans Bold"/>
                <a:sym typeface="DM Sans Bold"/>
              </a:rPr>
              <a:t>Khi đạp xe nhanh trong khoảng 30 phút, em cảm thấy thế nào? Nguồn năng lượng nào làm cho xe đạp chuyển động? Năng lượng của em được lấy từ đâu?</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378565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Em cảm thấy mất sức khi đạp xe nhanh trong khoảng 30 phút. Em là nguồn cung cấp năng lượng cho xe đạp chuyển động. Năng lượng của em được lấy từ thức ăn và nước uống hằng ngày</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69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en-US" sz="5400" b="1" dirty="0">
                <a:solidFill>
                  <a:srgbClr val="002060"/>
                </a:solidFill>
                <a:latin typeface="Cambria" panose="02040503050406030204" pitchFamily="18" charset="0"/>
                <a:ea typeface="Cambria" panose="02040503050406030204" pitchFamily="18" charset="0"/>
                <a:cs typeface="DM Sans Bold"/>
                <a:sym typeface="DM Sans Bold"/>
              </a:rPr>
              <a:t>2. </a:t>
            </a:r>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theo chiều gió, em sẽ cảm thấy mất ít hay nhiều sức hơn khi đạp xe ngược chiều gió?</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theo chiều gió, em cảm thấy như xe nhẹ hơn, đạp được nhanh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85174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chiều gió, nguồn năng lượng nào đã giúp em đạp xe nhanh hơn mà mất ít sức hơn?</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chiều gió, năng lượng của gió đã giúp em đạp xe nhanh hơn mà mất ít sức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8151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3773067-0484-8560-88BC-82E3D8AC2A4E}"/>
              </a:ext>
            </a:extLst>
          </p:cNvPr>
          <p:cNvGrpSpPr/>
          <p:nvPr/>
        </p:nvGrpSpPr>
        <p:grpSpPr>
          <a:xfrm>
            <a:off x="510197" y="2"/>
            <a:ext cx="17085987" cy="7704206"/>
            <a:chOff x="340130" y="0"/>
            <a:chExt cx="6833097" cy="4351838"/>
          </a:xfrm>
        </p:grpSpPr>
        <p:grpSp>
          <p:nvGrpSpPr>
            <p:cNvPr id="39" name="Group 38">
              <a:extLst>
                <a:ext uri="{FF2B5EF4-FFF2-40B4-BE49-F238E27FC236}">
                  <a16:creationId xmlns:a16="http://schemas.microsoft.com/office/drawing/2014/main" id="{A6E4E8DD-1BB8-174A-3C48-4521ED2FA036}"/>
                </a:ext>
              </a:extLst>
            </p:cNvPr>
            <p:cNvGrpSpPr/>
            <p:nvPr/>
          </p:nvGrpSpPr>
          <p:grpSpPr>
            <a:xfrm>
              <a:off x="340130" y="1196096"/>
              <a:ext cx="6833097" cy="3155742"/>
              <a:chOff x="5814324" y="491558"/>
              <a:chExt cx="5879305" cy="3208710"/>
            </a:xfrm>
          </p:grpSpPr>
          <p:grpSp>
            <p:nvGrpSpPr>
              <p:cNvPr id="43" name="Graphic 4">
                <a:extLst>
                  <a:ext uri="{FF2B5EF4-FFF2-40B4-BE49-F238E27FC236}">
                    <a16:creationId xmlns:a16="http://schemas.microsoft.com/office/drawing/2014/main" id="{541907A4-AB57-ADA7-8FC2-C2C4C7CC7054}"/>
                  </a:ext>
                </a:extLst>
              </p:cNvPr>
              <p:cNvGrpSpPr/>
              <p:nvPr/>
            </p:nvGrpSpPr>
            <p:grpSpPr>
              <a:xfrm>
                <a:off x="5814324" y="491558"/>
                <a:ext cx="5879305" cy="3208710"/>
                <a:chOff x="5610688" y="1031736"/>
                <a:chExt cx="5879305" cy="3980523"/>
              </a:xfrm>
            </p:grpSpPr>
            <p:sp>
              <p:nvSpPr>
                <p:cNvPr id="45" name="Freeform: Shape 44">
                  <a:extLst>
                    <a:ext uri="{FF2B5EF4-FFF2-40B4-BE49-F238E27FC236}">
                      <a16:creationId xmlns:a16="http://schemas.microsoft.com/office/drawing/2014/main" id="{CAF4CFCC-BCED-ACBD-457B-19F29510FAE3}"/>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46" name="Freeform: Shape 45">
                  <a:extLst>
                    <a:ext uri="{FF2B5EF4-FFF2-40B4-BE49-F238E27FC236}">
                      <a16:creationId xmlns:a16="http://schemas.microsoft.com/office/drawing/2014/main" id="{6EF0FF4B-EF5E-8F71-867A-186A431911DE}"/>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47" name="Graphic 4">
                  <a:extLst>
                    <a:ext uri="{FF2B5EF4-FFF2-40B4-BE49-F238E27FC236}">
                      <a16:creationId xmlns:a16="http://schemas.microsoft.com/office/drawing/2014/main" id="{4DBE02B1-F7B4-130D-50AE-10AB75352B67}"/>
                    </a:ext>
                  </a:extLst>
                </p:cNvPr>
                <p:cNvGrpSpPr/>
                <p:nvPr/>
              </p:nvGrpSpPr>
              <p:grpSpPr>
                <a:xfrm>
                  <a:off x="5610688" y="1031736"/>
                  <a:ext cx="5879305" cy="3980523"/>
                  <a:chOff x="5610688" y="1031736"/>
                  <a:chExt cx="5879305" cy="3980523"/>
                </a:xfrm>
                <a:solidFill>
                  <a:srgbClr val="1A1A1A"/>
                </a:solidFill>
              </p:grpSpPr>
              <p:sp>
                <p:nvSpPr>
                  <p:cNvPr id="48" name="Freeform: Shape 47">
                    <a:extLst>
                      <a:ext uri="{FF2B5EF4-FFF2-40B4-BE49-F238E27FC236}">
                        <a16:creationId xmlns:a16="http://schemas.microsoft.com/office/drawing/2014/main" id="{F91AA0BA-F0C4-D6D0-98A5-48848501B68C}"/>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9" name="Freeform: Shape 48">
                    <a:extLst>
                      <a:ext uri="{FF2B5EF4-FFF2-40B4-BE49-F238E27FC236}">
                        <a16:creationId xmlns:a16="http://schemas.microsoft.com/office/drawing/2014/main" id="{C394DCAA-8567-9FC5-09B9-4A24814B280B}"/>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0" name="Freeform: Shape 49">
                    <a:extLst>
                      <a:ext uri="{FF2B5EF4-FFF2-40B4-BE49-F238E27FC236}">
                        <a16:creationId xmlns:a16="http://schemas.microsoft.com/office/drawing/2014/main" id="{A3BF924C-2E7B-72F1-0AB9-BF46C72E081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1" name="Freeform: Shape 50">
                    <a:extLst>
                      <a:ext uri="{FF2B5EF4-FFF2-40B4-BE49-F238E27FC236}">
                        <a16:creationId xmlns:a16="http://schemas.microsoft.com/office/drawing/2014/main" id="{0253A2FA-433E-528C-550E-8E367446116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2" name="Freeform: Shape 51">
                    <a:extLst>
                      <a:ext uri="{FF2B5EF4-FFF2-40B4-BE49-F238E27FC236}">
                        <a16:creationId xmlns:a16="http://schemas.microsoft.com/office/drawing/2014/main" id="{5F00DA55-7670-880A-273B-2C4CCDD1D0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3" name="Freeform: Shape 52">
                    <a:extLst>
                      <a:ext uri="{FF2B5EF4-FFF2-40B4-BE49-F238E27FC236}">
                        <a16:creationId xmlns:a16="http://schemas.microsoft.com/office/drawing/2014/main" id="{BE5B663F-0C2E-3919-22B7-A597A4FFD7F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grpSp>
          <p:sp>
            <p:nvSpPr>
              <p:cNvPr id="44" name="TextBox 43">
                <a:extLst>
                  <a:ext uri="{FF2B5EF4-FFF2-40B4-BE49-F238E27FC236}">
                    <a16:creationId xmlns:a16="http://schemas.microsoft.com/office/drawing/2014/main" id="{AFCAC72B-FC3B-3F45-ADEC-12C32CFA46A4}"/>
                  </a:ext>
                </a:extLst>
              </p:cNvPr>
              <p:cNvSpPr txBox="1"/>
              <p:nvPr/>
            </p:nvSpPr>
            <p:spPr>
              <a:xfrm>
                <a:off x="6116850" y="1216980"/>
                <a:ext cx="5193611" cy="2174275"/>
              </a:xfrm>
              <a:prstGeom prst="rect">
                <a:avLst/>
              </a:prstGeom>
              <a:noFill/>
            </p:spPr>
            <p:txBody>
              <a:bodyPr wrap="square" rtlCol="0">
                <a:spAutoFit/>
              </a:bodyPr>
              <a:lstStyle/>
              <a:p>
                <a:pPr algn="just" defTabSz="1371600">
                  <a:defRPr/>
                </a:pPr>
                <a:r>
                  <a:rPr lang="en-US" sz="6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6000" b="1" dirty="0">
                    <a:solidFill>
                      <a:prstClr val="black"/>
                    </a:solidFill>
                    <a:latin typeface="Cambria" panose="02040503050406030204" pitchFamily="18" charset="0"/>
                    <a:ea typeface="Cambria" panose="02040503050406030204" pitchFamily="18" charset="0"/>
                    <a:cs typeface="Calibri" panose="020F0502020204030204" pitchFamily="34" charset="0"/>
                  </a:rPr>
                  <a:t>Con người cần sử dụng năng lượng để hoạt động. Một số năng lượng trong tự nhiên có ảnh hưởng đến hoạt động của con người.</a:t>
                </a:r>
                <a:endParaRPr lang="en-US" sz="6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40" name="Group 39">
              <a:extLst>
                <a:ext uri="{FF2B5EF4-FFF2-40B4-BE49-F238E27FC236}">
                  <a16:creationId xmlns:a16="http://schemas.microsoft.com/office/drawing/2014/main" id="{9CC8675A-A3F2-FCB2-03F5-9685A1B3D6FA}"/>
                </a:ext>
              </a:extLst>
            </p:cNvPr>
            <p:cNvGrpSpPr/>
            <p:nvPr/>
          </p:nvGrpSpPr>
          <p:grpSpPr>
            <a:xfrm>
              <a:off x="2420711" y="0"/>
              <a:ext cx="2628113" cy="1959774"/>
              <a:chOff x="329521" y="-578755"/>
              <a:chExt cx="4122719" cy="2909600"/>
            </a:xfrm>
          </p:grpSpPr>
          <p:pic>
            <p:nvPicPr>
              <p:cNvPr id="41" name="Picture 4" descr="Rabbit Cartoon, Animal, Mammal, White Transparent Png – Pngset.com">
                <a:extLst>
                  <a:ext uri="{FF2B5EF4-FFF2-40B4-BE49-F238E27FC236}">
                    <a16:creationId xmlns:a16="http://schemas.microsoft.com/office/drawing/2014/main" id="{E854393A-182F-DE7D-07DE-C5102C4AEC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FD4B0BD-59B0-9532-635B-047A9CD1B208}"/>
                  </a:ext>
                </a:extLst>
              </p:cNvPr>
              <p:cNvSpPr txBox="1"/>
              <p:nvPr/>
            </p:nvSpPr>
            <p:spPr>
              <a:xfrm>
                <a:off x="378808" y="795176"/>
                <a:ext cx="4073432" cy="1213125"/>
              </a:xfrm>
              <a:prstGeom prst="rect">
                <a:avLst/>
              </a:prstGeom>
              <a:noFill/>
            </p:spPr>
            <p:txBody>
              <a:bodyPr wrap="square" rtlCol="0">
                <a:spAutoFit/>
              </a:bodyPr>
              <a:lstStyle/>
              <a:p>
                <a:pPr algn="ctr" defTabSz="1371600">
                  <a:defRPr/>
                </a:pPr>
                <a:r>
                  <a:rPr lang="en-US" sz="8800" b="1" dirty="0" err="1">
                    <a:solidFill>
                      <a:srgbClr val="FF3399"/>
                    </a:solidFill>
                    <a:latin typeface="Calibri (Body)"/>
                  </a:rPr>
                  <a:t>Kết</a:t>
                </a:r>
                <a:r>
                  <a:rPr lang="en-US" sz="8800" b="1" dirty="0">
                    <a:solidFill>
                      <a:srgbClr val="FF3399"/>
                    </a:solidFill>
                    <a:latin typeface="Calibri (Body)"/>
                  </a:rPr>
                  <a:t> </a:t>
                </a:r>
                <a:r>
                  <a:rPr lang="en-US" sz="8800" b="1" dirty="0" err="1">
                    <a:solidFill>
                      <a:srgbClr val="FF3399"/>
                    </a:solidFill>
                    <a:latin typeface="Calibri (Body)"/>
                  </a:rPr>
                  <a:t>luận</a:t>
                </a:r>
                <a:endParaRPr lang="vi-VN" sz="8800" b="1" dirty="0">
                  <a:solidFill>
                    <a:srgbClr val="FF3399"/>
                  </a:solidFill>
                  <a:latin typeface="Calibri (Body)"/>
                </a:endParaRPr>
              </a:p>
            </p:txBody>
          </p:sp>
        </p:grpSp>
      </p:grpSp>
      <p:pic>
        <p:nvPicPr>
          <p:cNvPr id="54" name="图片 17">
            <a:extLst>
              <a:ext uri="{FF2B5EF4-FFF2-40B4-BE49-F238E27FC236}">
                <a16:creationId xmlns:a16="http://schemas.microsoft.com/office/drawing/2014/main" id="{31F81F39-7557-2118-3950-D6DEAB0BD6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5204164" y="6062107"/>
            <a:ext cx="3083837" cy="4364171"/>
          </a:xfrm>
          <a:prstGeom prst="rect">
            <a:avLst/>
          </a:prstGeom>
        </p:spPr>
      </p:pic>
      <p:pic>
        <p:nvPicPr>
          <p:cNvPr id="55" name="图片 17">
            <a:extLst>
              <a:ext uri="{FF2B5EF4-FFF2-40B4-BE49-F238E27FC236}">
                <a16:creationId xmlns:a16="http://schemas.microsoft.com/office/drawing/2014/main" id="{3EE283C5-545B-9CFE-DC95-DFFF9BF51F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451" t="11434" b="12205"/>
          <a:stretch/>
        </p:blipFill>
        <p:spPr>
          <a:xfrm flipH="1">
            <a:off x="-526622" y="6018743"/>
            <a:ext cx="2898714" cy="4634081"/>
          </a:xfrm>
          <a:prstGeom prst="rect">
            <a:avLst/>
          </a:prstGeom>
        </p:spPr>
      </p:pic>
    </p:spTree>
    <p:extLst>
      <p:ext uri="{BB962C8B-B14F-4D97-AF65-F5344CB8AC3E}">
        <p14:creationId xmlns:p14="http://schemas.microsoft.com/office/powerpoint/2010/main" val="40402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7A78E7E5-C43B-6813-504C-260834924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6600" y="2857500"/>
            <a:ext cx="9753600" cy="3238500"/>
          </a:xfrm>
          <a:prstGeom prst="rect">
            <a:avLst/>
          </a:prstGeom>
        </p:spPr>
      </p:pic>
    </p:spTree>
    <p:extLst>
      <p:ext uri="{BB962C8B-B14F-4D97-AF65-F5344CB8AC3E}">
        <p14:creationId xmlns:p14="http://schemas.microsoft.com/office/powerpoint/2010/main" val="34086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01659" y="1175503"/>
            <a:ext cx="16084683" cy="2748798"/>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33600" y="1623060"/>
            <a:ext cx="13944600" cy="1661993"/>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5400" b="1" dirty="0">
                <a:solidFill>
                  <a:srgbClr val="002060"/>
                </a:solidFill>
                <a:latin typeface="Cambria" panose="02040503050406030204" pitchFamily="18" charset="0"/>
                <a:ea typeface="Cambria" panose="02040503050406030204" pitchFamily="18" charset="0"/>
                <a:cs typeface="DM Sans Bold"/>
                <a:sym typeface="DM Sans Bold"/>
              </a:rPr>
              <a:t>Qua bài học này, em biết những nguồn năng lượng nào? </a:t>
            </a: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
        <p:nvSpPr>
          <p:cNvPr id="12" name="矩形 1">
            <a:extLst>
              <a:ext uri="{FF2B5EF4-FFF2-40B4-BE49-F238E27FC236}">
                <a16:creationId xmlns:a16="http://schemas.microsoft.com/office/drawing/2014/main" id="{1484D2CD-45AC-D84E-F3E2-4F91E633E70B}"/>
              </a:ext>
            </a:extLst>
          </p:cNvPr>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Một số nguồn năng lượng</a:t>
            </a:r>
            <a:r>
              <a:rPr lang="en-US"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5400" dirty="0">
                <a:solidFill>
                  <a:prstClr val="black"/>
                </a:solidFill>
                <a:latin typeface="Cambria" panose="02040503050406030204" pitchFamily="18" charset="0"/>
                <a:ea typeface="Cambria" panose="02040503050406030204" pitchFamily="18" charset="0"/>
                <a:cs typeface="Arial-Rounded" panose="020B0500000000000000" pitchFamily="34" charset="0"/>
              </a:rPr>
              <a:t>năng lượng điện; năng lượng chất đốt; năng lượng gió; năng lượng mặt trời; năng lượng nước chảy; năng lượng từ lương thực, thực phẩm;...</a:t>
            </a:r>
          </a:p>
        </p:txBody>
      </p:sp>
    </p:spTree>
    <p:extLst>
      <p:ext uri="{BB962C8B-B14F-4D97-AF65-F5344CB8AC3E}">
        <p14:creationId xmlns:p14="http://schemas.microsoft.com/office/powerpoint/2010/main" val="364416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01659" y="1175503"/>
            <a:ext cx="16084683" cy="2748798"/>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33600" y="1623060"/>
            <a:ext cx="13944600" cy="1846659"/>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6000" b="1" dirty="0">
                <a:solidFill>
                  <a:srgbClr val="002060"/>
                </a:solidFill>
                <a:latin typeface="Cambria" panose="02040503050406030204" pitchFamily="18" charset="0"/>
                <a:ea typeface="Cambria" panose="02040503050406030204" pitchFamily="18" charset="0"/>
                <a:cs typeface="DM Sans Bold"/>
                <a:sym typeface="DM Sans Bold"/>
              </a:rPr>
              <a:t>Con người sử dụng năng lượng vào những việc gì?</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
        <p:nvSpPr>
          <p:cNvPr id="12" name="矩形 1">
            <a:extLst>
              <a:ext uri="{FF2B5EF4-FFF2-40B4-BE49-F238E27FC236}">
                <a16:creationId xmlns:a16="http://schemas.microsoft.com/office/drawing/2014/main" id="{1484D2CD-45AC-D84E-F3E2-4F91E633E70B}"/>
              </a:ext>
            </a:extLst>
          </p:cNvPr>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Trong cuộc sống hằng ngày, con người sử dụng năng lượng để thắp sáng, đun nấu, hoạt động vui chơi; chạy các máy móc trong sản xuất và trong các phương tiện giao thông;...</a:t>
            </a:r>
          </a:p>
        </p:txBody>
      </p:sp>
    </p:spTree>
    <p:extLst>
      <p:ext uri="{BB962C8B-B14F-4D97-AF65-F5344CB8AC3E}">
        <p14:creationId xmlns:p14="http://schemas.microsoft.com/office/powerpoint/2010/main" val="260725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0761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grpSp>
        <p:nvGrpSpPr>
          <p:cNvPr id="6" name="Group 6"/>
          <p:cNvGrpSpPr/>
          <p:nvPr/>
        </p:nvGrpSpPr>
        <p:grpSpPr>
          <a:xfrm>
            <a:off x="-472846" y="8801149"/>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sp>
        <p:nvSpPr>
          <p:cNvPr id="10" name="Freeform 10"/>
          <p:cNvSpPr/>
          <p:nvPr/>
        </p:nvSpPr>
        <p:spPr>
          <a:xfrm rot="-612436">
            <a:off x="-1321999" y="2087136"/>
            <a:ext cx="4131784" cy="929651"/>
          </a:xfrm>
          <a:custGeom>
            <a:avLst/>
            <a:gdLst/>
            <a:ahLst/>
            <a:cxnLst/>
            <a:rect l="l" t="t" r="r" b="b"/>
            <a:pathLst>
              <a:path w="4131784" h="929651">
                <a:moveTo>
                  <a:pt x="0" y="0"/>
                </a:moveTo>
                <a:lnTo>
                  <a:pt x="4131783" y="0"/>
                </a:lnTo>
                <a:lnTo>
                  <a:pt x="4131783" y="929651"/>
                </a:lnTo>
                <a:lnTo>
                  <a:pt x="0" y="92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266587">
            <a:off x="15324751" y="4296015"/>
            <a:ext cx="4353744" cy="979592"/>
          </a:xfrm>
          <a:custGeom>
            <a:avLst/>
            <a:gdLst/>
            <a:ahLst/>
            <a:cxnLst/>
            <a:rect l="l" t="t" r="r" b="b"/>
            <a:pathLst>
              <a:path w="4353744" h="979592">
                <a:moveTo>
                  <a:pt x="0" y="0"/>
                </a:moveTo>
                <a:lnTo>
                  <a:pt x="4353744" y="0"/>
                </a:lnTo>
                <a:lnTo>
                  <a:pt x="4353744" y="979592"/>
                </a:lnTo>
                <a:lnTo>
                  <a:pt x="0" y="9795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2822023" y="5442776"/>
            <a:ext cx="4942651" cy="4602844"/>
          </a:xfrm>
          <a:custGeom>
            <a:avLst/>
            <a:gdLst/>
            <a:ahLst/>
            <a:cxnLst/>
            <a:rect l="l" t="t" r="r" b="b"/>
            <a:pathLst>
              <a:path w="4942651" h="4602844">
                <a:moveTo>
                  <a:pt x="0" y="0"/>
                </a:moveTo>
                <a:lnTo>
                  <a:pt x="4942652" y="0"/>
                </a:lnTo>
                <a:lnTo>
                  <a:pt x="4942652" y="4602844"/>
                </a:lnTo>
                <a:lnTo>
                  <a:pt x="0" y="4602844"/>
                </a:lnTo>
                <a:lnTo>
                  <a:pt x="0" y="0"/>
                </a:lnTo>
                <a:close/>
              </a:path>
            </a:pathLst>
          </a:custGeom>
          <a:blipFill>
            <a:blip r:embed="rId6"/>
            <a:stretch>
              <a:fillRect/>
            </a:stretch>
          </a:blipFill>
        </p:spPr>
        <p:txBody>
          <a:bodyPr/>
          <a:lstStyle/>
          <a:p>
            <a:endParaRPr lang="en-US"/>
          </a:p>
        </p:txBody>
      </p:sp>
      <p:sp>
        <p:nvSpPr>
          <p:cNvPr id="13" name="Freeform 13"/>
          <p:cNvSpPr/>
          <p:nvPr/>
        </p:nvSpPr>
        <p:spPr>
          <a:xfrm>
            <a:off x="220571" y="3100473"/>
            <a:ext cx="7231240" cy="7785992"/>
          </a:xfrm>
          <a:custGeom>
            <a:avLst/>
            <a:gdLst/>
            <a:ahLst/>
            <a:cxnLst/>
            <a:rect l="l" t="t" r="r" b="b"/>
            <a:pathLst>
              <a:path w="7231240" h="7785992">
                <a:moveTo>
                  <a:pt x="0" y="0"/>
                </a:moveTo>
                <a:lnTo>
                  <a:pt x="7231240" y="0"/>
                </a:lnTo>
                <a:lnTo>
                  <a:pt x="7231240" y="7785992"/>
                </a:lnTo>
                <a:lnTo>
                  <a:pt x="0" y="7785992"/>
                </a:lnTo>
                <a:lnTo>
                  <a:pt x="0" y="0"/>
                </a:lnTo>
                <a:close/>
              </a:path>
            </a:pathLst>
          </a:custGeom>
          <a:blipFill>
            <a:blip r:embed="rId7"/>
            <a:stretch>
              <a:fillRect/>
            </a:stretch>
          </a:blipFill>
        </p:spPr>
        <p:txBody>
          <a:bodyPr/>
          <a:lstStyle/>
          <a:p>
            <a:endParaRPr lang="en-US"/>
          </a:p>
        </p:txBody>
      </p:sp>
      <p:sp>
        <p:nvSpPr>
          <p:cNvPr id="14" name="Freeform 14"/>
          <p:cNvSpPr/>
          <p:nvPr/>
        </p:nvSpPr>
        <p:spPr>
          <a:xfrm rot="581226">
            <a:off x="14010214" y="739404"/>
            <a:ext cx="1497929" cy="2627945"/>
          </a:xfrm>
          <a:custGeom>
            <a:avLst/>
            <a:gdLst/>
            <a:ahLst/>
            <a:cxnLst/>
            <a:rect l="l" t="t" r="r" b="b"/>
            <a:pathLst>
              <a:path w="1497929" h="2627945">
                <a:moveTo>
                  <a:pt x="0" y="0"/>
                </a:moveTo>
                <a:lnTo>
                  <a:pt x="1497928" y="0"/>
                </a:lnTo>
                <a:lnTo>
                  <a:pt x="1497928" y="2627945"/>
                </a:lnTo>
                <a:lnTo>
                  <a:pt x="0" y="2627945"/>
                </a:lnTo>
                <a:lnTo>
                  <a:pt x="0" y="0"/>
                </a:lnTo>
                <a:close/>
              </a:path>
            </a:pathLst>
          </a:custGeom>
          <a:blipFill>
            <a:blip r:embed="rId8"/>
            <a:stretch>
              <a:fillRect/>
            </a:stretch>
          </a:blipFill>
        </p:spPr>
        <p:txBody>
          <a:bodyPr/>
          <a:lstStyle/>
          <a:p>
            <a:endParaRPr lang="en-US"/>
          </a:p>
        </p:txBody>
      </p:sp>
      <p:sp>
        <p:nvSpPr>
          <p:cNvPr id="15" name="Freeform 15"/>
          <p:cNvSpPr/>
          <p:nvPr/>
        </p:nvSpPr>
        <p:spPr>
          <a:xfrm rot="-502988">
            <a:off x="2973565" y="556625"/>
            <a:ext cx="1120247" cy="1647422"/>
          </a:xfrm>
          <a:custGeom>
            <a:avLst/>
            <a:gdLst/>
            <a:ahLst/>
            <a:cxnLst/>
            <a:rect l="l" t="t" r="r" b="b"/>
            <a:pathLst>
              <a:path w="1120247" h="1647422">
                <a:moveTo>
                  <a:pt x="0" y="0"/>
                </a:moveTo>
                <a:lnTo>
                  <a:pt x="1120247" y="0"/>
                </a:lnTo>
                <a:lnTo>
                  <a:pt x="1120247" y="1647422"/>
                </a:lnTo>
                <a:lnTo>
                  <a:pt x="0" y="1647422"/>
                </a:lnTo>
                <a:lnTo>
                  <a:pt x="0" y="0"/>
                </a:lnTo>
                <a:close/>
              </a:path>
            </a:pathLst>
          </a:custGeom>
          <a:blipFill>
            <a:blip r:embed="rId9"/>
            <a:stretch>
              <a:fillRect/>
            </a:stretch>
          </a:blipFill>
        </p:spPr>
        <p:txBody>
          <a:bodyPr/>
          <a:lstStyle/>
          <a:p>
            <a:endParaRPr lang="en-US"/>
          </a:p>
        </p:txBody>
      </p:sp>
      <p:pic>
        <p:nvPicPr>
          <p:cNvPr id="16" name="Picture 15">
            <a:extLst>
              <a:ext uri="{FF2B5EF4-FFF2-40B4-BE49-F238E27FC236}">
                <a16:creationId xmlns:a16="http://schemas.microsoft.com/office/drawing/2014/main" id="{C0BF7B67-E4D2-8AAF-1639-907790A09D4B}"/>
              </a:ext>
            </a:extLst>
          </p:cNvPr>
          <p:cNvPicPr>
            <a:picLocks noChangeAspect="1"/>
          </p:cNvPicPr>
          <p:nvPr/>
        </p:nvPicPr>
        <p:blipFill>
          <a:blip r:embed="rId10"/>
          <a:stretch>
            <a:fillRect/>
          </a:stretch>
        </p:blipFill>
        <p:spPr>
          <a:xfrm>
            <a:off x="4191000" y="1028700"/>
            <a:ext cx="9461812" cy="8638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a:off x="-2180752" y="-15066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sp>
        <p:nvSpPr>
          <p:cNvPr id="7" name="Freeform 7"/>
          <p:cNvSpPr/>
          <p:nvPr/>
        </p:nvSpPr>
        <p:spPr>
          <a:xfrm rot="-612436">
            <a:off x="-556445" y="1494797"/>
            <a:ext cx="4111851" cy="925167"/>
          </a:xfrm>
          <a:custGeom>
            <a:avLst/>
            <a:gdLst/>
            <a:ahLst/>
            <a:cxnLst/>
            <a:rect l="l" t="t" r="r" b="b"/>
            <a:pathLst>
              <a:path w="4111851" h="925167">
                <a:moveTo>
                  <a:pt x="0" y="0"/>
                </a:moveTo>
                <a:lnTo>
                  <a:pt x="4111851" y="0"/>
                </a:lnTo>
                <a:lnTo>
                  <a:pt x="4111851" y="925167"/>
                </a:lnTo>
                <a:lnTo>
                  <a:pt x="0" y="925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95944">
            <a:off x="15424991" y="4043100"/>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12877800" y="5676900"/>
            <a:ext cx="4671869" cy="3915385"/>
          </a:xfrm>
          <a:custGeom>
            <a:avLst/>
            <a:gdLst/>
            <a:ahLst/>
            <a:cxnLst/>
            <a:rect l="l" t="t" r="r" b="b"/>
            <a:pathLst>
              <a:path w="8786669" h="8182585">
                <a:moveTo>
                  <a:pt x="8786669" y="0"/>
                </a:moveTo>
                <a:lnTo>
                  <a:pt x="0" y="0"/>
                </a:lnTo>
                <a:lnTo>
                  <a:pt x="0" y="8182585"/>
                </a:lnTo>
                <a:lnTo>
                  <a:pt x="8786669" y="8182585"/>
                </a:lnTo>
                <a:lnTo>
                  <a:pt x="8786669" y="0"/>
                </a:lnTo>
                <a:close/>
              </a:path>
            </a:pathLst>
          </a:custGeom>
          <a:blipFill>
            <a:blip r:embed="rId6"/>
            <a:stretch>
              <a:fillRect/>
            </a:stretch>
          </a:blipFill>
        </p:spPr>
        <p:txBody>
          <a:bodyPr/>
          <a:lstStyle/>
          <a:p>
            <a:endParaRPr lang="en-US"/>
          </a:p>
        </p:txBody>
      </p:sp>
      <p:sp>
        <p:nvSpPr>
          <p:cNvPr id="10" name="Freeform 10"/>
          <p:cNvSpPr/>
          <p:nvPr/>
        </p:nvSpPr>
        <p:spPr>
          <a:xfrm rot="-249993">
            <a:off x="15583422" y="-114146"/>
            <a:ext cx="2219680" cy="3241438"/>
          </a:xfrm>
          <a:custGeom>
            <a:avLst/>
            <a:gdLst/>
            <a:ahLst/>
            <a:cxnLst/>
            <a:rect l="l" t="t" r="r" b="b"/>
            <a:pathLst>
              <a:path w="2219680" h="3241438">
                <a:moveTo>
                  <a:pt x="0" y="0"/>
                </a:moveTo>
                <a:lnTo>
                  <a:pt x="2219680" y="0"/>
                </a:lnTo>
                <a:lnTo>
                  <a:pt x="2219680" y="3241438"/>
                </a:lnTo>
                <a:lnTo>
                  <a:pt x="0" y="3241438"/>
                </a:lnTo>
                <a:lnTo>
                  <a:pt x="0" y="0"/>
                </a:lnTo>
                <a:close/>
              </a:path>
            </a:pathLst>
          </a:custGeom>
          <a:blipFill>
            <a:blip r:embed="rId7"/>
            <a:stretch>
              <a:fillRect/>
            </a:stretch>
          </a:blipFill>
        </p:spPr>
        <p:txBody>
          <a:bodyPr/>
          <a:lstStyle/>
          <a:p>
            <a:endParaRPr lang="en-US"/>
          </a:p>
        </p:txBody>
      </p:sp>
      <p:sp>
        <p:nvSpPr>
          <p:cNvPr id="12" name="Freeform 12"/>
          <p:cNvSpPr/>
          <p:nvPr/>
        </p:nvSpPr>
        <p:spPr>
          <a:xfrm rot="762513">
            <a:off x="340444" y="8582534"/>
            <a:ext cx="2318073" cy="3408931"/>
          </a:xfrm>
          <a:custGeom>
            <a:avLst/>
            <a:gdLst/>
            <a:ahLst/>
            <a:cxnLst/>
            <a:rect l="l" t="t" r="r" b="b"/>
            <a:pathLst>
              <a:path w="2318073" h="3408931">
                <a:moveTo>
                  <a:pt x="0" y="0"/>
                </a:moveTo>
                <a:lnTo>
                  <a:pt x="2318073" y="0"/>
                </a:lnTo>
                <a:lnTo>
                  <a:pt x="2318073" y="3408932"/>
                </a:lnTo>
                <a:lnTo>
                  <a:pt x="0" y="3408932"/>
                </a:lnTo>
                <a:lnTo>
                  <a:pt x="0" y="0"/>
                </a:lnTo>
                <a:close/>
              </a:path>
            </a:pathLst>
          </a:custGeom>
          <a:blipFill>
            <a:blip r:embed="rId8"/>
            <a:stretch>
              <a:fillRect/>
            </a:stretch>
          </a:blipFill>
        </p:spPr>
        <p:txBody>
          <a:bodyPr/>
          <a:lstStyle/>
          <a:p>
            <a:endParaRPr lang="en-US"/>
          </a:p>
        </p:txBody>
      </p:sp>
      <p:sp>
        <p:nvSpPr>
          <p:cNvPr id="14" name="Freeform 14"/>
          <p:cNvSpPr/>
          <p:nvPr/>
        </p:nvSpPr>
        <p:spPr>
          <a:xfrm rot="-241494">
            <a:off x="11239285" y="3139190"/>
            <a:ext cx="773880" cy="773880"/>
          </a:xfrm>
          <a:custGeom>
            <a:avLst/>
            <a:gdLst/>
            <a:ahLst/>
            <a:cxnLst/>
            <a:rect l="l" t="t" r="r" b="b"/>
            <a:pathLst>
              <a:path w="773880" h="773880">
                <a:moveTo>
                  <a:pt x="0" y="0"/>
                </a:moveTo>
                <a:lnTo>
                  <a:pt x="773880" y="0"/>
                </a:lnTo>
                <a:lnTo>
                  <a:pt x="773880" y="773880"/>
                </a:lnTo>
                <a:lnTo>
                  <a:pt x="0" y="77388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A69CFBC2-27C9-46C3-8503-451A00EB474F}"/>
              </a:ext>
            </a:extLst>
          </p:cNvPr>
          <p:cNvPicPr>
            <a:picLocks noChangeAspect="1"/>
          </p:cNvPicPr>
          <p:nvPr/>
        </p:nvPicPr>
        <p:blipFill>
          <a:blip r:embed="rId11"/>
          <a:stretch>
            <a:fillRect/>
          </a:stretch>
        </p:blipFill>
        <p:spPr>
          <a:xfrm>
            <a:off x="6248400" y="723900"/>
            <a:ext cx="6657409" cy="2042337"/>
          </a:xfrm>
          <a:prstGeom prst="rect">
            <a:avLst/>
          </a:prstGeom>
        </p:spPr>
      </p:pic>
      <p:pic>
        <p:nvPicPr>
          <p:cNvPr id="20" name="Picture 19">
            <a:extLst>
              <a:ext uri="{FF2B5EF4-FFF2-40B4-BE49-F238E27FC236}">
                <a16:creationId xmlns:a16="http://schemas.microsoft.com/office/drawing/2014/main" id="{33346D59-2DDF-CC67-E76E-998005E7C13A}"/>
              </a:ext>
            </a:extLst>
          </p:cNvPr>
          <p:cNvPicPr>
            <a:picLocks noChangeAspect="1"/>
          </p:cNvPicPr>
          <p:nvPr/>
        </p:nvPicPr>
        <p:blipFill>
          <a:blip r:embed="rId12"/>
          <a:stretch>
            <a:fillRect/>
          </a:stretch>
        </p:blipFill>
        <p:spPr>
          <a:xfrm>
            <a:off x="4114800" y="3467100"/>
            <a:ext cx="10656732" cy="5194242"/>
          </a:xfrm>
          <a:prstGeom prst="rect">
            <a:avLst/>
          </a:prstGeom>
        </p:spPr>
      </p:pic>
      <p:pic>
        <p:nvPicPr>
          <p:cNvPr id="27" name="Picture 26">
            <a:extLst>
              <a:ext uri="{FF2B5EF4-FFF2-40B4-BE49-F238E27FC236}">
                <a16:creationId xmlns:a16="http://schemas.microsoft.com/office/drawing/2014/main" id="{955BC4BD-83C4-4070-CF07-63D7FB4AAAA9}"/>
              </a:ext>
            </a:extLst>
          </p:cNvPr>
          <p:cNvPicPr>
            <a:picLocks noChangeAspect="1"/>
          </p:cNvPicPr>
          <p:nvPr/>
        </p:nvPicPr>
        <p:blipFill>
          <a:blip r:embed="rId13"/>
          <a:stretch>
            <a:fillRect/>
          </a:stretch>
        </p:blipFill>
        <p:spPr>
          <a:xfrm>
            <a:off x="1371600" y="3162300"/>
            <a:ext cx="4968671"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50AF729-6AD2-3F0D-2904-FFD4C1D3CA54}"/>
              </a:ext>
            </a:extLst>
          </p:cNvPr>
          <p:cNvPicPr>
            <a:picLocks noChangeAspect="1"/>
          </p:cNvPicPr>
          <p:nvPr/>
        </p:nvPicPr>
        <p:blipFill>
          <a:blip r:embed="rId8"/>
          <a:stretch>
            <a:fillRect/>
          </a:stretch>
        </p:blipFill>
        <p:spPr>
          <a:xfrm>
            <a:off x="1371600" y="2628900"/>
            <a:ext cx="13253853" cy="4432176"/>
          </a:xfrm>
          <a:prstGeom prst="rect">
            <a:avLst/>
          </a:prstGeom>
        </p:spPr>
      </p:pic>
    </p:spTree>
    <p:extLst>
      <p:ext uri="{BB962C8B-B14F-4D97-AF65-F5344CB8AC3E}">
        <p14:creationId xmlns:p14="http://schemas.microsoft.com/office/powerpoint/2010/main" val="35308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7979294"/>
            <a:ext cx="19261532" cy="4174126"/>
            <a:chOff x="0" y="0"/>
            <a:chExt cx="5530853" cy="1198579"/>
          </a:xfrm>
        </p:grpSpPr>
        <p:sp>
          <p:nvSpPr>
            <p:cNvPr id="3" name="Freeform 3"/>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9384499" y="8320589"/>
            <a:ext cx="9479816" cy="1745767"/>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249782" flipH="1" flipV="1">
            <a:off x="-2986516" y="1533257"/>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flipH="1">
            <a:off x="8742548" y="626108"/>
            <a:ext cx="9701781" cy="9034784"/>
          </a:xfrm>
          <a:custGeom>
            <a:avLst/>
            <a:gdLst/>
            <a:ahLst/>
            <a:cxnLst/>
            <a:rect l="l" t="t" r="r" b="b"/>
            <a:pathLst>
              <a:path w="9701781" h="9034784">
                <a:moveTo>
                  <a:pt x="9701782" y="0"/>
                </a:moveTo>
                <a:lnTo>
                  <a:pt x="0" y="0"/>
                </a:lnTo>
                <a:lnTo>
                  <a:pt x="0" y="9034784"/>
                </a:lnTo>
                <a:lnTo>
                  <a:pt x="9701782" y="9034784"/>
                </a:lnTo>
                <a:lnTo>
                  <a:pt x="9701782" y="0"/>
                </a:lnTo>
                <a:close/>
              </a:path>
            </a:pathLst>
          </a:custGeom>
          <a:blipFill>
            <a:blip r:embed="rId4"/>
            <a:stretch>
              <a:fillRect/>
            </a:stretch>
          </a:blipFill>
        </p:spPr>
        <p:txBody>
          <a:bodyPr/>
          <a:lstStyle/>
          <a:p>
            <a:endParaRPr lang="en-US"/>
          </a:p>
        </p:txBody>
      </p:sp>
      <p:grpSp>
        <p:nvGrpSpPr>
          <p:cNvPr id="12" name="Group 12"/>
          <p:cNvGrpSpPr/>
          <p:nvPr/>
        </p:nvGrpSpPr>
        <p:grpSpPr>
          <a:xfrm>
            <a:off x="1066800" y="2628900"/>
            <a:ext cx="10210800" cy="3086100"/>
            <a:chOff x="0" y="0"/>
            <a:chExt cx="2200704" cy="812800"/>
          </a:xfrm>
        </p:grpSpPr>
        <p:sp>
          <p:nvSpPr>
            <p:cNvPr id="13" name="Freeform 13"/>
            <p:cNvSpPr/>
            <p:nvPr/>
          </p:nvSpPr>
          <p:spPr>
            <a:xfrm>
              <a:off x="0" y="0"/>
              <a:ext cx="2200704" cy="812800"/>
            </a:xfrm>
            <a:custGeom>
              <a:avLst/>
              <a:gdLst/>
              <a:ahLst/>
              <a:cxnLst/>
              <a:rect l="l" t="t" r="r" b="b"/>
              <a:pathLst>
                <a:path w="2200704" h="812800">
                  <a:moveTo>
                    <a:pt x="47253" y="0"/>
                  </a:moveTo>
                  <a:lnTo>
                    <a:pt x="2153451" y="0"/>
                  </a:lnTo>
                  <a:cubicBezTo>
                    <a:pt x="2165984" y="0"/>
                    <a:pt x="2178003" y="4978"/>
                    <a:pt x="2186864" y="13840"/>
                  </a:cubicBezTo>
                  <a:cubicBezTo>
                    <a:pt x="2195726" y="22702"/>
                    <a:pt x="2200704" y="34721"/>
                    <a:pt x="2200704" y="47253"/>
                  </a:cubicBezTo>
                  <a:lnTo>
                    <a:pt x="2200704" y="765547"/>
                  </a:lnTo>
                  <a:cubicBezTo>
                    <a:pt x="2200704" y="791644"/>
                    <a:pt x="2179549" y="812800"/>
                    <a:pt x="2153451" y="812800"/>
                  </a:cubicBezTo>
                  <a:lnTo>
                    <a:pt x="47253" y="812800"/>
                  </a:lnTo>
                  <a:cubicBezTo>
                    <a:pt x="21156" y="812800"/>
                    <a:pt x="0" y="791644"/>
                    <a:pt x="0" y="765547"/>
                  </a:cubicBezTo>
                  <a:lnTo>
                    <a:pt x="0" y="47253"/>
                  </a:lnTo>
                  <a:cubicBezTo>
                    <a:pt x="0" y="21156"/>
                    <a:pt x="21156" y="0"/>
                    <a:pt x="47253" y="0"/>
                  </a:cubicBezTo>
                  <a:close/>
                </a:path>
              </a:pathLst>
            </a:custGeom>
            <a:solidFill>
              <a:srgbClr val="E0F19C"/>
            </a:solidFill>
          </p:spPr>
          <p:txBody>
            <a:bodyPr/>
            <a:lstStyle/>
            <a:p>
              <a:endParaRPr lang="en-US"/>
            </a:p>
          </p:txBody>
        </p:sp>
        <p:sp>
          <p:nvSpPr>
            <p:cNvPr id="14" name="TextBox 14"/>
            <p:cNvSpPr txBox="1"/>
            <p:nvPr/>
          </p:nvSpPr>
          <p:spPr>
            <a:xfrm>
              <a:off x="0" y="28575"/>
              <a:ext cx="2200704" cy="784225"/>
            </a:xfrm>
            <a:prstGeom prst="rect">
              <a:avLst/>
            </a:prstGeom>
          </p:spPr>
          <p:txBody>
            <a:bodyPr lIns="50800" tIns="50800" rIns="50800" bIns="50800" rtlCol="0" anchor="ctr"/>
            <a:lstStyle/>
            <a:p>
              <a:pPr algn="ctr">
                <a:lnSpc>
                  <a:spcPts val="2672"/>
                </a:lnSpc>
              </a:pPr>
              <a:endParaRPr/>
            </a:p>
          </p:txBody>
        </p:sp>
      </p:grpSp>
      <p:sp>
        <p:nvSpPr>
          <p:cNvPr id="15" name="TextBox 15"/>
          <p:cNvSpPr txBox="1"/>
          <p:nvPr/>
        </p:nvSpPr>
        <p:spPr>
          <a:xfrm>
            <a:off x="1524000" y="3238500"/>
            <a:ext cx="9296400" cy="1846659"/>
          </a:xfrm>
          <a:prstGeom prst="rect">
            <a:avLst/>
          </a:prstGeom>
        </p:spPr>
        <p:txBody>
          <a:bodyPr wrap="square" lIns="0" tIns="0" rIns="0" bIns="0" rtlCol="0" anchor="t">
            <a:spAutoFit/>
          </a:bodyPr>
          <a:lstStyle/>
          <a:p>
            <a:pPr marL="332287" lvl="1" algn="ctr"/>
            <a:r>
              <a:rPr lang="vi-VN" sz="6000" b="1" dirty="0">
                <a:solidFill>
                  <a:srgbClr val="002060"/>
                </a:solidFill>
                <a:latin typeface="Cambria" panose="02040503050406030204" pitchFamily="18" charset="0"/>
                <a:ea typeface="Cambria" panose="02040503050406030204" pitchFamily="18" charset="0"/>
                <a:cs typeface="DM Sans"/>
                <a:sym typeface="DM Sans"/>
              </a:rPr>
              <a:t>2. SỬ DỤNG NGUỒN NĂNG LƯỢNG THÔNG DỤNG</a:t>
            </a:r>
            <a:endParaRPr lang="en-US" sz="6000" b="1" dirty="0">
              <a:solidFill>
                <a:srgbClr val="002060"/>
              </a:solidFill>
              <a:latin typeface="Cambria" panose="02040503050406030204" pitchFamily="18" charset="0"/>
              <a:ea typeface="Cambria" panose="02040503050406030204" pitchFamily="18" charset="0"/>
              <a:cs typeface="DM Sans"/>
              <a:sym typeface="DM Sans"/>
            </a:endParaRPr>
          </a:p>
        </p:txBody>
      </p:sp>
      <p:sp>
        <p:nvSpPr>
          <p:cNvPr id="16" name="Freeform 16"/>
          <p:cNvSpPr/>
          <p:nvPr/>
        </p:nvSpPr>
        <p:spPr>
          <a:xfrm rot="-612436">
            <a:off x="-1197702" y="71923"/>
            <a:ext cx="4926088" cy="1108370"/>
          </a:xfrm>
          <a:custGeom>
            <a:avLst/>
            <a:gdLst/>
            <a:ahLst/>
            <a:cxnLst/>
            <a:rect l="l" t="t" r="r" b="b"/>
            <a:pathLst>
              <a:path w="4926088" h="1108370">
                <a:moveTo>
                  <a:pt x="0" y="0"/>
                </a:moveTo>
                <a:lnTo>
                  <a:pt x="4926088" y="0"/>
                </a:lnTo>
                <a:lnTo>
                  <a:pt x="4926088" y="1108370"/>
                </a:lnTo>
                <a:lnTo>
                  <a:pt x="0" y="11083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82117">
            <a:off x="10726629" y="967472"/>
            <a:ext cx="2859535" cy="643395"/>
          </a:xfrm>
          <a:custGeom>
            <a:avLst/>
            <a:gdLst/>
            <a:ahLst/>
            <a:cxnLst/>
            <a:rect l="l" t="t" r="r" b="b"/>
            <a:pathLst>
              <a:path w="2859535" h="643395">
                <a:moveTo>
                  <a:pt x="0" y="0"/>
                </a:moveTo>
                <a:lnTo>
                  <a:pt x="2859534" y="0"/>
                </a:lnTo>
                <a:lnTo>
                  <a:pt x="2859534" y="643396"/>
                </a:lnTo>
                <a:lnTo>
                  <a:pt x="0" y="643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235666">
            <a:off x="17300936" y="1007786"/>
            <a:ext cx="2286787" cy="3362922"/>
          </a:xfrm>
          <a:custGeom>
            <a:avLst/>
            <a:gdLst/>
            <a:ahLst/>
            <a:cxnLst/>
            <a:rect l="l" t="t" r="r" b="b"/>
            <a:pathLst>
              <a:path w="2286787" h="3362922">
                <a:moveTo>
                  <a:pt x="0" y="0"/>
                </a:moveTo>
                <a:lnTo>
                  <a:pt x="2286787" y="0"/>
                </a:lnTo>
                <a:lnTo>
                  <a:pt x="2286787" y="3362922"/>
                </a:lnTo>
                <a:lnTo>
                  <a:pt x="0" y="3362922"/>
                </a:lnTo>
                <a:lnTo>
                  <a:pt x="0" y="0"/>
                </a:lnTo>
                <a:close/>
              </a:path>
            </a:pathLst>
          </a:custGeom>
          <a:blipFill>
            <a:blip r:embed="rId7"/>
            <a:stretch>
              <a:fillRect/>
            </a:stretch>
          </a:blipFill>
        </p:spPr>
        <p:txBody>
          <a:bodyPr/>
          <a:lstStyle/>
          <a:p>
            <a:endParaRPr lang="en-US"/>
          </a:p>
        </p:txBody>
      </p:sp>
      <p:sp>
        <p:nvSpPr>
          <p:cNvPr id="19" name="Freeform 19"/>
          <p:cNvSpPr/>
          <p:nvPr/>
        </p:nvSpPr>
        <p:spPr>
          <a:xfrm rot="331911">
            <a:off x="-266857" y="8049851"/>
            <a:ext cx="1575810" cy="2317367"/>
          </a:xfrm>
          <a:custGeom>
            <a:avLst/>
            <a:gdLst/>
            <a:ahLst/>
            <a:cxnLst/>
            <a:rect l="l" t="t" r="r" b="b"/>
            <a:pathLst>
              <a:path w="1575810" h="2317367">
                <a:moveTo>
                  <a:pt x="0" y="0"/>
                </a:moveTo>
                <a:lnTo>
                  <a:pt x="1575809" y="0"/>
                </a:lnTo>
                <a:lnTo>
                  <a:pt x="1575809" y="2317367"/>
                </a:lnTo>
                <a:lnTo>
                  <a:pt x="0" y="2317367"/>
                </a:lnTo>
                <a:lnTo>
                  <a:pt x="0" y="0"/>
                </a:lnTo>
                <a:close/>
              </a:path>
            </a:pathLst>
          </a:custGeom>
          <a:blipFill>
            <a:blip r:embed="rId7"/>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097309"/>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10" name="TextBox 10"/>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a:off x="3200400" y="1562100"/>
            <a:ext cx="13030200" cy="42672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endParaRPr lang="en-US"/>
            </a:p>
          </p:txBody>
        </p:sp>
        <p:sp>
          <p:nvSpPr>
            <p:cNvPr id="14" name="TextBox 14"/>
            <p:cNvSpPr txBox="1"/>
            <p:nvPr/>
          </p:nvSpPr>
          <p:spPr>
            <a:xfrm>
              <a:off x="0" y="28575"/>
              <a:ext cx="2000827" cy="784225"/>
            </a:xfrm>
            <a:prstGeom prst="rect">
              <a:avLst/>
            </a:prstGeom>
          </p:spPr>
          <p:txBody>
            <a:bodyPr lIns="50800" tIns="50800" rIns="50800" bIns="50800" rtlCol="0" anchor="ctr"/>
            <a:lstStyle/>
            <a:p>
              <a:pPr algn="ctr">
                <a:lnSpc>
                  <a:spcPts val="2672"/>
                </a:lnSpc>
              </a:pPr>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9A5C639B-6B8B-C1DA-4F6A-0A9DFCDE9611}"/>
              </a:ext>
            </a:extLst>
          </p:cNvPr>
          <p:cNvSpPr txBox="1"/>
          <p:nvPr/>
        </p:nvSpPr>
        <p:spPr>
          <a:xfrm>
            <a:off x="3505200" y="1790700"/>
            <a:ext cx="12344400" cy="3785652"/>
          </a:xfrm>
          <a:prstGeom prst="rect">
            <a:avLst/>
          </a:prstGeom>
          <a:noFill/>
        </p:spPr>
        <p:txBody>
          <a:bodyPr wrap="square">
            <a:spAutoFit/>
          </a:bodyPr>
          <a:lstStyle/>
          <a:p>
            <a:pPr algn="just"/>
            <a:r>
              <a:rPr lang="vi-VN" sz="4800" dirty="0">
                <a:latin typeface="Cambria" panose="02040503050406030204" pitchFamily="18" charset="0"/>
                <a:ea typeface="Cambria" panose="02040503050406030204" pitchFamily="18" charset="0"/>
              </a:rPr>
              <a:t>Con người sử dụng năng lượng lấy từ thức ăn, đồ uống để sống, phát triển và vận động. Con người có thể tạo ra năng lượng hoặc sử dụng năng lượng lấy từ tự nhiên để chạy máy móc, thắp sáng,... phục vụ cuộc sống hằng ngày.</a:t>
            </a:r>
            <a:endParaRPr lang="en-US" sz="4800" dirty="0">
              <a:latin typeface="Cambria" panose="02040503050406030204" pitchFamily="18" charset="0"/>
              <a:ea typeface="Cambria" panose="02040503050406030204" pitchFamily="18" charset="0"/>
            </a:endParaRPr>
          </a:p>
        </p:txBody>
      </p:sp>
      <p:pic>
        <p:nvPicPr>
          <p:cNvPr id="26" name="Picture 3">
            <a:extLst>
              <a:ext uri="{FF2B5EF4-FFF2-40B4-BE49-F238E27FC236}">
                <a16:creationId xmlns:a16="http://schemas.microsoft.com/office/drawing/2014/main" id="{5025D9CD-FCBE-CD83-37A1-7CA04CF2D765}"/>
              </a:ext>
            </a:extLst>
          </p:cNvPr>
          <p:cNvPicPr>
            <a:picLocks noChangeAspect="1"/>
          </p:cNvPicPr>
          <p:nvPr/>
        </p:nvPicPr>
        <p:blipFill>
          <a:blip r:embed="rId6"/>
          <a:srcRect/>
          <a:stretch>
            <a:fillRect/>
          </a:stretch>
        </p:blipFill>
        <p:spPr>
          <a:xfrm>
            <a:off x="1066800" y="6210300"/>
            <a:ext cx="4242084" cy="3796665"/>
          </a:xfrm>
          <a:prstGeom prst="rect">
            <a:avLst/>
          </a:prstGeom>
        </p:spPr>
      </p:pic>
      <p:sp>
        <p:nvSpPr>
          <p:cNvPr id="27" name="Freeform 2">
            <a:extLst>
              <a:ext uri="{FF2B5EF4-FFF2-40B4-BE49-F238E27FC236}">
                <a16:creationId xmlns:a16="http://schemas.microsoft.com/office/drawing/2014/main" id="{37CABFA1-29EF-46E5-A37C-EAC77BE30D51}"/>
              </a:ext>
            </a:extLst>
          </p:cNvPr>
          <p:cNvSpPr/>
          <p:nvPr/>
        </p:nvSpPr>
        <p:spPr>
          <a:xfrm>
            <a:off x="15316200" y="5067300"/>
            <a:ext cx="2725864" cy="2819400"/>
          </a:xfrm>
          <a:custGeom>
            <a:avLst/>
            <a:gdLst/>
            <a:ahLst/>
            <a:cxnLst/>
            <a:rect l="l" t="t" r="r" b="b"/>
            <a:pathLst>
              <a:path w="3945064" h="4114800">
                <a:moveTo>
                  <a:pt x="0" y="0"/>
                </a:moveTo>
                <a:lnTo>
                  <a:pt x="3945064" y="0"/>
                </a:lnTo>
                <a:lnTo>
                  <a:pt x="394506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699706"/>
            </a:xfrm>
            <a:prstGeom prst="rect">
              <a:avLst/>
            </a:prstGeom>
          </p:spPr>
          <p:txBody>
            <a:bodyPr lIns="50800" tIns="50800" rIns="50800" bIns="50800" rtlCol="0" anchor="ctr"/>
            <a:lstStyle/>
            <a:p>
              <a:pPr algn="ctr">
                <a:lnSpc>
                  <a:spcPts val="2672"/>
                </a:lnSpc>
              </a:pPr>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214526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6000" dirty="0">
                <a:solidFill>
                  <a:prstClr val="black"/>
                </a:solidFill>
                <a:latin typeface="Calibri"/>
                <a:ea typeface="Arial-Rounded" pitchFamily="34" charset="0"/>
                <a:cs typeface="Arial-Rounded" pitchFamily="34" charset="0"/>
              </a:rPr>
              <a:t>Con người sử dụng năng lượng để làm gì</a:t>
            </a:r>
            <a:r>
              <a:rPr lang="en-US" sz="6000" dirty="0">
                <a:solidFill>
                  <a:prstClr val="black"/>
                </a:solidFill>
                <a:latin typeface="Calibri"/>
                <a:ea typeface="Arial-Rounded" pitchFamily="34" charset="0"/>
                <a:cs typeface="Arial-Rounded"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0"/>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Con người sử dụng năng lượng lấy từ thức ăn, đồ uống để sống, phát triển và vận động.</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699706"/>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1940957"/>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Con người sử dụng nguồn năng lượng được lấy từ đâu</a:t>
            </a:r>
            <a:r>
              <a:rPr lang="en-US" sz="5400" dirty="0">
                <a:solidFill>
                  <a:prstClr val="black"/>
                </a:solidFill>
                <a:latin typeface="Calibri"/>
                <a:ea typeface="Arial-Rounded" pitchFamily="34" charset="0"/>
                <a:cs typeface="Arial-Rounded" pitchFamily="34" charset="0"/>
              </a:rPr>
              <a:t>?</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0"/>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Năng lượng mà con người sử dụng được lấy từ tự nhiên hoặc do con người tạo ra</a:t>
            </a: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14912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dirty="0"/>
            </a:p>
          </p:txBody>
        </p:sp>
        <p:sp>
          <p:nvSpPr>
            <p:cNvPr id="5" name="TextBox 5"/>
            <p:cNvSpPr txBox="1"/>
            <p:nvPr/>
          </p:nvSpPr>
          <p:spPr>
            <a:xfrm>
              <a:off x="0" y="28575"/>
              <a:ext cx="4236295" cy="1314132"/>
            </a:xfrm>
            <a:prstGeom prst="rect">
              <a:avLst/>
            </a:prstGeom>
          </p:spPr>
          <p:txBody>
            <a:bodyPr lIns="50800" tIns="50800" rIns="50800" bIns="50800" rtlCol="0" anchor="ctr"/>
            <a:lstStyle/>
            <a:p>
              <a:pPr algn="ctr">
                <a:lnSpc>
                  <a:spcPts val="2672"/>
                </a:lnSpc>
              </a:pPr>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vi-VN" sz="4400" b="1" dirty="0">
                <a:solidFill>
                  <a:schemeClr val="tx1"/>
                </a:solidFill>
                <a:latin typeface="Cambria" panose="02040503050406030204" pitchFamily="18" charset="0"/>
                <a:ea typeface="Cambria" panose="02040503050406030204" pitchFamily="18" charset="0"/>
                <a:cs typeface="Arial-Rounded" panose="020B0500000000000000" pitchFamily="34" charset="0"/>
              </a:rPr>
              <a:t>Quan sát hình 2, cho biết các máy móc, phương tiện trong hình sử dụng nguồn năng lượng nào và sử dụng vào việc gì ở mỗi hình?</a:t>
            </a:r>
            <a:endParaRPr lang="en-US" sz="4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a:extLst>
              <a:ext uri="{FF2B5EF4-FFF2-40B4-BE49-F238E27FC236}">
                <a16:creationId xmlns:a16="http://schemas.microsoft.com/office/drawing/2014/main" id="{5E627288-023A-7C18-EEBA-DE8296B04078}"/>
              </a:ext>
            </a:extLst>
          </p:cNvPr>
          <p:cNvPicPr>
            <a:picLocks noChangeAspect="1"/>
          </p:cNvPicPr>
          <p:nvPr/>
        </p:nvPicPr>
        <p:blipFill>
          <a:blip r:embed="rId2"/>
          <a:stretch>
            <a:fillRect/>
          </a:stretch>
        </p:blipFill>
        <p:spPr>
          <a:xfrm>
            <a:off x="4648200" y="2095500"/>
            <a:ext cx="8915400" cy="7508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783</Words>
  <Application>Microsoft Office PowerPoint</Application>
  <PresentationFormat>Custom</PresentationFormat>
  <Paragraphs>43</Paragraphs>
  <Slides>28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Calibri (Body)</vt:lpstr>
      <vt:lpstr>Calibri Light</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thanhtrangsmallsun@gmail.com</cp:lastModifiedBy>
  <cp:revision>39</cp:revision>
  <dcterms:created xsi:type="dcterms:W3CDTF">2006-08-16T00:00:00Z</dcterms:created>
  <dcterms:modified xsi:type="dcterms:W3CDTF">2025-10-25T09:45:46Z</dcterms:modified>
  <dc:identifier>DAGGBMTwqNQ</dc:identifier>
</cp:coreProperties>
</file>