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80" r:id="rId3"/>
    <p:sldId id="277" r:id="rId4"/>
    <p:sldId id="282" r:id="rId5"/>
    <p:sldId id="257" r:id="rId6"/>
    <p:sldId id="276" r:id="rId7"/>
    <p:sldId id="258" r:id="rId8"/>
    <p:sldId id="260" r:id="rId9"/>
    <p:sldId id="261" r:id="rId10"/>
    <p:sldId id="259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69" r:id="rId21"/>
    <p:sldId id="293" r:id="rId22"/>
    <p:sldId id="266" r:id="rId23"/>
    <p:sldId id="267" r:id="rId24"/>
    <p:sldId id="268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7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69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4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578691-102C-3BDC-1EB5-CF37CD99775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61" y="86513"/>
            <a:ext cx="1619739" cy="1619739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94D134-5FDC-C939-378E-4FE5E1C900E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39" y="6984618"/>
            <a:ext cx="1619739" cy="16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0400" t="-16151" r="-80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025C8D-58BA-2524-5FF0-7F90FC5C6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845" y="1281475"/>
            <a:ext cx="648061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38B0BA-25D1-8A8F-274E-C3D151BB959C}"/>
              </a:ext>
            </a:extLst>
          </p:cNvPr>
          <p:cNvGrpSpPr/>
          <p:nvPr/>
        </p:nvGrpSpPr>
        <p:grpSpPr>
          <a:xfrm>
            <a:off x="1557437" y="3916090"/>
            <a:ext cx="8907363" cy="676230"/>
            <a:chOff x="927517" y="194580"/>
            <a:chExt cx="8965939" cy="2154272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BE633BF5-F919-B961-B782-111BF9169458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5D0C66B-7B41-EBE7-DB1C-2FB4D2ADB740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16C880FC-3954-CCE2-3F4A-A00CCB420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96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đông nhất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2503450-067B-4229-57BF-E3B0D9DEC0C3}"/>
              </a:ext>
            </a:extLst>
          </p:cNvPr>
          <p:cNvSpPr/>
          <p:nvPr/>
        </p:nvSpPr>
        <p:spPr>
          <a:xfrm>
            <a:off x="2410493" y="1203960"/>
            <a:ext cx="298446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B08154-4DCC-24E9-E2C2-41F245ED5CD4}"/>
              </a:ext>
            </a:extLst>
          </p:cNvPr>
          <p:cNvGrpSpPr/>
          <p:nvPr/>
        </p:nvGrpSpPr>
        <p:grpSpPr>
          <a:xfrm>
            <a:off x="1526957" y="4901610"/>
            <a:ext cx="9303603" cy="1077218"/>
            <a:chOff x="927517" y="194580"/>
            <a:chExt cx="8965939" cy="3431703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E85814B5-0F01-6D36-3C9C-6C5F787B46BE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E7AC43F7-E526-70B4-FCA4-6BA25D8A3C1A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177A9322-CB97-4592-7C47-F06227967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343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ta có dân số đứng thứ mấy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BC81D8-B7FA-1396-7660-145E5C11528A}"/>
              </a:ext>
            </a:extLst>
          </p:cNvPr>
          <p:cNvSpPr txBox="1"/>
          <p:nvPr/>
        </p:nvSpPr>
        <p:spPr>
          <a:xfrm>
            <a:off x="2133601" y="5853382"/>
            <a:ext cx="85445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đứng thứ 3 trong khu vực Đông Nam Á.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8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4714240" y="1343929"/>
            <a:ext cx="6929120" cy="2831230"/>
            <a:chOff x="0" y="0"/>
            <a:chExt cx="8776869" cy="5662459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3" cy="5414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2: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gia tăng dân số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8B794829-CF83-C5DE-684D-2F2BB1135BFB}"/>
              </a:ext>
            </a:extLst>
          </p:cNvPr>
          <p:cNvSpPr/>
          <p:nvPr/>
        </p:nvSpPr>
        <p:spPr>
          <a:xfrm>
            <a:off x="1" y="3078480"/>
            <a:ext cx="5191759" cy="3779520"/>
          </a:xfrm>
          <a:custGeom>
            <a:avLst/>
            <a:gdLst/>
            <a:ahLst/>
            <a:cxnLst/>
            <a:rect l="l" t="t" r="r" b="b"/>
            <a:pathLst>
              <a:path w="7854545" h="6048000">
                <a:moveTo>
                  <a:pt x="0" y="0"/>
                </a:moveTo>
                <a:lnTo>
                  <a:pt x="7854546" y="0"/>
                </a:lnTo>
                <a:lnTo>
                  <a:pt x="7854546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0"/>
            <a:ext cx="10938438" cy="1501677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58800" y="13969"/>
              <a:ext cx="20726400" cy="35391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1, em hãy: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Cho biết số dân của nước ta năm 2021 tăng bao nhiêu nghìn người so với năm 1991.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một số ảnh hưởng của gia tăng dân số ở nước ta.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760" y="1767039"/>
            <a:ext cx="6810692" cy="46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F79D2F-F4A0-F026-AC44-B1A4E594C0C1}"/>
              </a:ext>
            </a:extLst>
          </p:cNvPr>
          <p:cNvSpPr/>
          <p:nvPr/>
        </p:nvSpPr>
        <p:spPr>
          <a:xfrm>
            <a:off x="6035040" y="792480"/>
            <a:ext cx="5608320" cy="5405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Cách nhận xét biểu đồ để rút ra kết luận về sự gia tăng dân số ở Việt Nam: 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Quan sát các cột thể hiện số dân có chiều hướng cao lên liên tục hay thấp đi.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Dựa vào con số ở trên cột để tính được số lượng tăng lên từ năm 1991-2021 (30 năm).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Tính trung bình mỗi năm tăng lên bao nhiêu nghìn người.</a:t>
            </a:r>
          </a:p>
        </p:txBody>
      </p:sp>
    </p:spTree>
    <p:extLst>
      <p:ext uri="{BB962C8B-B14F-4D97-AF65-F5344CB8AC3E}">
        <p14:creationId xmlns:p14="http://schemas.microsoft.com/office/powerpoint/2010/main" val="314132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52401" y="254176"/>
            <a:ext cx="11846560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F79D2F-F4A0-F026-AC44-B1A4E594C0C1}"/>
              </a:ext>
            </a:extLst>
          </p:cNvPr>
          <p:cNvSpPr/>
          <p:nvPr/>
        </p:nvSpPr>
        <p:spPr>
          <a:xfrm>
            <a:off x="5913120" y="741680"/>
            <a:ext cx="5994400" cy="5608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giai đoạn 1991 – 2021 tăng lên liên tục.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năm 1991 – 2021 (30 năm) dân số Việt Nam tăng thêm 31 262 nghìn người.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năm dân số Việt Nam tăng khoảng 1 triệu người.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nước ta tăng khá nhanh. Trong thời gian gần đây, tốc độ gia tăng dân số có xu hướng giảm.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A37C82-141F-6C02-D355-62BFB912421B}"/>
              </a:ext>
            </a:extLst>
          </p:cNvPr>
          <p:cNvCxnSpPr/>
          <p:nvPr/>
        </p:nvCxnSpPr>
        <p:spPr>
          <a:xfrm flipV="1">
            <a:off x="1361440" y="1889760"/>
            <a:ext cx="3464560" cy="660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3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3">
            <a:extLst>
              <a:ext uri="{FF2B5EF4-FFF2-40B4-BE49-F238E27FC236}">
                <a16:creationId xmlns:a16="http://schemas.microsoft.com/office/drawing/2014/main" id="{DD765E77-ADB6-8582-DEF5-2F81B70243B9}"/>
              </a:ext>
            </a:extLst>
          </p:cNvPr>
          <p:cNvSpPr/>
          <p:nvPr/>
        </p:nvSpPr>
        <p:spPr>
          <a:xfrm>
            <a:off x="1100453" y="2489085"/>
            <a:ext cx="3704747" cy="3024000"/>
          </a:xfrm>
          <a:custGeom>
            <a:avLst/>
            <a:gdLst/>
            <a:ahLst/>
            <a:cxnLst/>
            <a:rect l="l" t="t" r="r" b="b"/>
            <a:pathLst>
              <a:path w="3704747" h="3024000">
                <a:moveTo>
                  <a:pt x="0" y="0"/>
                </a:moveTo>
                <a:lnTo>
                  <a:pt x="3704747" y="0"/>
                </a:lnTo>
                <a:lnTo>
                  <a:pt x="3704747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D4A830-4730-B777-4F17-526A9C3497A9}"/>
              </a:ext>
            </a:extLst>
          </p:cNvPr>
          <p:cNvSpPr/>
          <p:nvPr/>
        </p:nvSpPr>
        <p:spPr>
          <a:xfrm>
            <a:off x="5334000" y="955040"/>
            <a:ext cx="6217920" cy="5181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đông và tăng lên hằng năm tạo cho nước ta nguồn lao động dồi dào, thị trường tiêu thụ rộng lớn.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 nhiên, dân số đông cũng gây ra một số khó khăn trong giải quyết việc làm, nhà ở, y tế, giáo dục...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thời dẫn đến nguy cơ suy thoái tài nguyên thiên nhiên và ô nhiễm môi trường. </a:t>
            </a:r>
          </a:p>
        </p:txBody>
      </p:sp>
    </p:spTree>
    <p:extLst>
      <p:ext uri="{BB962C8B-B14F-4D97-AF65-F5344CB8AC3E}">
        <p14:creationId xmlns:p14="http://schemas.microsoft.com/office/powerpoint/2010/main" val="43129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53EBEA6-A733-F49D-88E0-9863A3EA1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4" y="1603692"/>
            <a:ext cx="4293236" cy="3880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A06288-9B0C-5128-6496-12F3369FC82E}"/>
              </a:ext>
            </a:extLst>
          </p:cNvPr>
          <p:cNvSpPr txBox="1"/>
          <p:nvPr/>
        </p:nvSpPr>
        <p:spPr>
          <a:xfrm>
            <a:off x="2042160" y="5628640"/>
            <a:ext cx="241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25E7-97A5-D6C6-A9B8-D8A6E8227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224" y="1745932"/>
            <a:ext cx="4178935" cy="36490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82068E-4344-D7C5-7C2E-BE465CF948E6}"/>
              </a:ext>
            </a:extLst>
          </p:cNvPr>
          <p:cNvSpPr txBox="1"/>
          <p:nvPr/>
        </p:nvSpPr>
        <p:spPr>
          <a:xfrm>
            <a:off x="6847840" y="5537200"/>
            <a:ext cx="421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 nước sạch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D83F611-5291-7ACE-BBEA-85C810D27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4" y="1721484"/>
            <a:ext cx="4481196" cy="38512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F8B502-32E1-04C6-AC9E-50581D74E468}"/>
              </a:ext>
            </a:extLst>
          </p:cNvPr>
          <p:cNvSpPr txBox="1"/>
          <p:nvPr/>
        </p:nvSpPr>
        <p:spPr>
          <a:xfrm>
            <a:off x="741680" y="572008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môi trường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225371-DFC4-460C-CD19-BE79B1496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024" y="1762124"/>
            <a:ext cx="4189096" cy="37496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47A8E4-9C09-F065-9D31-0DA27DE1BEFC}"/>
              </a:ext>
            </a:extLst>
          </p:cNvPr>
          <p:cNvSpPr txBox="1"/>
          <p:nvPr/>
        </p:nvSpPr>
        <p:spPr>
          <a:xfrm>
            <a:off x="6390640" y="562864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tiếng ồn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9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1C01A0A-188D-CA6A-27A0-DED3E776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32" y="1812290"/>
            <a:ext cx="4749094" cy="3724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2EB0EF-CEF8-856B-A1D9-995F7C2975B6}"/>
              </a:ext>
            </a:extLst>
          </p:cNvPr>
          <p:cNvSpPr txBox="1"/>
          <p:nvPr/>
        </p:nvSpPr>
        <p:spPr>
          <a:xfrm>
            <a:off x="1127760" y="568960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1D3914-7AC8-A60F-41F2-C2116DD9F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424" y="1863090"/>
            <a:ext cx="4809847" cy="3653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1D94DC-EAE2-02DA-FB56-A42276035B69}"/>
              </a:ext>
            </a:extLst>
          </p:cNvPr>
          <p:cNvSpPr txBox="1"/>
          <p:nvPr/>
        </p:nvSpPr>
        <p:spPr>
          <a:xfrm>
            <a:off x="6868160" y="570992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522" y="838200"/>
            <a:ext cx="6836241" cy="5568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8E86EB-C954-4D1B-9729-94721905B149}"/>
              </a:ext>
            </a:extLst>
          </p:cNvPr>
          <p:cNvSpPr txBox="1"/>
          <p:nvPr/>
        </p:nvSpPr>
        <p:spPr>
          <a:xfrm>
            <a:off x="6477000" y="823575"/>
            <a:ext cx="7040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82532" y="1301799"/>
            <a:ext cx="6582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Tổng cục Thống kê, giữa tháng 4 năm 2023, số dân Việt Nam đạt mốc 100 triệu người, xếp thứ 8 châu Á và thứ 15 trong số các quốc gia đông dân nhất thế giới. Hãy chia sẻ suy nghĩ của em về những thông tin trên.</a:t>
            </a:r>
            <a:endParaRPr lang="en-US" sz="36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 descr="A cartoon of a person wearing a garment&#10;&#10;Description automatically generated">
            <a:extLst>
              <a:ext uri="{FF2B5EF4-FFF2-40B4-BE49-F238E27FC236}">
                <a16:creationId xmlns:a16="http://schemas.microsoft.com/office/drawing/2014/main" id="{8530F20C-9CF2-4A7C-A47E-EBBCFAC76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60" y="1249680"/>
            <a:ext cx="5608320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9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1EA99C84-3958-CC94-C6D4-B43881C9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52157" y="3518812"/>
            <a:ext cx="2166299" cy="333918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3334325-829A-F848-F4A8-5DFC0FDB75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84694" y="3518812"/>
            <a:ext cx="2020185" cy="3334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D11E9-D2E4-2CFB-ECD4-88BBD8173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736" y="875673"/>
            <a:ext cx="1013852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4666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2928404"/>
              <a:ext cx="7447389" cy="3323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</a:t>
              </a:r>
              <a:r>
                <a:rPr lang="en-US" sz="48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ít</a:t>
              </a: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nhất Đông Nam Á?</a:t>
              </a:r>
              <a:endPara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1053497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Cam-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3542961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Xin-ga-po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6032423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Lào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8612006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Bru-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nây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28" t="-70425" r="-1117" b="-6134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2928404"/>
              <a:ext cx="7447389" cy="3924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quân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1053497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1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3542961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2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6032423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8651990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1,5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8" t="-8481" r="-24976" b="-72605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3414179"/>
              <a:ext cx="7812042" cy="29431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2011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716831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88 246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8190253"/>
              <a:ext cx="7447389" cy="792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88 156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5695757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88 145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3296661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88 146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775" y="990600"/>
            <a:ext cx="4543946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A8FB85-FCC6-16A8-EAC2-C283C35BDC22}"/>
              </a:ext>
            </a:extLst>
          </p:cNvPr>
          <p:cNvSpPr/>
          <p:nvPr/>
        </p:nvSpPr>
        <p:spPr>
          <a:xfrm>
            <a:off x="2001520" y="883921"/>
            <a:ext cx="8026400" cy="2387600"/>
          </a:xfrm>
          <a:prstGeom prst="roundRect">
            <a:avLst>
              <a:gd name="adj" fmla="val 22473"/>
            </a:avLst>
          </a:prstGeom>
          <a:solidFill>
            <a:srgbClr val="EBFFFF"/>
          </a:solidFill>
          <a:ln w="57150" cap="rnd" cmpd="thinThick">
            <a:solidFill>
              <a:srgbClr val="00206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tin cho biết về số dân của Việt Nam vượt mức 100 triệu, là nước đông dân xếp thứ 8 ở châu Á và thứ 15 trên thế giới.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1EA99C84-3958-CC94-C6D4-B43881C903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52157" y="3518812"/>
            <a:ext cx="2166299" cy="333918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3334325-829A-F848-F4A8-5DFC0FDB75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84694" y="3518812"/>
            <a:ext cx="2020185" cy="333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0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28C6C-FE0C-D0C5-9BD0-33A0425E5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804" y="147484"/>
            <a:ext cx="3261643" cy="1780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71ACF76E-0CFE-A11F-EC34-E545BC7B56EE}"/>
              </a:ext>
            </a:extLst>
          </p:cNvPr>
          <p:cNvSpPr/>
          <p:nvPr/>
        </p:nvSpPr>
        <p:spPr>
          <a:xfrm>
            <a:off x="165101" y="1879600"/>
            <a:ext cx="6459220" cy="497840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7329" y="1593919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được số dân và so sánh được quy mô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với một số nước trong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Đông Nam Á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516" y="2424857"/>
            <a:ext cx="6648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được sự gia tang dân số ở Việt Nam và một số hậu quả do gia tăng dân số nhanh và phân bố dân cư chưa hợp lí ở Việt Nam, có sử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 tranh ảnh, biểu đồ hoặc bảng số liệu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8FA799-8847-AF3D-2902-1CD4A0051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101" y="694144"/>
            <a:ext cx="5974598" cy="8596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488C7E-C60E-0E8D-38C2-280E7AF141E2}"/>
              </a:ext>
            </a:extLst>
          </p:cNvPr>
          <p:cNvSpPr txBox="1"/>
          <p:nvPr/>
        </p:nvSpPr>
        <p:spPr>
          <a:xfrm>
            <a:off x="472554" y="3851344"/>
            <a:ext cx="6648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được tên một số dân tộc ở Việt Nam và kể lại được một số câu chuyện về tình đoàn kết của cộng đồng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B9C119-4DB1-0590-894B-72D7F9684797}"/>
              </a:ext>
            </a:extLst>
          </p:cNvPr>
          <p:cNvSpPr txBox="1"/>
          <p:nvPr/>
        </p:nvSpPr>
        <p:spPr>
          <a:xfrm>
            <a:off x="491604" y="5070544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 tỏ được thái độ tôn trọng đối với sự đa dạng văn hoá của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691866" y="664949"/>
            <a:ext cx="5907114" cy="5486400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66" y="926087"/>
            <a:ext cx="7413379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2" cy="4260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1: 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dân số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id="{B108FEFC-95E9-BF96-1622-BE7E04B53096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bảng số dân các nước Đông Nam Á năm 2021, em hãy: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Cho biết số dân của nước ta năm 2021.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So sánh số dân nước ta với các nước trong khu vực Đông Nam Á.</a:t>
              </a:r>
              <a:endParaRPr lang="en-US" sz="2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6CC785F-D6EF-64FD-0377-3B7748ACA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42" y="1805304"/>
            <a:ext cx="9112838" cy="4148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881EE-21C5-F2F6-5D80-1B82A0A92A95}"/>
              </a:ext>
            </a:extLst>
          </p:cNvPr>
          <p:cNvSpPr txBox="1"/>
          <p:nvPr/>
        </p:nvSpPr>
        <p:spPr>
          <a:xfrm>
            <a:off x="416560" y="3801062"/>
            <a:ext cx="111353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Việt Nam năm 2021 là 98 504 nghìn người (98,5 triệu người).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86892C-88DD-E17A-BDAA-E20C366C93A2}"/>
              </a:ext>
            </a:extLst>
          </p:cNvPr>
          <p:cNvSpPr/>
          <p:nvPr/>
        </p:nvSpPr>
        <p:spPr>
          <a:xfrm>
            <a:off x="2847373" y="1965960"/>
            <a:ext cx="255774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4243F1-5782-A27C-90E7-838D73003CCF}"/>
              </a:ext>
            </a:extLst>
          </p:cNvPr>
          <p:cNvSpPr txBox="1"/>
          <p:nvPr/>
        </p:nvSpPr>
        <p:spPr>
          <a:xfrm>
            <a:off x="843281" y="4542742"/>
            <a:ext cx="100482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ít hơn 2 quốc gia Indonesia và Philippines.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A51F67-8311-4AE7-30C7-F024C4691CB9}"/>
              </a:ext>
            </a:extLst>
          </p:cNvPr>
          <p:cNvSpPr txBox="1"/>
          <p:nvPr/>
        </p:nvSpPr>
        <p:spPr>
          <a:xfrm>
            <a:off x="812801" y="5223462"/>
            <a:ext cx="10048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nhiều hơn so với Thái lan, Myanmar, Malaysia, Cam-pu-chia, Lào, Singapore, Timor-Leste, Brunei.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818</Words>
  <Application>Microsoft Office PowerPoint</Application>
  <PresentationFormat>Widescreen</PresentationFormat>
  <Paragraphs>61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等线</vt:lpstr>
      <vt:lpstr>Arial</vt:lpstr>
      <vt:lpstr>Calibri</vt:lpstr>
      <vt:lpstr>Calibri Light</vt:lpstr>
      <vt:lpstr>Cambria</vt:lpstr>
      <vt:lpstr>Wingdings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thanhtrangsmallsun@gmail.com</cp:lastModifiedBy>
  <cp:revision>48</cp:revision>
  <dcterms:created xsi:type="dcterms:W3CDTF">2024-07-19T12:50:26Z</dcterms:created>
  <dcterms:modified xsi:type="dcterms:W3CDTF">2025-10-24T10:40:45Z</dcterms:modified>
</cp:coreProperties>
</file>