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58" r:id="rId3"/>
    <p:sldId id="261" r:id="rId4"/>
    <p:sldId id="262" r:id="rId5"/>
    <p:sldId id="263" r:id="rId6"/>
    <p:sldId id="278" r:id="rId7"/>
    <p:sldId id="279" r:id="rId8"/>
    <p:sldId id="280" r:id="rId9"/>
    <p:sldId id="281" r:id="rId10"/>
    <p:sldId id="282" r:id="rId11"/>
    <p:sldId id="283" r:id="rId12"/>
    <p:sldId id="264" r:id="rId13"/>
    <p:sldId id="260" r:id="rId14"/>
    <p:sldId id="284" r:id="rId15"/>
    <p:sldId id="285" r:id="rId16"/>
    <p:sldId id="287" r:id="rId17"/>
    <p:sldId id="288" r:id="rId18"/>
    <p:sldId id="289" r:id="rId19"/>
    <p:sldId id="290" r:id="rId20"/>
    <p:sldId id="291" r:id="rId21"/>
    <p:sldId id="292" r:id="rId22"/>
    <p:sldId id="266" r:id="rId23"/>
    <p:sldId id="293" r:id="rId24"/>
    <p:sldId id="294" r:id="rId25"/>
    <p:sldId id="295" r:id="rId26"/>
    <p:sldId id="296" r:id="rId27"/>
    <p:sldId id="297" r:id="rId28"/>
    <p:sldId id="298" r:id="rId29"/>
    <p:sldId id="299"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2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397FA-C564-42B8-B662-2A73D7C5D8EE}"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84B15-18CC-47A6-85F5-F58B3D102187}" type="slidenum">
              <a:rPr lang="en-US" smtClean="0"/>
              <a:t>‹#›</a:t>
            </a:fld>
            <a:endParaRPr lang="en-US"/>
          </a:p>
        </p:txBody>
      </p:sp>
    </p:spTree>
    <p:extLst>
      <p:ext uri="{BB962C8B-B14F-4D97-AF65-F5344CB8AC3E}">
        <p14:creationId xmlns:p14="http://schemas.microsoft.com/office/powerpoint/2010/main" val="161170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5064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551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616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9113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9967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1367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5949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88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0487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7676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091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5886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739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609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8476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3456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8084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7353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2450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777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457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15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283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958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0083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378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696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097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693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1374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10217715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40574328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66980255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134152264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4617589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68487608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0" name="Picture 9"/>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65028426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6" name="Picture 5"/>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113198320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5" name="Picture 4"/>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179734212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272857785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403568055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p:cNvPicPr>
            <a:picLocks noChangeAspect="1"/>
          </p:cNvPicPr>
          <p:nvPr userDrawn="1"/>
        </p:nvPicPr>
        <p:blipFill>
          <a:blip r:embed="rId13"/>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2858794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2.wdp"/><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pn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6.wdp"/><Relationship Id="rId4" Type="http://schemas.openxmlformats.org/officeDocument/2006/relationships/image" Target="../media/image6.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9.xml"/><Relationship Id="rId18" Type="http://schemas.openxmlformats.org/officeDocument/2006/relationships/slide" Target="slide11.xml"/><Relationship Id="rId3" Type="http://schemas.openxmlformats.org/officeDocument/2006/relationships/image" Target="../media/image2.png"/><Relationship Id="rId7" Type="http://schemas.openxmlformats.org/officeDocument/2006/relationships/slide" Target="slide6.xml"/><Relationship Id="rId12" Type="http://schemas.openxmlformats.org/officeDocument/2006/relationships/image" Target="../media/image21.png"/><Relationship Id="rId17" Type="http://schemas.openxmlformats.org/officeDocument/2006/relationships/image" Target="../media/image3.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slide" Target="slide8.xml"/><Relationship Id="rId5" Type="http://schemas.openxmlformats.org/officeDocument/2006/relationships/slide" Target="slide5.xml"/><Relationship Id="rId15" Type="http://schemas.openxmlformats.org/officeDocument/2006/relationships/slide" Target="slide10.xml"/><Relationship Id="rId10" Type="http://schemas.openxmlformats.org/officeDocument/2006/relationships/image" Target="../media/image20.png"/><Relationship Id="rId19" Type="http://schemas.openxmlformats.org/officeDocument/2006/relationships/image" Target="../media/image24.png"/><Relationship Id="rId4" Type="http://schemas.openxmlformats.org/officeDocument/2006/relationships/image" Target="../media/image17.jpg"/><Relationship Id="rId9" Type="http://schemas.openxmlformats.org/officeDocument/2006/relationships/slide" Target="slide7.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slide" Target="slide4.xml"/><Relationship Id="rId4" Type="http://schemas.openxmlformats.org/officeDocument/2006/relationships/image" Target="../media/image2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31750" y="0"/>
            <a:ext cx="12233910" cy="1381760"/>
            <a:chOff x="-50" y="0"/>
            <a:chExt cx="19266" cy="2176"/>
          </a:xfrm>
        </p:grpSpPr>
        <p:grpSp>
          <p:nvGrpSpPr>
            <p:cNvPr id="15" name="组合 14"/>
            <p:cNvGrpSpPr/>
            <p:nvPr/>
          </p:nvGrpSpPr>
          <p:grpSpPr>
            <a:xfrm>
              <a:off x="0" y="0"/>
              <a:ext cx="19200" cy="2176"/>
              <a:chOff x="0" y="0"/>
              <a:chExt cx="19200" cy="2176"/>
            </a:xfrm>
          </p:grpSpPr>
          <p:grpSp>
            <p:nvGrpSpPr>
              <p:cNvPr id="12" name="组合 11"/>
              <p:cNvGrpSpPr/>
              <p:nvPr/>
            </p:nvGrpSpPr>
            <p:grpSpPr>
              <a:xfrm>
                <a:off x="0" y="0"/>
                <a:ext cx="19200" cy="2176"/>
                <a:chOff x="0" y="0"/>
                <a:chExt cx="19200" cy="2176"/>
              </a:xfrm>
            </p:grpSpPr>
            <p:pic>
              <p:nvPicPr>
                <p:cNvPr id="10" name="图片 9"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788118" y="2932535"/>
            <a:ext cx="5166459" cy="3449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p:cNvPicPr>
            <a:picLocks noChangeAspect="1"/>
          </p:cNvPicPr>
          <p:nvPr/>
        </p:nvPicPr>
        <p:blipFill>
          <a:blip r:embed="rId10"/>
          <a:stretch>
            <a:fillRect/>
          </a:stretch>
        </p:blipFill>
        <p:spPr>
          <a:xfrm rot="19450316">
            <a:off x="195346" y="-59605"/>
            <a:ext cx="5170358" cy="2447302"/>
          </a:xfrm>
          <a:prstGeom prst="rect">
            <a:avLst/>
          </a:prstGeom>
        </p:spPr>
      </p:pic>
      <p:pic>
        <p:nvPicPr>
          <p:cNvPr id="9" name="Picture 8"/>
          <p:cNvPicPr>
            <a:picLocks noChangeAspect="1"/>
          </p:cNvPicPr>
          <p:nvPr/>
        </p:nvPicPr>
        <p:blipFill>
          <a:blip r:embed="rId11"/>
          <a:stretch>
            <a:fillRect/>
          </a:stretch>
        </p:blipFill>
        <p:spPr>
          <a:xfrm>
            <a:off x="1773033" y="1245453"/>
            <a:ext cx="10418967" cy="162167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60523" y="-36547"/>
            <a:ext cx="1394510" cy="1394510"/>
          </a:xfrm>
          <a:prstGeom prst="rect">
            <a:avLst/>
          </a:prstGeom>
        </p:spPr>
      </p:pic>
    </p:spTree>
    <p:extLst>
      <p:ext uri="{BB962C8B-B14F-4D97-AF65-F5344CB8AC3E}">
        <p14:creationId xmlns:p14="http://schemas.microsoft.com/office/powerpoint/2010/main" val="182870764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5"/>
          <a:srcRect t="45240"/>
          <a:stretch>
            <a:fillRect/>
          </a:stretch>
        </p:blipFill>
        <p:spPr>
          <a:xfrm>
            <a:off x="0" y="2929255"/>
            <a:ext cx="12192000" cy="3994150"/>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6">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2" name="Rectangle 21"/>
          <p:cNvSpPr/>
          <p:nvPr/>
        </p:nvSpPr>
        <p:spPr>
          <a:xfrm>
            <a:off x="435655" y="907416"/>
            <a:ext cx="11320689" cy="4056470"/>
          </a:xfrm>
          <a:prstGeom prst="rect">
            <a:avLst/>
          </a:prstGeom>
          <a:solidFill>
            <a:schemeClr val="bg1">
              <a:alpha val="78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图片 5" descr="12"/>
          <p:cNvPicPr>
            <a:picLocks noChangeAspect="1"/>
          </p:cNvPicPr>
          <p:nvPr/>
        </p:nvPicPr>
        <p:blipFill>
          <a:blip r:embed="rId7"/>
          <a:srcRect t="58420" b="19318"/>
          <a:stretch>
            <a:fillRect/>
          </a:stretch>
        </p:blipFill>
        <p:spPr>
          <a:xfrm>
            <a:off x="0" y="5840730"/>
            <a:ext cx="12192000" cy="1082675"/>
          </a:xfrm>
          <a:prstGeom prst="rect">
            <a:avLst/>
          </a:prstGeom>
        </p:spPr>
      </p:pic>
      <p:pic>
        <p:nvPicPr>
          <p:cNvPr id="2" name="图片 1" descr="15"/>
          <p:cNvPicPr>
            <a:picLocks noChangeAspect="1"/>
          </p:cNvPicPr>
          <p:nvPr/>
        </p:nvPicPr>
        <p:blipFill>
          <a:blip r:embed="rId8"/>
          <a:srcRect t="34583"/>
          <a:stretch>
            <a:fillRect/>
          </a:stretch>
        </p:blipFill>
        <p:spPr>
          <a:xfrm>
            <a:off x="0" y="3234055"/>
            <a:ext cx="12192000" cy="3623945"/>
          </a:xfrm>
          <a:prstGeom prst="rect">
            <a:avLst/>
          </a:prstGeom>
        </p:spPr>
      </p:pic>
      <p:pic>
        <p:nvPicPr>
          <p:cNvPr id="5" name="Picture 4"/>
          <p:cNvPicPr>
            <a:picLocks noChangeAspect="1"/>
          </p:cNvPicPr>
          <p:nvPr/>
        </p:nvPicPr>
        <p:blipFill>
          <a:blip r:embed="rId9"/>
          <a:stretch>
            <a:fillRect/>
          </a:stretch>
        </p:blipFill>
        <p:spPr>
          <a:xfrm>
            <a:off x="3806653" y="1094375"/>
            <a:ext cx="4557104" cy="3682551"/>
          </a:xfrm>
          <a:prstGeom prst="rect">
            <a:avLst/>
          </a:prstGeom>
        </p:spPr>
      </p:pic>
      <p:pic>
        <p:nvPicPr>
          <p:cNvPr id="24" name="Picture 23">
            <a:extLst>
              <a:ext uri="{FF2B5EF4-FFF2-40B4-BE49-F238E27FC236}">
                <a16:creationId xmlns:a16="http://schemas.microsoft.com/office/drawing/2014/main" id="{C547ADF2-9119-0197-DEA1-8CBC938DB775}"/>
              </a:ext>
            </a:extLst>
          </p:cNvPr>
          <p:cNvPicPr>
            <a:picLocks noChangeAspect="1"/>
          </p:cNvPicPr>
          <p:nvPr/>
        </p:nvPicPr>
        <p:blipFill>
          <a:blip r:embed="rId10"/>
          <a:stretch>
            <a:fillRect/>
          </a:stretch>
        </p:blipFill>
        <p:spPr>
          <a:xfrm>
            <a:off x="9543529" y="2929255"/>
            <a:ext cx="1894726" cy="1847671"/>
          </a:xfrm>
          <a:prstGeom prst="rect">
            <a:avLst/>
          </a:prstGeom>
        </p:spPr>
      </p:pic>
      <p:sp>
        <p:nvSpPr>
          <p:cNvPr id="27" name="Arrow: Left 14">
            <a:hlinkClick r:id="rId11" action="ppaction://hlinksldjump"/>
            <a:extLst>
              <a:ext uri="{FF2B5EF4-FFF2-40B4-BE49-F238E27FC236}">
                <a16:creationId xmlns:a16="http://schemas.microsoft.com/office/drawing/2014/main" id="{56E991E4-0F0D-0905-CC29-97020A4C328D}"/>
              </a:ext>
            </a:extLst>
          </p:cNvPr>
          <p:cNvSpPr/>
          <p:nvPr/>
        </p:nvSpPr>
        <p:spPr>
          <a:xfrm rot="10800000">
            <a:off x="190110" y="108198"/>
            <a:ext cx="1212016" cy="640119"/>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125627181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5" name="Picture 4"/>
          <p:cNvPicPr>
            <a:picLocks noChangeAspect="1"/>
          </p:cNvPicPr>
          <p:nvPr/>
        </p:nvPicPr>
        <p:blipFill>
          <a:blip r:embed="rId6"/>
          <a:stretch>
            <a:fillRect/>
          </a:stretch>
        </p:blipFill>
        <p:spPr>
          <a:xfrm>
            <a:off x="1867258" y="1323343"/>
            <a:ext cx="8446351" cy="3176085"/>
          </a:xfrm>
          <a:prstGeom prst="rect">
            <a:avLst/>
          </a:prstGeom>
        </p:spPr>
      </p:pic>
    </p:spTree>
    <p:extLst>
      <p:ext uri="{BB962C8B-B14F-4D97-AF65-F5344CB8AC3E}">
        <p14:creationId xmlns:p14="http://schemas.microsoft.com/office/powerpoint/2010/main" val="416611182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pic>
        <p:nvPicPr>
          <p:cNvPr id="36" name="Picture 35">
            <a:extLst>
              <a:ext uri="{FF2B5EF4-FFF2-40B4-BE49-F238E27FC236}">
                <a16:creationId xmlns:a16="http://schemas.microsoft.com/office/drawing/2014/main" id="{AEEA0C36-05AF-79C1-E266-370E254AA639}"/>
              </a:ext>
            </a:extLst>
          </p:cNvPr>
          <p:cNvPicPr>
            <a:picLocks noChangeAspect="1"/>
          </p:cNvPicPr>
          <p:nvPr/>
        </p:nvPicPr>
        <p:blipFill>
          <a:blip r:embed="rId6"/>
          <a:stretch>
            <a:fillRect/>
          </a:stretch>
        </p:blipFill>
        <p:spPr>
          <a:xfrm>
            <a:off x="925627" y="44922"/>
            <a:ext cx="2714241" cy="1262865"/>
          </a:xfrm>
          <a:prstGeom prst="rect">
            <a:avLst/>
          </a:prstGeom>
        </p:spPr>
      </p:pic>
      <p:sp>
        <p:nvSpPr>
          <p:cNvPr id="2" name="Rectangle 1"/>
          <p:cNvSpPr/>
          <p:nvPr/>
        </p:nvSpPr>
        <p:spPr>
          <a:xfrm>
            <a:off x="319314" y="1326782"/>
            <a:ext cx="11553371" cy="5262979"/>
          </a:xfrm>
          <a:prstGeom prst="rect">
            <a:avLst/>
          </a:prstGeom>
        </p:spPr>
        <p:txBody>
          <a:bodyPr wrap="square">
            <a:spAutoFit/>
          </a:bodyPr>
          <a:lstStyle/>
          <a:p>
            <a:pPr algn="just"/>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Ngày xưa có vợ chồng nọ đi rừng, bắt được một con dúi. Dúi xin tha, họ thương tình tha cho nó.</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Ít lâu sau, người vợ sinh ra một quả bầu.</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Đó là tổ tiên của các dân tộc anh em trên đất nước ta ngày nay.</a:t>
            </a:r>
          </a:p>
        </p:txBody>
      </p:sp>
      <p:sp>
        <p:nvSpPr>
          <p:cNvPr id="3" name="Rectangle 2"/>
          <p:cNvSpPr/>
          <p:nvPr/>
        </p:nvSpPr>
        <p:spPr>
          <a:xfrm>
            <a:off x="9049412" y="6405095"/>
            <a:ext cx="2713243" cy="369332"/>
          </a:xfrm>
          <a:prstGeom prst="rect">
            <a:avLst/>
          </a:prstGeom>
        </p:spPr>
        <p:txBody>
          <a:bodyPr wrap="none">
            <a:spAutoFit/>
          </a:bodyPr>
          <a:lstStyle/>
          <a:p>
            <a:r>
              <a:rPr lang="vi-VN" b="0" i="0" dirty="0">
                <a:solidFill>
                  <a:srgbClr val="000000"/>
                </a:solidFill>
                <a:effectLst/>
                <a:latin typeface="Cambria" panose="02040503050406030204" pitchFamily="18" charset="0"/>
                <a:ea typeface="Cambria" panose="02040503050406030204" pitchFamily="18" charset="0"/>
              </a:rPr>
              <a:t>(Theo Truyện cổ Khơ Mú)</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3875314" y="179338"/>
            <a:ext cx="7372112" cy="1147444"/>
          </a:xfrm>
          <a:prstGeom prst="rect">
            <a:avLst/>
          </a:prstGeom>
        </p:spPr>
      </p:pic>
    </p:spTree>
    <p:extLst>
      <p:ext uri="{BB962C8B-B14F-4D97-AF65-F5344CB8AC3E}">
        <p14:creationId xmlns:p14="http://schemas.microsoft.com/office/powerpoint/2010/main" val="388470881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0"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1"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4" name="Picture 23">
            <a:extLst>
              <a:ext uri="{FF2B5EF4-FFF2-40B4-BE49-F238E27FC236}">
                <a16:creationId xmlns:a16="http://schemas.microsoft.com/office/drawing/2014/main" id="{E19F194D-3DB8-563C-5A16-8BECCBDBEC4C}"/>
              </a:ext>
            </a:extLst>
          </p:cNvPr>
          <p:cNvPicPr>
            <a:picLocks noChangeAspect="1"/>
          </p:cNvPicPr>
          <p:nvPr/>
        </p:nvPicPr>
        <p:blipFill>
          <a:blip r:embed="rId6"/>
          <a:stretch>
            <a:fillRect/>
          </a:stretch>
        </p:blipFill>
        <p:spPr>
          <a:xfrm>
            <a:off x="1999133" y="198902"/>
            <a:ext cx="8193734" cy="1774090"/>
          </a:xfrm>
          <a:prstGeom prst="rect">
            <a:avLst/>
          </a:prstGeom>
        </p:spPr>
      </p:pic>
      <p:pic>
        <p:nvPicPr>
          <p:cNvPr id="22" name="图片 9" descr="千库网_英语学习女孩_元素编号12540745"/>
          <p:cNvPicPr>
            <a:picLocks noChangeAspect="1"/>
          </p:cNvPicPr>
          <p:nvPr/>
        </p:nvPicPr>
        <p:blipFill>
          <a:blip r:embed="rId7"/>
          <a:stretch>
            <a:fillRect/>
          </a:stretch>
        </p:blipFill>
        <p:spPr>
          <a:xfrm>
            <a:off x="0" y="-157368"/>
            <a:ext cx="2202180" cy="2202180"/>
          </a:xfrm>
          <a:prstGeom prst="rect">
            <a:avLst/>
          </a:prstGeom>
        </p:spPr>
      </p:pic>
      <p:grpSp>
        <p:nvGrpSpPr>
          <p:cNvPr id="25" name="Group 24"/>
          <p:cNvGrpSpPr/>
          <p:nvPr/>
        </p:nvGrpSpPr>
        <p:grpSpPr>
          <a:xfrm>
            <a:off x="906017" y="2660991"/>
            <a:ext cx="2198547" cy="1084217"/>
            <a:chOff x="746360" y="2457791"/>
            <a:chExt cx="2198547" cy="1084217"/>
          </a:xfrm>
        </p:grpSpPr>
        <p:sp>
          <p:nvSpPr>
            <p:cNvPr id="26" name="矩形 24">
              <a:extLst>
                <a:ext uri="{FF2B5EF4-FFF2-40B4-BE49-F238E27FC236}">
                  <a16:creationId xmlns:a16="http://schemas.microsoft.com/office/drawing/2014/main" id="{26BC8C43-3762-471F-961A-A5FBD363BB8E}"/>
                </a:ext>
              </a:extLst>
            </p:cNvPr>
            <p:cNvSpPr/>
            <p:nvPr/>
          </p:nvSpPr>
          <p:spPr>
            <a:xfrm>
              <a:off x="746360"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Rectangle 26"/>
            <p:cNvSpPr/>
            <p:nvPr/>
          </p:nvSpPr>
          <p:spPr>
            <a:xfrm>
              <a:off x="1013999" y="2671678"/>
              <a:ext cx="1517980" cy="584775"/>
            </a:xfrm>
            <a:prstGeom prst="rect">
              <a:avLst/>
            </a:prstGeom>
          </p:spPr>
          <p:txBody>
            <a:bodyPr wrap="none">
              <a:spAutoFit/>
            </a:bodyPr>
            <a:lstStyle/>
            <a:p>
              <a:pPr algn="ctr"/>
              <a:r>
                <a:rPr lang="en-US" sz="3200" b="1" i="1" dirty="0">
                  <a:latin typeface="Cambria" panose="02040503050406030204" pitchFamily="18" charset="0"/>
                  <a:ea typeface="Cambria" panose="02040503050406030204" pitchFamily="18" charset="0"/>
                </a:rPr>
                <a:t>con </a:t>
              </a:r>
              <a:r>
                <a:rPr lang="en-US" sz="3200" b="1" i="1" dirty="0" err="1">
                  <a:latin typeface="Cambria" panose="02040503050406030204" pitchFamily="18" charset="0"/>
                  <a:ea typeface="Cambria" panose="02040503050406030204" pitchFamily="18" charset="0"/>
                </a:rPr>
                <a:t>dúi</a:t>
              </a:r>
              <a:endParaRPr lang="en-US" sz="3200" b="1" dirty="0">
                <a:latin typeface="Cambria" panose="02040503050406030204" pitchFamily="18" charset="0"/>
                <a:ea typeface="Cambria" panose="02040503050406030204" pitchFamily="18" charset="0"/>
              </a:endParaRPr>
            </a:p>
          </p:txBody>
        </p:sp>
      </p:grpSp>
      <p:grpSp>
        <p:nvGrpSpPr>
          <p:cNvPr id="28" name="Group 27"/>
          <p:cNvGrpSpPr/>
          <p:nvPr/>
        </p:nvGrpSpPr>
        <p:grpSpPr>
          <a:xfrm>
            <a:off x="4938556" y="2660991"/>
            <a:ext cx="2198547" cy="1084217"/>
            <a:chOff x="4778899" y="2457791"/>
            <a:chExt cx="2198547" cy="1084217"/>
          </a:xfrm>
        </p:grpSpPr>
        <p:sp>
          <p:nvSpPr>
            <p:cNvPr id="29" name="矩形 26">
              <a:extLst>
                <a:ext uri="{FF2B5EF4-FFF2-40B4-BE49-F238E27FC236}">
                  <a16:creationId xmlns:a16="http://schemas.microsoft.com/office/drawing/2014/main" id="{902F907E-80C1-4F68-8630-618515348FFF}"/>
                </a:ext>
              </a:extLst>
            </p:cNvPr>
            <p:cNvSpPr/>
            <p:nvPr/>
          </p:nvSpPr>
          <p:spPr>
            <a:xfrm>
              <a:off x="4778899"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0" name="Rectangle 29"/>
            <p:cNvSpPr/>
            <p:nvPr/>
          </p:nvSpPr>
          <p:spPr>
            <a:xfrm>
              <a:off x="5151659" y="2666752"/>
              <a:ext cx="1453026" cy="584775"/>
            </a:xfrm>
            <a:prstGeom prst="rect">
              <a:avLst/>
            </a:prstGeom>
          </p:spPr>
          <p:txBody>
            <a:bodyPr wrap="none">
              <a:spAutoFit/>
            </a:bodyPr>
            <a:lstStyle/>
            <a:p>
              <a:r>
                <a:rPr lang="en-US" sz="3200" b="1" i="1" dirty="0" err="1">
                  <a:latin typeface="Cambria" panose="02040503050406030204" pitchFamily="18" charset="0"/>
                  <a:ea typeface="Cambria" panose="02040503050406030204" pitchFamily="18" charset="0"/>
                </a:rPr>
                <a:t>nương</a:t>
              </a:r>
              <a:endParaRPr lang="en-US" sz="3200" b="1" dirty="0">
                <a:latin typeface="Cambria" panose="02040503050406030204" pitchFamily="18" charset="0"/>
                <a:ea typeface="Cambria" panose="02040503050406030204" pitchFamily="18" charset="0"/>
              </a:endParaRPr>
            </a:p>
          </p:txBody>
        </p:sp>
      </p:grpSp>
      <p:grpSp>
        <p:nvGrpSpPr>
          <p:cNvPr id="31" name="Group 30"/>
          <p:cNvGrpSpPr/>
          <p:nvPr/>
        </p:nvGrpSpPr>
        <p:grpSpPr>
          <a:xfrm>
            <a:off x="8971094" y="2660991"/>
            <a:ext cx="2198547" cy="1084217"/>
            <a:chOff x="8811437" y="2457791"/>
            <a:chExt cx="2198547" cy="1084217"/>
          </a:xfrm>
        </p:grpSpPr>
        <p:sp>
          <p:nvSpPr>
            <p:cNvPr id="32" name="矩形 26">
              <a:extLst>
                <a:ext uri="{FF2B5EF4-FFF2-40B4-BE49-F238E27FC236}">
                  <a16:creationId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3" name="Rectangle 32"/>
            <p:cNvSpPr/>
            <p:nvPr/>
          </p:nvSpPr>
          <p:spPr>
            <a:xfrm>
              <a:off x="9094597" y="2666753"/>
              <a:ext cx="1601721" cy="584775"/>
            </a:xfrm>
            <a:prstGeom prst="rect">
              <a:avLst/>
            </a:prstGeom>
          </p:spPr>
          <p:txBody>
            <a:bodyPr wrap="none">
              <a:spAutoFit/>
            </a:bodyPr>
            <a:lstStyle/>
            <a:p>
              <a:r>
                <a:rPr lang="en-US" sz="3200" b="1" i="1" dirty="0" err="1">
                  <a:latin typeface="Times New Roman" panose="02020603050405020304" pitchFamily="18" charset="0"/>
                  <a:ea typeface="Times New Roman" panose="02020603050405020304" pitchFamily="18" charset="0"/>
                </a:rPr>
                <a:t>Khơ</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Mú</a:t>
              </a:r>
              <a:endParaRPr lang="en-US" sz="3200" b="1" dirty="0"/>
            </a:p>
          </p:txBody>
        </p:sp>
      </p:grpSp>
      <p:grpSp>
        <p:nvGrpSpPr>
          <p:cNvPr id="34" name="Group 33"/>
          <p:cNvGrpSpPr/>
          <p:nvPr/>
        </p:nvGrpSpPr>
        <p:grpSpPr>
          <a:xfrm>
            <a:off x="2740009" y="4481152"/>
            <a:ext cx="2198547" cy="1084217"/>
            <a:chOff x="746360" y="4343267"/>
            <a:chExt cx="2198547" cy="1084217"/>
          </a:xfrm>
        </p:grpSpPr>
        <p:sp>
          <p:nvSpPr>
            <p:cNvPr id="35" name="矩形 24">
              <a:extLst>
                <a:ext uri="{FF2B5EF4-FFF2-40B4-BE49-F238E27FC236}">
                  <a16:creationId xmlns:a16="http://schemas.microsoft.com/office/drawing/2014/main" id="{26BC8C43-3762-471F-961A-A5FBD363BB8E}"/>
                </a:ext>
              </a:extLst>
            </p:cNvPr>
            <p:cNvSpPr/>
            <p:nvPr/>
          </p:nvSpPr>
          <p:spPr>
            <a:xfrm>
              <a:off x="746360"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6" name="Rectangle 35"/>
            <p:cNvSpPr/>
            <p:nvPr/>
          </p:nvSpPr>
          <p:spPr>
            <a:xfrm>
              <a:off x="1225912" y="4592985"/>
              <a:ext cx="1239442" cy="584775"/>
            </a:xfrm>
            <a:prstGeom prst="rect">
              <a:avLst/>
            </a:prstGeom>
          </p:spPr>
          <p:txBody>
            <a:bodyPr wrap="none">
              <a:spAutoFit/>
            </a:bodyPr>
            <a:lstStyle/>
            <a:p>
              <a:pPr algn="ctr"/>
              <a:r>
                <a:rPr lang="en-US" sz="3200" b="1" i="1" dirty="0">
                  <a:latin typeface="Cambria" panose="02040503050406030204" pitchFamily="18" charset="0"/>
                  <a:ea typeface="Cambria" panose="02040503050406030204" pitchFamily="18" charset="0"/>
                </a:rPr>
                <a:t>Ê – </a:t>
              </a:r>
              <a:r>
                <a:rPr lang="en-US" sz="3200" b="1" i="1" dirty="0" err="1">
                  <a:latin typeface="Cambria" panose="02040503050406030204" pitchFamily="18" charset="0"/>
                  <a:ea typeface="Cambria" panose="02040503050406030204" pitchFamily="18" charset="0"/>
                </a:rPr>
                <a:t>đê</a:t>
              </a:r>
              <a:endParaRPr lang="en-US" sz="3200" b="1" i="1" dirty="0">
                <a:latin typeface="Cambria" panose="02040503050406030204" pitchFamily="18" charset="0"/>
                <a:ea typeface="Cambria" panose="02040503050406030204" pitchFamily="18" charset="0"/>
              </a:endParaRPr>
            </a:p>
          </p:txBody>
        </p:sp>
      </p:grpSp>
      <p:grpSp>
        <p:nvGrpSpPr>
          <p:cNvPr id="37" name="Group 36"/>
          <p:cNvGrpSpPr/>
          <p:nvPr/>
        </p:nvGrpSpPr>
        <p:grpSpPr>
          <a:xfrm>
            <a:off x="6772548" y="4481152"/>
            <a:ext cx="2198547" cy="1084217"/>
            <a:chOff x="4778899" y="4343267"/>
            <a:chExt cx="2198547" cy="1084217"/>
          </a:xfrm>
        </p:grpSpPr>
        <p:sp>
          <p:nvSpPr>
            <p:cNvPr id="38" name="矩形 26">
              <a:extLst>
                <a:ext uri="{FF2B5EF4-FFF2-40B4-BE49-F238E27FC236}">
                  <a16:creationId xmlns:a16="http://schemas.microsoft.com/office/drawing/2014/main" id="{902F907E-80C1-4F68-8630-618515348FFF}"/>
                </a:ext>
              </a:extLst>
            </p:cNvPr>
            <p:cNvSpPr/>
            <p:nvPr/>
          </p:nvSpPr>
          <p:spPr>
            <a:xfrm>
              <a:off x="4778899"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9" name="Rectangle 38"/>
            <p:cNvSpPr/>
            <p:nvPr/>
          </p:nvSpPr>
          <p:spPr>
            <a:xfrm>
              <a:off x="5143454" y="4592985"/>
              <a:ext cx="1609736" cy="584775"/>
            </a:xfrm>
            <a:prstGeom prst="rect">
              <a:avLst/>
            </a:prstGeom>
          </p:spPr>
          <p:txBody>
            <a:bodyPr wrap="none">
              <a:spAutoFit/>
            </a:bodyPr>
            <a:lstStyle/>
            <a:p>
              <a:r>
                <a:rPr lang="en-US" sz="3200" b="1" i="1" dirty="0">
                  <a:latin typeface="Times New Roman" panose="02020603050405020304" pitchFamily="18" charset="0"/>
                  <a:ea typeface="Times New Roman" panose="02020603050405020304" pitchFamily="18" charset="0"/>
                </a:rPr>
                <a:t>Ba – </a:t>
              </a:r>
              <a:r>
                <a:rPr lang="en-US" sz="3200" b="1" i="1" dirty="0" err="1">
                  <a:latin typeface="Times New Roman" panose="02020603050405020304" pitchFamily="18" charset="0"/>
                  <a:ea typeface="Times New Roman" panose="02020603050405020304" pitchFamily="18" charset="0"/>
                </a:rPr>
                <a:t>na</a:t>
              </a:r>
              <a:r>
                <a:rPr lang="en-US" sz="3200" b="1" i="1" dirty="0">
                  <a:latin typeface="Times New Roman" panose="02020603050405020304" pitchFamily="18" charset="0"/>
                  <a:ea typeface="Times New Roman" panose="02020603050405020304" pitchFamily="18" charset="0"/>
                </a:rPr>
                <a:t> </a:t>
              </a:r>
              <a:endParaRPr lang="en-US" sz="3200" b="1" dirty="0"/>
            </a:p>
          </p:txBody>
        </p:sp>
      </p:grpSp>
    </p:spTree>
    <p:extLst>
      <p:ext uri="{BB962C8B-B14F-4D97-AF65-F5344CB8AC3E}">
        <p14:creationId xmlns:p14="http://schemas.microsoft.com/office/powerpoint/2010/main" val="238703306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0"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1"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22" name="图片 9" descr="千库网_英语学习女孩_元素编号12540745"/>
          <p:cNvPicPr>
            <a:picLocks noChangeAspect="1"/>
          </p:cNvPicPr>
          <p:nvPr/>
        </p:nvPicPr>
        <p:blipFill>
          <a:blip r:embed="rId6"/>
          <a:stretch>
            <a:fillRect/>
          </a:stretch>
        </p:blipFill>
        <p:spPr>
          <a:xfrm>
            <a:off x="0" y="-157368"/>
            <a:ext cx="2202180" cy="2202180"/>
          </a:xfrm>
          <a:prstGeom prst="rect">
            <a:avLst/>
          </a:prstGeom>
        </p:spPr>
      </p:pic>
      <p:pic>
        <p:nvPicPr>
          <p:cNvPr id="20" name="Picture 19"/>
          <p:cNvPicPr>
            <a:picLocks noChangeAspect="1"/>
          </p:cNvPicPr>
          <p:nvPr/>
        </p:nvPicPr>
        <p:blipFill>
          <a:blip r:embed="rId7"/>
          <a:stretch>
            <a:fillRect/>
          </a:stretch>
        </p:blipFill>
        <p:spPr>
          <a:xfrm>
            <a:off x="1365094" y="233642"/>
            <a:ext cx="9461812" cy="1609483"/>
          </a:xfrm>
          <a:prstGeom prst="rect">
            <a:avLst/>
          </a:prstGeom>
        </p:spPr>
      </p:pic>
      <p:grpSp>
        <p:nvGrpSpPr>
          <p:cNvPr id="3" name="Group 2"/>
          <p:cNvGrpSpPr/>
          <p:nvPr/>
        </p:nvGrpSpPr>
        <p:grpSpPr>
          <a:xfrm>
            <a:off x="653143" y="2155554"/>
            <a:ext cx="11001828" cy="3243760"/>
            <a:chOff x="653143" y="2155554"/>
            <a:chExt cx="11001828" cy="3243760"/>
          </a:xfrm>
        </p:grpSpPr>
        <p:sp>
          <p:nvSpPr>
            <p:cNvPr id="21" name="矩形 26">
              <a:extLst>
                <a:ext uri="{FF2B5EF4-FFF2-40B4-BE49-F238E27FC236}">
                  <a16:creationId xmlns:a16="http://schemas.microsoft.com/office/drawing/2014/main" id="{902F907E-80C1-4F68-8630-618515348FFF}"/>
                </a:ext>
              </a:extLst>
            </p:cNvPr>
            <p:cNvSpPr/>
            <p:nvPr/>
          </p:nvSpPr>
          <p:spPr>
            <a:xfrm>
              <a:off x="653143" y="2155554"/>
              <a:ext cx="11001828" cy="3243760"/>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769258" y="2270867"/>
              <a:ext cx="10711542" cy="3056286"/>
            </a:xfrm>
            <a:prstGeom prst="rect">
              <a:avLst/>
            </a:prstGeom>
          </p:spPr>
          <p:txBody>
            <a:bodyPr wrap="square">
              <a:spAutoFit/>
            </a:bodyPr>
            <a:lstStyle/>
            <a:p>
              <a:pPr algn="just">
                <a:lnSpc>
                  <a:spcPct val="107000"/>
                </a:lnSpc>
                <a:spcAft>
                  <a:spcPts val="0"/>
                </a:spcAft>
              </a:pPr>
              <a:r>
                <a:rPr lang="en-US" sz="3600" b="1" i="1" dirty="0" err="1">
                  <a:latin typeface="Cambria" panose="02040503050406030204" pitchFamily="18" charset="0"/>
                  <a:ea typeface="Cambria" panose="02040503050406030204" pitchFamily="18" charset="0"/>
                  <a:cs typeface="Times New Roman" panose="02020603050405020304" pitchFamily="18" charset="0"/>
                </a:rPr>
                <a:t>Để</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trả</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ơn</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dúi</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báo</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sắp</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có</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lũ</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lụt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rất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lớn</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và</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chỉ</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cho</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họ</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cách</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tránh</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Nghe</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lời</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dúi</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err="1">
                  <a:latin typeface="Cambria" panose="02040503050406030204" pitchFamily="18" charset="0"/>
                  <a:ea typeface="Cambria" panose="02040503050406030204" pitchFamily="18" charset="0"/>
                  <a:cs typeface="Times New Roman" panose="02020603050405020304" pitchFamily="18" charset="0"/>
                </a:rPr>
                <a:t>họ</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khoét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rỗng</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khúc</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gỗ</a:t>
              </a:r>
              <a:r>
                <a:rPr lang="en-US" sz="3600" b="1" i="1" dirty="0">
                  <a:latin typeface="Cambria" panose="02040503050406030204" pitchFamily="18" charset="0"/>
                  <a:ea typeface="Cambria" panose="02040503050406030204" pitchFamily="18" charset="0"/>
                  <a:cs typeface="Times New Roman" panose="02020603050405020304" pitchFamily="18" charset="0"/>
                </a:rPr>
                <a:t> to,/ </a:t>
              </a:r>
              <a:r>
                <a:rPr lang="en-US" sz="3600" b="1" i="1" dirty="0" err="1">
                  <a:latin typeface="Cambria" panose="02040503050406030204" pitchFamily="18" charset="0"/>
                  <a:ea typeface="Cambria" panose="02040503050406030204" pitchFamily="18" charset="0"/>
                  <a:cs typeface="Times New Roman" panose="02020603050405020304" pitchFamily="18" charset="0"/>
                </a:rPr>
                <a:t>chuẩn</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bị</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thức</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ăn</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bỏ</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vào</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đó</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Vừa</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chuẩn</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bị</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xong</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mọi</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thứ</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thì</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mưa</a:t>
              </a:r>
              <a:r>
                <a:rPr lang="en-US" sz="3600" b="1" i="1" dirty="0">
                  <a:latin typeface="Cambria" panose="02040503050406030204" pitchFamily="18" charset="0"/>
                  <a:ea typeface="Cambria" panose="02040503050406030204" pitchFamily="18" charset="0"/>
                  <a:cs typeface="Times New Roman" panose="02020603050405020304" pitchFamily="18" charset="0"/>
                </a:rPr>
                <a:t> to,</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gió</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lớn</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nước</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ngập</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mênh</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mông</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7991118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pic>
        <p:nvPicPr>
          <p:cNvPr id="36" name="Picture 35">
            <a:extLst>
              <a:ext uri="{FF2B5EF4-FFF2-40B4-BE49-F238E27FC236}">
                <a16:creationId xmlns:a16="http://schemas.microsoft.com/office/drawing/2014/main" id="{AEEA0C36-05AF-79C1-E266-370E254AA639}"/>
              </a:ext>
            </a:extLst>
          </p:cNvPr>
          <p:cNvPicPr>
            <a:picLocks noChangeAspect="1"/>
          </p:cNvPicPr>
          <p:nvPr/>
        </p:nvPicPr>
        <p:blipFill>
          <a:blip r:embed="rId6"/>
          <a:stretch>
            <a:fillRect/>
          </a:stretch>
        </p:blipFill>
        <p:spPr>
          <a:xfrm>
            <a:off x="925627" y="44922"/>
            <a:ext cx="2714241" cy="1262865"/>
          </a:xfrm>
          <a:prstGeom prst="rect">
            <a:avLst/>
          </a:prstGeom>
        </p:spPr>
      </p:pic>
      <p:sp>
        <p:nvSpPr>
          <p:cNvPr id="3" name="Rectangle 2"/>
          <p:cNvSpPr/>
          <p:nvPr/>
        </p:nvSpPr>
        <p:spPr>
          <a:xfrm>
            <a:off x="9049412" y="6405095"/>
            <a:ext cx="27132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Truyện cổ Khơ Mú)</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7"/>
          <a:stretch>
            <a:fillRect/>
          </a:stretch>
        </p:blipFill>
        <p:spPr>
          <a:xfrm>
            <a:off x="3875314" y="179338"/>
            <a:ext cx="7372112" cy="1147444"/>
          </a:xfrm>
          <a:prstGeom prst="rect">
            <a:avLst/>
          </a:prstGeom>
        </p:spPr>
      </p:pic>
      <p:sp>
        <p:nvSpPr>
          <p:cNvPr id="8" name="Rectangle 7"/>
          <p:cNvSpPr/>
          <p:nvPr/>
        </p:nvSpPr>
        <p:spPr>
          <a:xfrm>
            <a:off x="319314" y="1326782"/>
            <a:ext cx="11553371" cy="5262979"/>
          </a:xfrm>
          <a:prstGeom prst="rect">
            <a:avLst/>
          </a:prstGeom>
        </p:spPr>
        <p:txBody>
          <a:bodyPr wrap="square">
            <a:spAutoFit/>
          </a:bodyPr>
          <a:lstStyle/>
          <a:p>
            <a:pPr algn="just"/>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Ngày xưa có vợ chồng nọ đi rừng, bắt được một con dúi. Dúi xin tha, họ thương tình tha cho nó.</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Ít lâu sau, người vợ sinh ra một quả bầu.</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Đó là tổ tiên của các dân tộc anh em trên đất nước ta ngày nay.</a:t>
            </a:r>
          </a:p>
        </p:txBody>
      </p:sp>
    </p:spTree>
    <p:extLst>
      <p:ext uri="{BB962C8B-B14F-4D97-AF65-F5344CB8AC3E}">
        <p14:creationId xmlns:p14="http://schemas.microsoft.com/office/powerpoint/2010/main" val="136500574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20" name="Picture 19"/>
          <p:cNvPicPr>
            <a:picLocks noChangeAspect="1"/>
          </p:cNvPicPr>
          <p:nvPr/>
        </p:nvPicPr>
        <p:blipFill>
          <a:blip r:embed="rId6"/>
          <a:stretch>
            <a:fillRect/>
          </a:stretch>
        </p:blipFill>
        <p:spPr>
          <a:xfrm>
            <a:off x="1368142" y="-104982"/>
            <a:ext cx="9455716" cy="2139881"/>
          </a:xfrm>
          <a:prstGeom prst="rect">
            <a:avLst/>
          </a:prstGeom>
        </p:spPr>
      </p:pic>
      <p:sp>
        <p:nvSpPr>
          <p:cNvPr id="21" name="TextBox 20">
            <a:extLst>
              <a:ext uri="{FF2B5EF4-FFF2-40B4-BE49-F238E27FC236}">
                <a16:creationId xmlns:a16="http://schemas.microsoft.com/office/drawing/2014/main" id="{31C6F62E-1027-8F53-5E4C-0ACE5D039D2B}"/>
              </a:ext>
            </a:extLst>
          </p:cNvPr>
          <p:cNvSpPr txBox="1"/>
          <p:nvPr/>
        </p:nvSpPr>
        <p:spPr>
          <a:xfrm>
            <a:off x="1428090" y="2157373"/>
            <a:ext cx="6467681" cy="646331"/>
          </a:xfrm>
          <a:prstGeom prst="rect">
            <a:avLst/>
          </a:prstGeom>
          <a:solidFill>
            <a:schemeClr val="bg1"/>
          </a:solidFill>
          <a:ln w="28575">
            <a:solidFill>
              <a:srgbClr val="DB3A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B3A76"/>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DB3A76"/>
                </a:solidFill>
                <a:effectLst/>
                <a:uLnTx/>
                <a:uFillTx/>
                <a:latin typeface="Cambria" panose="02040503050406030204" pitchFamily="18" charset="0"/>
                <a:ea typeface="Cambria" panose="02040503050406030204" pitchFamily="18" charset="0"/>
                <a:cs typeface="+mn-cs"/>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531E6CE7-5981-AB1A-4B04-E5534C79E31D}"/>
              </a:ext>
            </a:extLst>
          </p:cNvPr>
          <p:cNvSpPr txBox="1"/>
          <p:nvPr/>
        </p:nvSpPr>
        <p:spPr>
          <a:xfrm>
            <a:off x="1828800" y="3581985"/>
            <a:ext cx="7779657" cy="646331"/>
          </a:xfrm>
          <a:prstGeom prst="rect">
            <a:avLst/>
          </a:prstGeom>
          <a:solidFill>
            <a:schemeClr val="bg1"/>
          </a:solidFill>
          <a:ln w="28575">
            <a:solidFill>
              <a:srgbClr val="DB3A7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B3A76"/>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DB3A76"/>
                </a:solidFill>
                <a:effectLst/>
                <a:uLnTx/>
                <a:uFillTx/>
                <a:latin typeface="Cambria" panose="02040503050406030204" pitchFamily="18" charset="0"/>
                <a:ea typeface="Cambria" panose="02040503050406030204" pitchFamily="18" charset="0"/>
                <a:cs typeface="+mn-cs"/>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36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1" name="TextBox 40">
            <a:extLst>
              <a:ext uri="{FF2B5EF4-FFF2-40B4-BE49-F238E27FC236}">
                <a16:creationId xmlns:a16="http://schemas.microsoft.com/office/drawing/2014/main" id="{B0BC3BED-DFAD-01F6-99E5-AB25B872DF7E}"/>
              </a:ext>
            </a:extLst>
          </p:cNvPr>
          <p:cNvSpPr txBox="1"/>
          <p:nvPr/>
        </p:nvSpPr>
        <p:spPr>
          <a:xfrm>
            <a:off x="3321749" y="5006598"/>
            <a:ext cx="3587051" cy="646331"/>
          </a:xfrm>
          <a:prstGeom prst="rect">
            <a:avLst/>
          </a:prstGeom>
          <a:solidFill>
            <a:schemeClr val="bg1"/>
          </a:solidFill>
          <a:ln w="28575">
            <a:solidFill>
              <a:srgbClr val="DB3A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B3A76"/>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DB3A76"/>
                </a:solidFill>
                <a:effectLst/>
                <a:uLnTx/>
                <a:uFillTx/>
                <a:latin typeface="Cambria" panose="02040503050406030204" pitchFamily="18" charset="0"/>
                <a:ea typeface="Cambria" panose="02040503050406030204" pitchFamily="18" charset="0"/>
                <a:cs typeface="+mn-cs"/>
              </a:rPr>
              <a:t> 3: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0"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8294972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pic>
        <p:nvPicPr>
          <p:cNvPr id="36" name="Picture 35">
            <a:extLst>
              <a:ext uri="{FF2B5EF4-FFF2-40B4-BE49-F238E27FC236}">
                <a16:creationId xmlns:a16="http://schemas.microsoft.com/office/drawing/2014/main" id="{AEEA0C36-05AF-79C1-E266-370E254AA639}"/>
              </a:ext>
            </a:extLst>
          </p:cNvPr>
          <p:cNvPicPr>
            <a:picLocks noChangeAspect="1"/>
          </p:cNvPicPr>
          <p:nvPr/>
        </p:nvPicPr>
        <p:blipFill>
          <a:blip r:embed="rId6"/>
          <a:stretch>
            <a:fillRect/>
          </a:stretch>
        </p:blipFill>
        <p:spPr>
          <a:xfrm>
            <a:off x="925627" y="44922"/>
            <a:ext cx="2714241" cy="1262865"/>
          </a:xfrm>
          <a:prstGeom prst="rect">
            <a:avLst/>
          </a:prstGeom>
        </p:spPr>
      </p:pic>
      <p:sp>
        <p:nvSpPr>
          <p:cNvPr id="3" name="Rectangle 2"/>
          <p:cNvSpPr/>
          <p:nvPr/>
        </p:nvSpPr>
        <p:spPr>
          <a:xfrm>
            <a:off x="9049412" y="6405095"/>
            <a:ext cx="27132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Truyện cổ Khơ Mú)</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7"/>
          <a:stretch>
            <a:fillRect/>
          </a:stretch>
        </p:blipFill>
        <p:spPr>
          <a:xfrm>
            <a:off x="3875314" y="179338"/>
            <a:ext cx="7372112" cy="1147444"/>
          </a:xfrm>
          <a:prstGeom prst="rect">
            <a:avLst/>
          </a:prstGeom>
        </p:spPr>
      </p:pic>
      <p:sp>
        <p:nvSpPr>
          <p:cNvPr id="8" name="Rectangle 7"/>
          <p:cNvSpPr/>
          <p:nvPr/>
        </p:nvSpPr>
        <p:spPr>
          <a:xfrm>
            <a:off x="319314" y="1326782"/>
            <a:ext cx="11553371" cy="5262979"/>
          </a:xfrm>
          <a:prstGeom prst="rect">
            <a:avLst/>
          </a:prstGeom>
        </p:spPr>
        <p:txBody>
          <a:bodyPr wrap="square">
            <a:spAutoFit/>
          </a:bodyPr>
          <a:lstStyle/>
          <a:p>
            <a:pPr algn="just"/>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Ngày xưa có vợ chồng nọ đi rừng, bắt được một con dúi. Dúi xin tha, họ thương tình tha cho nó.</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Ít lâu sau, người vợ sinh ra một quả bầu.</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Đó là tổ tiên của các dân tộc anh em trên đất nước ta ngày nay.</a:t>
            </a:r>
          </a:p>
        </p:txBody>
      </p:sp>
      <p:pic>
        <p:nvPicPr>
          <p:cNvPr id="9" name="Picture 8"/>
          <p:cNvPicPr>
            <a:picLocks noChangeAspect="1"/>
          </p:cNvPicPr>
          <p:nvPr/>
        </p:nvPicPr>
        <p:blipFill>
          <a:blip r:embed="rId8"/>
          <a:stretch>
            <a:fillRect/>
          </a:stretch>
        </p:blipFill>
        <p:spPr>
          <a:xfrm>
            <a:off x="856801" y="1320389"/>
            <a:ext cx="490733" cy="546207"/>
          </a:xfrm>
          <a:prstGeom prst="rect">
            <a:avLst/>
          </a:prstGeom>
        </p:spPr>
      </p:pic>
      <p:pic>
        <p:nvPicPr>
          <p:cNvPr id="10" name="Picture 9"/>
          <p:cNvPicPr>
            <a:picLocks noChangeAspect="1"/>
          </p:cNvPicPr>
          <p:nvPr/>
        </p:nvPicPr>
        <p:blipFill>
          <a:blip r:embed="rId9"/>
          <a:stretch>
            <a:fillRect/>
          </a:stretch>
        </p:blipFill>
        <p:spPr>
          <a:xfrm>
            <a:off x="805162" y="2043287"/>
            <a:ext cx="528086" cy="592939"/>
          </a:xfrm>
          <a:prstGeom prst="rect">
            <a:avLst/>
          </a:prstGeom>
        </p:spPr>
      </p:pic>
      <p:pic>
        <p:nvPicPr>
          <p:cNvPr id="11" name="Picture 10"/>
          <p:cNvPicPr>
            <a:picLocks noChangeAspect="1"/>
          </p:cNvPicPr>
          <p:nvPr/>
        </p:nvPicPr>
        <p:blipFill>
          <a:blip r:embed="rId10"/>
          <a:stretch>
            <a:fillRect/>
          </a:stretch>
        </p:blipFill>
        <p:spPr>
          <a:xfrm>
            <a:off x="805162" y="3876142"/>
            <a:ext cx="517668" cy="591621"/>
          </a:xfrm>
          <a:prstGeom prst="rect">
            <a:avLst/>
          </a:prstGeom>
        </p:spPr>
      </p:pic>
    </p:spTree>
    <p:extLst>
      <p:ext uri="{BB962C8B-B14F-4D97-AF65-F5344CB8AC3E}">
        <p14:creationId xmlns:p14="http://schemas.microsoft.com/office/powerpoint/2010/main" val="40455530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9" name="Picture 8"/>
          <p:cNvPicPr>
            <a:picLocks noChangeAspect="1"/>
          </p:cNvPicPr>
          <p:nvPr/>
        </p:nvPicPr>
        <p:blipFill>
          <a:blip r:embed="rId6"/>
          <a:stretch>
            <a:fillRect/>
          </a:stretch>
        </p:blipFill>
        <p:spPr>
          <a:xfrm>
            <a:off x="1365094" y="279725"/>
            <a:ext cx="9461812" cy="1609483"/>
          </a:xfrm>
          <a:prstGeom prst="rect">
            <a:avLst/>
          </a:prstGeom>
        </p:spPr>
      </p:pic>
      <p:grpSp>
        <p:nvGrpSpPr>
          <p:cNvPr id="10" name="Group 9"/>
          <p:cNvGrpSpPr/>
          <p:nvPr/>
        </p:nvGrpSpPr>
        <p:grpSpPr>
          <a:xfrm>
            <a:off x="1022757" y="2100366"/>
            <a:ext cx="2222083" cy="1084217"/>
            <a:chOff x="8787901" y="2457791"/>
            <a:chExt cx="2222083" cy="1084217"/>
          </a:xfrm>
        </p:grpSpPr>
        <p:sp>
          <p:nvSpPr>
            <p:cNvPr id="11" name="矩形 26">
              <a:extLst>
                <a:ext uri="{FF2B5EF4-FFF2-40B4-BE49-F238E27FC236}">
                  <a16:creationId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2" name="Rectangle 11"/>
            <p:cNvSpPr/>
            <p:nvPr/>
          </p:nvSpPr>
          <p:spPr>
            <a:xfrm>
              <a:off x="8787901" y="2536040"/>
              <a:ext cx="208422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a:latin typeface="Times New Roman" panose="02020603050405020304" pitchFamily="18" charset="0"/>
                  <a:ea typeface="Times New Roman" panose="02020603050405020304" pitchFamily="18" charset="0"/>
                </a:rPr>
                <a:t>c</a:t>
              </a:r>
              <a:r>
                <a:rPr kumimoji="0" lang="en-US" sz="48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on </a:t>
              </a:r>
              <a:r>
                <a:rPr kumimoji="0" lang="en-US" sz="48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dúi</a:t>
              </a:r>
              <a:endParaRPr kumimoji="0" lang="en-US" sz="4800" b="1" i="0" u="none" strike="noStrike" kern="1200" cap="none" spc="0" normalizeH="0" baseline="0" noProof="0" dirty="0">
                <a:ln>
                  <a:noFill/>
                </a:ln>
                <a:effectLst/>
                <a:uLnTx/>
                <a:uFillTx/>
                <a:latin typeface="等线" panose="020F0502020204030204"/>
                <a:cs typeface="+mn-cs"/>
              </a:endParaRPr>
            </a:p>
          </p:txBody>
        </p:sp>
      </p:gr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rot="21099459">
            <a:off x="601889" y="3775248"/>
            <a:ext cx="4514850"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3742067" y="2100366"/>
            <a:ext cx="8116103" cy="1818492"/>
            <a:chOff x="3742067" y="2100366"/>
            <a:chExt cx="8116103" cy="1818492"/>
          </a:xfrm>
        </p:grpSpPr>
        <p:sp>
          <p:nvSpPr>
            <p:cNvPr id="14" name="矩形 26">
              <a:extLst>
                <a:ext uri="{FF2B5EF4-FFF2-40B4-BE49-F238E27FC236}">
                  <a16:creationId xmlns:a16="http://schemas.microsoft.com/office/drawing/2014/main" id="{902F907E-80C1-4F68-8630-618515348FFF}"/>
                </a:ext>
              </a:extLst>
            </p:cNvPr>
            <p:cNvSpPr/>
            <p:nvPr/>
          </p:nvSpPr>
          <p:spPr>
            <a:xfrm>
              <a:off x="3742067" y="2100366"/>
              <a:ext cx="8116103" cy="181849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Rectangle 14"/>
            <p:cNvSpPr/>
            <p:nvPr/>
          </p:nvSpPr>
          <p:spPr>
            <a:xfrm>
              <a:off x="4122057" y="2294780"/>
              <a:ext cx="7416193" cy="1323439"/>
            </a:xfrm>
            <a:prstGeom prst="rect">
              <a:avLst/>
            </a:prstGeom>
          </p:spPr>
          <p:txBody>
            <a:bodyPr wrap="square">
              <a:spAutoFit/>
            </a:bodyPr>
            <a:lstStyle/>
            <a:p>
              <a:pPr lvl="0" algn="just">
                <a:defRPr/>
              </a:pPr>
              <a:r>
                <a:rPr lang="en-US" sz="4000" b="1" i="1" dirty="0" err="1">
                  <a:solidFill>
                    <a:srgbClr val="FF0000"/>
                  </a:solidFill>
                  <a:latin typeface="Cambria" panose="02040503050406030204" pitchFamily="18" charset="0"/>
                  <a:ea typeface="Cambria" panose="02040503050406030204" pitchFamily="18" charset="0"/>
                </a:rPr>
                <a:t>Loài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thú</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nhỏ</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ăn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củ</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và</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rễ</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cây</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trong</a:t>
              </a:r>
              <a:r>
                <a:rPr lang="en-US" sz="4000" b="1" i="1" dirty="0">
                  <a:solidFill>
                    <a:srgbClr val="FF0000"/>
                  </a:solidFill>
                  <a:latin typeface="Cambria" panose="02040503050406030204" pitchFamily="18" charset="0"/>
                  <a:ea typeface="Cambria" panose="02040503050406030204" pitchFamily="18" charset="0"/>
                </a:rPr>
                <a:t> hang </a:t>
              </a:r>
              <a:r>
                <a:rPr lang="en-US" sz="4000" b="1" i="1" dirty="0" err="1">
                  <a:solidFill>
                    <a:srgbClr val="FF0000"/>
                  </a:solidFill>
                  <a:latin typeface="Cambria" panose="02040503050406030204" pitchFamily="18" charset="0"/>
                  <a:ea typeface="Cambria" panose="02040503050406030204" pitchFamily="18" charset="0"/>
                </a:rPr>
                <a:t>đất</a:t>
              </a:r>
              <a:r>
                <a:rPr lang="en-US" sz="4000" b="1" i="1" dirty="0">
                  <a:solidFill>
                    <a:srgbClr val="FF0000"/>
                  </a:solidFill>
                  <a:latin typeface="Cambria" panose="02040503050406030204" pitchFamily="18" charset="0"/>
                  <a:ea typeface="Cambria" panose="02040503050406030204" pitchFamily="18" charset="0"/>
                </a:rPr>
                <a:t>.</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45134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9" name="Picture 8"/>
          <p:cNvPicPr>
            <a:picLocks noChangeAspect="1"/>
          </p:cNvPicPr>
          <p:nvPr/>
        </p:nvPicPr>
        <p:blipFill>
          <a:blip r:embed="rId6"/>
          <a:stretch>
            <a:fillRect/>
          </a:stretch>
        </p:blipFill>
        <p:spPr>
          <a:xfrm>
            <a:off x="1365094" y="279725"/>
            <a:ext cx="9461812" cy="1609483"/>
          </a:xfrm>
          <a:prstGeom prst="rect">
            <a:avLst/>
          </a:prstGeom>
        </p:spPr>
      </p:pic>
      <p:grpSp>
        <p:nvGrpSpPr>
          <p:cNvPr id="16" name="Group 15"/>
          <p:cNvGrpSpPr/>
          <p:nvPr/>
        </p:nvGrpSpPr>
        <p:grpSpPr>
          <a:xfrm>
            <a:off x="265820" y="1951707"/>
            <a:ext cx="2375780" cy="1084217"/>
            <a:chOff x="8811437" y="2457791"/>
            <a:chExt cx="3775647" cy="1084217"/>
          </a:xfrm>
        </p:grpSpPr>
        <p:sp>
          <p:nvSpPr>
            <p:cNvPr id="17" name="矩形 26">
              <a:extLst>
                <a:ext uri="{FF2B5EF4-FFF2-40B4-BE49-F238E27FC236}">
                  <a16:creationId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p:cNvSpPr/>
            <p:nvPr/>
          </p:nvSpPr>
          <p:spPr>
            <a:xfrm>
              <a:off x="8989497" y="2584400"/>
              <a:ext cx="32054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nương</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grpSp>
        <p:nvGrpSpPr>
          <p:cNvPr id="19" name="Group 18"/>
          <p:cNvGrpSpPr/>
          <p:nvPr/>
        </p:nvGrpSpPr>
        <p:grpSpPr>
          <a:xfrm>
            <a:off x="2917372" y="1921912"/>
            <a:ext cx="8788400" cy="1561516"/>
            <a:chOff x="5255961" y="866065"/>
            <a:chExt cx="6902804" cy="1055318"/>
          </a:xfrm>
        </p:grpSpPr>
        <p:sp>
          <p:nvSpPr>
            <p:cNvPr id="20" name="矩形 26">
              <a:extLst>
                <a:ext uri="{FF2B5EF4-FFF2-40B4-BE49-F238E27FC236}">
                  <a16:creationId xmlns:a16="http://schemas.microsoft.com/office/drawing/2014/main" id="{902F907E-80C1-4F68-8630-618515348FFF}"/>
                </a:ext>
              </a:extLst>
            </p:cNvPr>
            <p:cNvSpPr/>
            <p:nvPr/>
          </p:nvSpPr>
          <p:spPr>
            <a:xfrm>
              <a:off x="5255961" y="866065"/>
              <a:ext cx="6902804" cy="1055318"/>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1" name="Rectangle 20"/>
            <p:cNvSpPr/>
            <p:nvPr/>
          </p:nvSpPr>
          <p:spPr>
            <a:xfrm>
              <a:off x="5387444" y="944017"/>
              <a:ext cx="6654448" cy="894419"/>
            </a:xfrm>
            <a:prstGeom prst="rect">
              <a:avLst/>
            </a:prstGeom>
          </p:spPr>
          <p:txBody>
            <a:bodyPr wrap="square">
              <a:spAutoFit/>
            </a:bodyPr>
            <a:lstStyle/>
            <a:p>
              <a:pPr lvl="0" algn="just">
                <a:defRPr/>
              </a:pPr>
              <a:r>
                <a:rPr lang="en-US" sz="4000" b="1" i="1" dirty="0" err="1">
                  <a:solidFill>
                    <a:srgbClr val="FF0000"/>
                  </a:solidFill>
                  <a:latin typeface="Cambria" panose="02040503050406030204" pitchFamily="18" charset="0"/>
                  <a:ea typeface="Cambria" panose="02040503050406030204" pitchFamily="18" charset="0"/>
                </a:rPr>
                <a:t>Đất</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trồng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trên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đồi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núi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hoặc</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bãi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cao</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ven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sông</a:t>
              </a:r>
              <a:r>
                <a:rPr lang="en-US" sz="4000" b="1" i="1" dirty="0">
                  <a:solidFill>
                    <a:srgbClr val="FF0000"/>
                  </a:solidFill>
                  <a:latin typeface="Cambria" panose="02040503050406030204" pitchFamily="18" charset="0"/>
                  <a:ea typeface="Cambria" panose="02040503050406030204" pitchFamily="18" charset="0"/>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342137">
            <a:off x="471395" y="3693163"/>
            <a:ext cx="3691059" cy="2561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Group 28"/>
          <p:cNvGrpSpPr/>
          <p:nvPr/>
        </p:nvGrpSpPr>
        <p:grpSpPr>
          <a:xfrm>
            <a:off x="9639016" y="3756991"/>
            <a:ext cx="2375780" cy="1084217"/>
            <a:chOff x="8811437" y="2457791"/>
            <a:chExt cx="3775647" cy="1084217"/>
          </a:xfrm>
        </p:grpSpPr>
        <p:sp>
          <p:nvSpPr>
            <p:cNvPr id="30" name="矩形 26">
              <a:extLst>
                <a:ext uri="{FF2B5EF4-FFF2-40B4-BE49-F238E27FC236}">
                  <a16:creationId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1" name="Rectangle 30"/>
            <p:cNvSpPr/>
            <p:nvPr/>
          </p:nvSpPr>
          <p:spPr>
            <a:xfrm>
              <a:off x="8989497" y="2584400"/>
              <a:ext cx="32054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tổ</a:t>
              </a:r>
              <a:r>
                <a:rPr lang="en-US" sz="4800" b="1" i="1" dirty="0">
                  <a:solidFill>
                    <a:prstClr val="black"/>
                  </a:solidFill>
                  <a:latin typeface="Times New Roman" panose="02020603050405020304" pitchFamily="18" charset="0"/>
                  <a:ea typeface="Times New Roman" panose="02020603050405020304" pitchFamily="18" charset="0"/>
                </a:rPr>
                <a:t> </a:t>
              </a:r>
              <a:r>
                <a:rPr lang="en-US" sz="4800" b="1" i="1" dirty="0" err="1">
                  <a:solidFill>
                    <a:prstClr val="black"/>
                  </a:solidFill>
                  <a:latin typeface="Times New Roman" panose="02020603050405020304" pitchFamily="18" charset="0"/>
                  <a:ea typeface="Times New Roman" panose="02020603050405020304" pitchFamily="18" charset="0"/>
                </a:rPr>
                <a:t>tiên</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grpSp>
        <p:nvGrpSpPr>
          <p:cNvPr id="32" name="Group 31"/>
          <p:cNvGrpSpPr/>
          <p:nvPr/>
        </p:nvGrpSpPr>
        <p:grpSpPr>
          <a:xfrm>
            <a:off x="4513943" y="3715123"/>
            <a:ext cx="4943794" cy="2717009"/>
            <a:chOff x="5255961" y="866064"/>
            <a:chExt cx="6902804" cy="1836234"/>
          </a:xfrm>
        </p:grpSpPr>
        <p:sp>
          <p:nvSpPr>
            <p:cNvPr id="33" name="矩形 26">
              <a:extLst>
                <a:ext uri="{FF2B5EF4-FFF2-40B4-BE49-F238E27FC236}">
                  <a16:creationId xmlns:a16="http://schemas.microsoft.com/office/drawing/2014/main" id="{902F907E-80C1-4F68-8630-618515348FFF}"/>
                </a:ext>
              </a:extLst>
            </p:cNvPr>
            <p:cNvSpPr/>
            <p:nvPr/>
          </p:nvSpPr>
          <p:spPr>
            <a:xfrm>
              <a:off x="5255961" y="866064"/>
              <a:ext cx="6902804" cy="1836234"/>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4" name="Rectangle 33"/>
            <p:cNvSpPr/>
            <p:nvPr/>
          </p:nvSpPr>
          <p:spPr>
            <a:xfrm>
              <a:off x="5380138" y="1128967"/>
              <a:ext cx="6654448" cy="1310427"/>
            </a:xfrm>
            <a:prstGeom prst="rect">
              <a:avLst/>
            </a:prstGeom>
          </p:spPr>
          <p:txBody>
            <a:bodyPr wrap="square">
              <a:spAutoFit/>
            </a:bodyPr>
            <a:lstStyle/>
            <a:p>
              <a:pPr lvl="0" algn="just">
                <a:defRPr/>
              </a:pPr>
              <a:r>
                <a:rPr lang="en-US" sz="4000" b="1" i="1" spc="-300" dirty="0">
                  <a:solidFill>
                    <a:srgbClr val="FF0000"/>
                  </a:solidFill>
                  <a:latin typeface="Cambria" panose="02040503050406030204" pitchFamily="18" charset="0"/>
                  <a:ea typeface="Cambria" panose="02040503050406030204" pitchFamily="18" charset="0"/>
                </a:rPr>
                <a:t>N</a:t>
              </a:r>
              <a:r>
                <a:rPr lang="vi-VN" sz="4000" b="1" i="1" spc="-300" dirty="0">
                  <a:solidFill>
                    <a:srgbClr val="FF0000"/>
                  </a:solidFill>
                  <a:latin typeface="Cambria" panose="02040503050406030204" pitchFamily="18" charset="0"/>
                  <a:ea typeface="Cambria" panose="02040503050406030204" pitchFamily="18" charset="0"/>
                </a:rPr>
                <a:t>hững người đầu tiên sinh ra một dòng họ hay </a:t>
              </a:r>
              <a:r>
                <a:rPr lang="en-US" sz="4000" b="1" i="1" spc="-300" dirty="0">
                  <a:solidFill>
                    <a:srgbClr val="FF0000"/>
                  </a:solidFill>
                  <a:latin typeface="Cambria" panose="02040503050406030204" pitchFamily="18" charset="0"/>
                  <a:ea typeface="Cambria" panose="02040503050406030204" pitchFamily="18" charset="0"/>
                </a:rPr>
                <a:t> </a:t>
              </a:r>
              <a:r>
                <a:rPr lang="vi-VN" sz="4000" b="1" i="1" spc="-300" dirty="0">
                  <a:solidFill>
                    <a:srgbClr val="FF0000"/>
                  </a:solidFill>
                  <a:latin typeface="Cambria" panose="02040503050406030204" pitchFamily="18" charset="0"/>
                  <a:ea typeface="Cambria" panose="02040503050406030204" pitchFamily="18" charset="0"/>
                </a:rPr>
                <a:t>một </a:t>
              </a:r>
              <a:r>
                <a:rPr lang="en-US" sz="4000" b="1" i="1" spc="-300" dirty="0">
                  <a:solidFill>
                    <a:srgbClr val="FF0000"/>
                  </a:solidFill>
                  <a:latin typeface="Cambria" panose="02040503050406030204" pitchFamily="18" charset="0"/>
                  <a:ea typeface="Cambria" panose="02040503050406030204" pitchFamily="18" charset="0"/>
                </a:rPr>
                <a:t> </a:t>
              </a:r>
              <a:r>
                <a:rPr lang="vi-VN" sz="4000" b="1" i="1" spc="-300" dirty="0">
                  <a:solidFill>
                    <a:srgbClr val="FF0000"/>
                  </a:solidFill>
                  <a:latin typeface="Cambria" panose="02040503050406030204" pitchFamily="18" charset="0"/>
                  <a:ea typeface="Cambria" panose="02040503050406030204" pitchFamily="18" charset="0"/>
                </a:rPr>
                <a:t>dân tộc.</a:t>
              </a:r>
              <a:endParaRPr kumimoji="0" lang="en-US" sz="4000" b="1" i="1"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669823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11" name="Picture 10"/>
          <p:cNvPicPr>
            <a:picLocks noChangeAspect="1"/>
          </p:cNvPicPr>
          <p:nvPr/>
        </p:nvPicPr>
        <p:blipFill>
          <a:blip r:embed="rId6"/>
          <a:stretch>
            <a:fillRect/>
          </a:stretch>
        </p:blipFill>
        <p:spPr>
          <a:xfrm>
            <a:off x="2256192" y="1408217"/>
            <a:ext cx="7679616" cy="2887769"/>
          </a:xfrm>
          <a:prstGeom prst="rect">
            <a:avLst/>
          </a:prstGeom>
        </p:spPr>
      </p:pic>
    </p:spTree>
    <p:extLst>
      <p:ext uri="{BB962C8B-B14F-4D97-AF65-F5344CB8AC3E}">
        <p14:creationId xmlns:p14="http://schemas.microsoft.com/office/powerpoint/2010/main" val="249166030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7" name="图片 9" descr="千库网_英语学习女孩_元素编号12540745"/>
          <p:cNvPicPr>
            <a:picLocks noChangeAspect="1"/>
          </p:cNvPicPr>
          <p:nvPr/>
        </p:nvPicPr>
        <p:blipFill>
          <a:blip r:embed="rId6"/>
          <a:stretch>
            <a:fillRect/>
          </a:stretch>
        </p:blipFill>
        <p:spPr>
          <a:xfrm>
            <a:off x="1384980" y="908776"/>
            <a:ext cx="2865074" cy="2865074"/>
          </a:xfrm>
          <a:prstGeom prst="rect">
            <a:avLst/>
          </a:prstGeom>
        </p:spPr>
      </p:pic>
      <p:pic>
        <p:nvPicPr>
          <p:cNvPr id="2" name="Picture 1"/>
          <p:cNvPicPr>
            <a:picLocks noChangeAspect="1"/>
          </p:cNvPicPr>
          <p:nvPr/>
        </p:nvPicPr>
        <p:blipFill>
          <a:blip r:embed="rId7"/>
          <a:stretch>
            <a:fillRect/>
          </a:stretch>
        </p:blipFill>
        <p:spPr>
          <a:xfrm>
            <a:off x="3595897" y="2030487"/>
            <a:ext cx="7090263" cy="1432684"/>
          </a:xfrm>
          <a:prstGeom prst="rect">
            <a:avLst/>
          </a:prstGeom>
        </p:spPr>
      </p:pic>
    </p:spTree>
    <p:extLst>
      <p:ext uri="{BB962C8B-B14F-4D97-AF65-F5344CB8AC3E}">
        <p14:creationId xmlns:p14="http://schemas.microsoft.com/office/powerpoint/2010/main" val="8671027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12"/>
          <p:cNvPicPr>
            <a:picLocks noChangeAspect="1"/>
          </p:cNvPicPr>
          <p:nvPr/>
        </p:nvPicPr>
        <p:blipFill>
          <a:blip r:embed="rId4"/>
          <a:srcRect t="58420" b="19318"/>
          <a:stretch>
            <a:fillRect/>
          </a:stretch>
        </p:blipFill>
        <p:spPr>
          <a:xfrm>
            <a:off x="0" y="5840730"/>
            <a:ext cx="12192000" cy="1082675"/>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23" name="Group 22"/>
          <p:cNvGrpSpPr/>
          <p:nvPr/>
        </p:nvGrpSpPr>
        <p:grpSpPr>
          <a:xfrm>
            <a:off x="-103296" y="-320942"/>
            <a:ext cx="12295296" cy="2170364"/>
            <a:chOff x="-103296" y="-320942"/>
            <a:chExt cx="12295296" cy="2170364"/>
          </a:xfrm>
        </p:grpSpPr>
        <p:grpSp>
          <p:nvGrpSpPr>
            <p:cNvPr id="24" name="Group 23"/>
            <p:cNvGrpSpPr/>
            <p:nvPr/>
          </p:nvGrpSpPr>
          <p:grpSpPr>
            <a:xfrm>
              <a:off x="0" y="312429"/>
              <a:ext cx="12192000" cy="1041023"/>
              <a:chOff x="0" y="312429"/>
              <a:chExt cx="12192000" cy="1041023"/>
            </a:xfrm>
          </p:grpSpPr>
          <p:sp>
            <p:nvSpPr>
              <p:cNvPr id="28" name="矩形 22">
                <a:extLst>
                  <a:ext uri="{FF2B5EF4-FFF2-40B4-BE49-F238E27FC236}">
                    <a16:creationId xmlns:a16="http://schemas.microsoft.com/office/drawing/2014/main" id="{5CF2B8A3-8FF7-443A-B49D-270C41D0385F}"/>
                  </a:ext>
                </a:extLst>
              </p:cNvPr>
              <p:cNvSpPr/>
              <p:nvPr/>
            </p:nvSpPr>
            <p:spPr>
              <a:xfrm>
                <a:off x="0" y="312429"/>
                <a:ext cx="12192000" cy="104102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sp>
            <p:nvSpPr>
              <p:cNvPr id="29" name="TextBox 28">
                <a:extLst>
                  <a:ext uri="{FF2B5EF4-FFF2-40B4-BE49-F238E27FC236}">
                    <a16:creationId xmlns:a16="http://schemas.microsoft.com/office/drawing/2014/main" id="{C25133DE-CDA0-45CC-8B57-DA29957F6AEF}"/>
                  </a:ext>
                </a:extLst>
              </p:cNvPr>
              <p:cNvSpPr txBox="1"/>
              <p:nvPr/>
            </p:nvSpPr>
            <p:spPr>
              <a:xfrm>
                <a:off x="1792724" y="443586"/>
                <a:ext cx="1029767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Con dúi nói với hai vợ chồng điều gì?</a:t>
                </a:r>
              </a:p>
            </p:txBody>
          </p:sp>
        </p:grpSp>
        <p:pic>
          <p:nvPicPr>
            <p:cNvPr id="27" name="Picture 26"/>
            <p:cNvPicPr>
              <a:picLocks noChangeAspect="1"/>
            </p:cNvPicPr>
            <p:nvPr/>
          </p:nvPicPr>
          <p:blipFill>
            <a:blip r:embed="rId6"/>
            <a:stretch>
              <a:fillRect/>
            </a:stretch>
          </p:blipFill>
          <p:spPr>
            <a:xfrm>
              <a:off x="-103296" y="-320942"/>
              <a:ext cx="1896020" cy="2170364"/>
            </a:xfrm>
            <a:prstGeom prst="rect">
              <a:avLst/>
            </a:prstGeom>
          </p:spPr>
        </p:pic>
      </p:grpSp>
      <p:grpSp>
        <p:nvGrpSpPr>
          <p:cNvPr id="30" name="Group 29"/>
          <p:cNvGrpSpPr/>
          <p:nvPr/>
        </p:nvGrpSpPr>
        <p:grpSpPr>
          <a:xfrm>
            <a:off x="617129" y="1579213"/>
            <a:ext cx="10958286" cy="1527866"/>
            <a:chOff x="616857" y="2061030"/>
            <a:chExt cx="10958286" cy="1527866"/>
          </a:xfrm>
        </p:grpSpPr>
        <p:sp>
          <p:nvSpPr>
            <p:cNvPr id="31" name="矩形 26">
              <a:extLst>
                <a:ext uri="{FF2B5EF4-FFF2-40B4-BE49-F238E27FC236}">
                  <a16:creationId xmlns:a16="http://schemas.microsoft.com/office/drawing/2014/main" id="{902F907E-80C1-4F68-8630-618515348FFF}"/>
                </a:ext>
              </a:extLst>
            </p:cNvPr>
            <p:cNvSpPr/>
            <p:nvPr/>
          </p:nvSpPr>
          <p:spPr>
            <a:xfrm>
              <a:off x="616857" y="2061030"/>
              <a:ext cx="10958286" cy="152786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2" name="Rectangle 31"/>
            <p:cNvSpPr/>
            <p:nvPr/>
          </p:nvSpPr>
          <p:spPr>
            <a:xfrm>
              <a:off x="725714" y="2213231"/>
              <a:ext cx="107115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dúi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3" name="Group 32"/>
          <p:cNvGrpSpPr/>
          <p:nvPr/>
        </p:nvGrpSpPr>
        <p:grpSpPr>
          <a:xfrm>
            <a:off x="-94125" y="2722960"/>
            <a:ext cx="12286125" cy="2164268"/>
            <a:chOff x="-94125" y="2647238"/>
            <a:chExt cx="12286125" cy="2164268"/>
          </a:xfrm>
        </p:grpSpPr>
        <p:grpSp>
          <p:nvGrpSpPr>
            <p:cNvPr id="34" name="Group 33"/>
            <p:cNvGrpSpPr/>
            <p:nvPr/>
          </p:nvGrpSpPr>
          <p:grpSpPr>
            <a:xfrm>
              <a:off x="0" y="3297996"/>
              <a:ext cx="12192000" cy="1012747"/>
              <a:chOff x="0" y="312429"/>
              <a:chExt cx="12192000" cy="1012747"/>
            </a:xfrm>
          </p:grpSpPr>
          <p:sp>
            <p:nvSpPr>
              <p:cNvPr id="36" name="矩形 22">
                <a:extLst>
                  <a:ext uri="{FF2B5EF4-FFF2-40B4-BE49-F238E27FC236}">
                    <a16:creationId xmlns:a16="http://schemas.microsoft.com/office/drawing/2014/main" id="{5CF2B8A3-8FF7-443A-B49D-270C41D0385F}"/>
                  </a:ext>
                </a:extLst>
              </p:cNvPr>
              <p:cNvSpPr/>
              <p:nvPr/>
            </p:nvSpPr>
            <p:spPr>
              <a:xfrm>
                <a:off x="0" y="312429"/>
                <a:ext cx="12192000" cy="1012747"/>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sp>
            <p:nvSpPr>
              <p:cNvPr id="37" name="TextBox 36">
                <a:extLst>
                  <a:ext uri="{FF2B5EF4-FFF2-40B4-BE49-F238E27FC236}">
                    <a16:creationId xmlns:a16="http://schemas.microsoft.com/office/drawing/2014/main" id="{C25133DE-CDA0-45CC-8B57-DA29957F6AEF}"/>
                  </a:ext>
                </a:extLst>
              </p:cNvPr>
              <p:cNvSpPr txBox="1"/>
              <p:nvPr/>
            </p:nvSpPr>
            <p:spPr>
              <a:xfrm>
                <a:off x="1801895" y="442850"/>
                <a:ext cx="1029767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Nhờ</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vợ</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chồng</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thoát</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khỏi</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nạn</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lũ</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35" name="Picture 34"/>
            <p:cNvPicPr>
              <a:picLocks noChangeAspect="1"/>
            </p:cNvPicPr>
            <p:nvPr/>
          </p:nvPicPr>
          <p:blipFill>
            <a:blip r:embed="rId7"/>
            <a:stretch>
              <a:fillRect/>
            </a:stretch>
          </p:blipFill>
          <p:spPr>
            <a:xfrm>
              <a:off x="-94125" y="2647238"/>
              <a:ext cx="1896020" cy="2164268"/>
            </a:xfrm>
            <a:prstGeom prst="rect">
              <a:avLst/>
            </a:prstGeom>
          </p:spPr>
        </p:pic>
      </p:grpSp>
      <p:grpSp>
        <p:nvGrpSpPr>
          <p:cNvPr id="4" name="Group 3"/>
          <p:cNvGrpSpPr/>
          <p:nvPr/>
        </p:nvGrpSpPr>
        <p:grpSpPr>
          <a:xfrm>
            <a:off x="617129" y="4516301"/>
            <a:ext cx="10958286" cy="2285565"/>
            <a:chOff x="617129" y="4593621"/>
            <a:chExt cx="10958286" cy="2285565"/>
          </a:xfrm>
        </p:grpSpPr>
        <p:sp>
          <p:nvSpPr>
            <p:cNvPr id="38" name="矩形 26">
              <a:extLst>
                <a:ext uri="{FF2B5EF4-FFF2-40B4-BE49-F238E27FC236}">
                  <a16:creationId xmlns:a16="http://schemas.microsoft.com/office/drawing/2014/main" id="{902F907E-80C1-4F68-8630-618515348FFF}"/>
                </a:ext>
              </a:extLst>
            </p:cNvPr>
            <p:cNvSpPr/>
            <p:nvPr/>
          </p:nvSpPr>
          <p:spPr>
            <a:xfrm>
              <a:off x="617129" y="4593621"/>
              <a:ext cx="10958286" cy="2285565"/>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Rectangle 2"/>
            <p:cNvSpPr/>
            <p:nvPr/>
          </p:nvSpPr>
          <p:spPr>
            <a:xfrm>
              <a:off x="725985" y="4691135"/>
              <a:ext cx="10711543"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Hai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chồng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thoát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nạn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lũ</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nhờ</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dúi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Khoét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lỗ</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rỗng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khúc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gỗ</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ăn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bỏ</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khúc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gỗ</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nạn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lụt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5925720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12"/>
          <p:cNvPicPr>
            <a:picLocks noChangeAspect="1"/>
          </p:cNvPicPr>
          <p:nvPr/>
        </p:nvPicPr>
        <p:blipFill>
          <a:blip r:embed="rId4"/>
          <a:srcRect t="58420" b="19318"/>
          <a:stretch>
            <a:fillRect/>
          </a:stretch>
        </p:blipFill>
        <p:spPr>
          <a:xfrm>
            <a:off x="0" y="5840730"/>
            <a:ext cx="12192000" cy="1082675"/>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9" name="Group 38"/>
          <p:cNvGrpSpPr/>
          <p:nvPr/>
        </p:nvGrpSpPr>
        <p:grpSpPr>
          <a:xfrm>
            <a:off x="-103296" y="-251827"/>
            <a:ext cx="12295296" cy="2170364"/>
            <a:chOff x="-103296" y="-251827"/>
            <a:chExt cx="12295296" cy="2170364"/>
          </a:xfrm>
        </p:grpSpPr>
        <p:grpSp>
          <p:nvGrpSpPr>
            <p:cNvPr id="40" name="Group 39"/>
            <p:cNvGrpSpPr/>
            <p:nvPr/>
          </p:nvGrpSpPr>
          <p:grpSpPr>
            <a:xfrm>
              <a:off x="0" y="312429"/>
              <a:ext cx="12192000" cy="1262586"/>
              <a:chOff x="0" y="312429"/>
              <a:chExt cx="12192000" cy="1262586"/>
            </a:xfrm>
          </p:grpSpPr>
          <p:sp>
            <p:nvSpPr>
              <p:cNvPr id="42"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43" name="TextBox 42">
                <a:extLst>
                  <a:ext uri="{FF2B5EF4-FFF2-40B4-BE49-F238E27FC236}">
                    <a16:creationId xmlns:a16="http://schemas.microsoft.com/office/drawing/2014/main" id="{C25133DE-CDA0-45CC-8B57-DA29957F6AEF}"/>
                  </a:ext>
                </a:extLst>
              </p:cNvPr>
              <p:cNvSpPr txBox="1"/>
              <p:nvPr/>
            </p:nvSpPr>
            <p:spPr>
              <a:xfrm>
                <a:off x="1792724" y="312429"/>
                <a:ext cx="10065447"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Kể lại những sự việc kì lạ xảy ra sau khi hai vợ chồng thoát khỏi nạn lũ lụt.</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41" name="Picture 40"/>
            <p:cNvPicPr>
              <a:picLocks noChangeAspect="1"/>
            </p:cNvPicPr>
            <p:nvPr/>
          </p:nvPicPr>
          <p:blipFill>
            <a:blip r:embed="rId6"/>
            <a:stretch>
              <a:fillRect/>
            </a:stretch>
          </p:blipFill>
          <p:spPr>
            <a:xfrm>
              <a:off x="-103296" y="-251827"/>
              <a:ext cx="1896020" cy="2170364"/>
            </a:xfrm>
            <a:prstGeom prst="rect">
              <a:avLst/>
            </a:prstGeom>
          </p:spPr>
        </p:pic>
      </p:grpSp>
      <p:grpSp>
        <p:nvGrpSpPr>
          <p:cNvPr id="44" name="Group 43"/>
          <p:cNvGrpSpPr/>
          <p:nvPr/>
        </p:nvGrpSpPr>
        <p:grpSpPr>
          <a:xfrm>
            <a:off x="616857" y="1977185"/>
            <a:ext cx="10958286" cy="3764454"/>
            <a:chOff x="616857" y="1977185"/>
            <a:chExt cx="10958286" cy="3764454"/>
          </a:xfrm>
        </p:grpSpPr>
        <p:sp>
          <p:nvSpPr>
            <p:cNvPr id="45" name="矩形 26">
              <a:extLst>
                <a:ext uri="{FF2B5EF4-FFF2-40B4-BE49-F238E27FC236}">
                  <a16:creationId xmlns:a16="http://schemas.microsoft.com/office/drawing/2014/main" id="{902F907E-80C1-4F68-8630-618515348FFF}"/>
                </a:ext>
              </a:extLst>
            </p:cNvPr>
            <p:cNvSpPr/>
            <p:nvPr/>
          </p:nvSpPr>
          <p:spPr>
            <a:xfrm>
              <a:off x="616857" y="1977185"/>
              <a:ext cx="10958286" cy="376445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6" name="Rectangle 45"/>
            <p:cNvSpPr/>
            <p:nvPr/>
          </p:nvSpPr>
          <p:spPr>
            <a:xfrm>
              <a:off x="810485" y="2097607"/>
              <a:ext cx="10549439" cy="3416320"/>
            </a:xfrm>
            <a:prstGeom prst="rect">
              <a:avLst/>
            </a:prstGeom>
          </p:spPr>
          <p:txBody>
            <a:bodyPr wrap="square">
              <a:spAutoFit/>
            </a:bodyPr>
            <a:lstStyle/>
            <a:p>
              <a:pPr algn="just"/>
              <a:r>
                <a:rPr lang="vi-VN" sz="3600" b="1" i="0" dirty="0">
                  <a:solidFill>
                    <a:srgbClr val="0070C0"/>
                  </a:solidFill>
                  <a:effectLst/>
                  <a:latin typeface="Cambria" panose="02040503050406030204" pitchFamily="18" charset="0"/>
                  <a:ea typeface="Cambria" panose="02040503050406030204" pitchFamily="18" charset="0"/>
                </a:rPr>
                <a:t>Những sự việc kì lạ xảy ra khi hai vợ thoát khỏi nạn lũ lụt là:</a:t>
              </a:r>
            </a:p>
            <a:p>
              <a:pPr algn="just"/>
              <a:r>
                <a:rPr lang="vi-VN" sz="3600" b="1" i="1" dirty="0">
                  <a:solidFill>
                    <a:srgbClr val="0070C0"/>
                  </a:solidFill>
                  <a:effectLst/>
                  <a:latin typeface="Cambria" panose="02040503050406030204" pitchFamily="18" charset="0"/>
                  <a:ea typeface="Cambria" panose="02040503050406030204" pitchFamily="18" charset="0"/>
                </a:rPr>
                <a:t>- Người vợ sinh ra một quả bầu</a:t>
              </a:r>
            </a:p>
            <a:p>
              <a:pPr algn="just"/>
              <a:r>
                <a:rPr lang="vi-VN" sz="3600" b="1" i="1" dirty="0">
                  <a:solidFill>
                    <a:srgbClr val="0070C0"/>
                  </a:solidFill>
                  <a:effectLst/>
                  <a:latin typeface="Cambria" panose="02040503050406030204" pitchFamily="18" charset="0"/>
                  <a:ea typeface="Cambria" panose="02040503050406030204" pitchFamily="18" charset="0"/>
                </a:rPr>
                <a:t>- Trong quả bầu có tiếng cười đùa</a:t>
              </a:r>
            </a:p>
            <a:p>
              <a:pPr algn="just"/>
              <a:r>
                <a:rPr lang="vi-VN" sz="3600" b="1" i="1" dirty="0">
                  <a:solidFill>
                    <a:srgbClr val="0070C0"/>
                  </a:solidFill>
                  <a:effectLst/>
                  <a:latin typeface="Cambria" panose="02040503050406030204" pitchFamily="18" charset="0"/>
                  <a:ea typeface="Cambria" panose="02040503050406030204" pitchFamily="18" charset="0"/>
                </a:rPr>
                <a:t>- Người vợ lấy que dùi quả bầu thì bên trong có những con người nhỏ bé bước ra</a:t>
              </a:r>
              <a:r>
                <a:rPr lang="en-US" sz="3600" b="1" i="1" dirty="0">
                  <a:solidFill>
                    <a:srgbClr val="0070C0"/>
                  </a:solidFill>
                  <a:latin typeface="Cambria" panose="02040503050406030204" pitchFamily="18" charset="0"/>
                  <a:ea typeface="Cambria" panose="02040503050406030204" pitchFamily="18" charset="0"/>
                </a:rPr>
                <a:t>.</a:t>
              </a:r>
              <a:endParaRPr lang="vi-VN" sz="3600" b="1" i="1" dirty="0">
                <a:solidFill>
                  <a:srgbClr val="0070C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997234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6"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6">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22" name="Group 21"/>
          <p:cNvGrpSpPr/>
          <p:nvPr/>
        </p:nvGrpSpPr>
        <p:grpSpPr>
          <a:xfrm>
            <a:off x="-103296" y="-248851"/>
            <a:ext cx="12295296" cy="2170364"/>
            <a:chOff x="-103296" y="-248851"/>
            <a:chExt cx="12295296" cy="2170364"/>
          </a:xfrm>
        </p:grpSpPr>
        <p:grpSp>
          <p:nvGrpSpPr>
            <p:cNvPr id="23" name="Group 22"/>
            <p:cNvGrpSpPr/>
            <p:nvPr/>
          </p:nvGrpSpPr>
          <p:grpSpPr>
            <a:xfrm>
              <a:off x="0" y="312429"/>
              <a:ext cx="12192000" cy="1262586"/>
              <a:chOff x="0" y="312429"/>
              <a:chExt cx="12192000" cy="1262586"/>
            </a:xfrm>
          </p:grpSpPr>
          <p:sp>
            <p:nvSpPr>
              <p:cNvPr id="27"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8" name="TextBox 27">
                <a:extLst>
                  <a:ext uri="{FF2B5EF4-FFF2-40B4-BE49-F238E27FC236}">
                    <a16:creationId xmlns:a16="http://schemas.microsoft.com/office/drawing/2014/main" id="{C25133DE-CDA0-45CC-8B57-DA29957F6AEF}"/>
                  </a:ext>
                </a:extLst>
              </p:cNvPr>
              <p:cNvSpPr txBox="1"/>
              <p:nvPr/>
            </p:nvSpPr>
            <p:spPr>
              <a:xfrm>
                <a:off x="1864270" y="522694"/>
                <a:ext cx="10065447" cy="769441"/>
              </a:xfrm>
              <a:prstGeom prst="rect">
                <a:avLst/>
              </a:prstGeom>
              <a:noFill/>
            </p:spPr>
            <p:txBody>
              <a:bodyPr wrap="square" rtlCol="0">
                <a:spAutoFit/>
              </a:bodyPr>
              <a:lstStyle/>
              <a:p>
                <a:pPr lvl="0" algn="just">
                  <a:defRPr/>
                </a:pPr>
                <a:r>
                  <a:rPr lang="vi-VN" sz="44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Theo em, câu chuyện nói về điều gì?</a:t>
                </a:r>
              </a:p>
            </p:txBody>
          </p:sp>
        </p:grpSp>
        <p:pic>
          <p:nvPicPr>
            <p:cNvPr id="24" name="Picture 23"/>
            <p:cNvPicPr>
              <a:picLocks noChangeAspect="1"/>
            </p:cNvPicPr>
            <p:nvPr/>
          </p:nvPicPr>
          <p:blipFill>
            <a:blip r:embed="rId7"/>
            <a:stretch>
              <a:fillRect/>
            </a:stretch>
          </p:blipFill>
          <p:spPr>
            <a:xfrm>
              <a:off x="-103296" y="-248851"/>
              <a:ext cx="1896020" cy="2170364"/>
            </a:xfrm>
            <a:prstGeom prst="rect">
              <a:avLst/>
            </a:prstGeom>
          </p:spPr>
        </p:pic>
      </p:grpSp>
      <p:sp>
        <p:nvSpPr>
          <p:cNvPr id="30" name="矩形 26">
            <a:extLst>
              <a:ext uri="{FF2B5EF4-FFF2-40B4-BE49-F238E27FC236}">
                <a16:creationId xmlns:a16="http://schemas.microsoft.com/office/drawing/2014/main" id="{902F907E-80C1-4F68-8630-618515348FFF}"/>
              </a:ext>
            </a:extLst>
          </p:cNvPr>
          <p:cNvSpPr/>
          <p:nvPr/>
        </p:nvSpPr>
        <p:spPr>
          <a:xfrm>
            <a:off x="616857" y="1977185"/>
            <a:ext cx="10958286" cy="419300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863600" y="2169276"/>
            <a:ext cx="10464800" cy="3671454"/>
          </a:xfrm>
          <a:prstGeom prst="rect">
            <a:avLst/>
          </a:prstGeom>
        </p:spPr>
        <p:txBody>
          <a:bodyPr wrap="square">
            <a:spAutoFit/>
          </a:bodyPr>
          <a:lstStyle/>
          <a:p>
            <a:pPr algn="just">
              <a:lnSpc>
                <a:spcPct val="150000"/>
              </a:lnSpc>
            </a:pPr>
            <a:r>
              <a:rPr lang="vi-VN" sz="4000" b="1" i="0" dirty="0">
                <a:solidFill>
                  <a:srgbClr val="0070C0"/>
                </a:solidFill>
                <a:effectLst/>
                <a:latin typeface="Cambria" panose="02040503050406030204" pitchFamily="18" charset="0"/>
                <a:ea typeface="Cambria" panose="02040503050406030204" pitchFamily="18" charset="0"/>
              </a:rPr>
              <a:t>a. Giải thích về nạn lũ lụt hằng năm</a:t>
            </a:r>
          </a:p>
          <a:p>
            <a:pPr algn="just">
              <a:lnSpc>
                <a:spcPct val="150000"/>
              </a:lnSpc>
            </a:pPr>
            <a:r>
              <a:rPr lang="vi-VN" sz="4000" b="1" i="0" dirty="0">
                <a:solidFill>
                  <a:srgbClr val="0070C0"/>
                </a:solidFill>
                <a:effectLst/>
                <a:latin typeface="Cambria" panose="02040503050406030204" pitchFamily="18" charset="0"/>
                <a:ea typeface="Cambria" panose="02040503050406030204" pitchFamily="18" charset="0"/>
              </a:rPr>
              <a:t>b. Giải thích về nguồn gốc các dân tộc trên đất nước ta</a:t>
            </a:r>
          </a:p>
          <a:p>
            <a:pPr algn="just">
              <a:lnSpc>
                <a:spcPct val="150000"/>
              </a:lnSpc>
            </a:pPr>
            <a:r>
              <a:rPr lang="vi-VN" sz="4000" b="1" i="0" dirty="0">
                <a:solidFill>
                  <a:srgbClr val="0070C0"/>
                </a:solidFill>
                <a:effectLst/>
                <a:latin typeface="Cambria" panose="02040503050406030204" pitchFamily="18" charset="0"/>
                <a:ea typeface="Cambria" panose="02040503050406030204" pitchFamily="18" charset="0"/>
              </a:rPr>
              <a:t>c. Nêu cách phòng chống thiên tai, lũ lụt</a:t>
            </a:r>
          </a:p>
        </p:txBody>
      </p:sp>
      <p:sp>
        <p:nvSpPr>
          <p:cNvPr id="3" name="Oval 2"/>
          <p:cNvSpPr/>
          <p:nvPr/>
        </p:nvSpPr>
        <p:spPr>
          <a:xfrm>
            <a:off x="725714" y="3323771"/>
            <a:ext cx="740229" cy="6812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6223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5" name="图片 7" descr="千库网_手绘卡通手写签名_元素编号13149564"/>
          <p:cNvPicPr>
            <a:picLocks noChangeAspect="1"/>
          </p:cNvPicPr>
          <p:nvPr/>
        </p:nvPicPr>
        <p:blipFill>
          <a:blip r:embed="rId6"/>
          <a:stretch>
            <a:fillRect/>
          </a:stretch>
        </p:blipFill>
        <p:spPr>
          <a:xfrm>
            <a:off x="1652666" y="-257913"/>
            <a:ext cx="2790665" cy="2790665"/>
          </a:xfrm>
          <a:prstGeom prst="rect">
            <a:avLst/>
          </a:prstGeom>
        </p:spPr>
      </p:pic>
      <p:sp>
        <p:nvSpPr>
          <p:cNvPr id="2" name="Rectangle 1"/>
          <p:cNvSpPr/>
          <p:nvPr/>
        </p:nvSpPr>
        <p:spPr>
          <a:xfrm>
            <a:off x="1857828" y="2203003"/>
            <a:ext cx="8476342" cy="2062103"/>
          </a:xfrm>
          <a:prstGeom prst="rect">
            <a:avLst/>
          </a:prstGeom>
        </p:spPr>
        <p:txBody>
          <a:bodyPr wrap="square">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Câu chuyện giải thích nguồn gốc các dân tộc trên đất nước ta. Các dân tộc đều chung một nguồn gốc, đều là anh em của nhau, chúng ta cần phải biết đoàn kết, đùm bọc lẫn nhau.</a:t>
            </a:r>
            <a:endParaRPr lang="en-US" sz="32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7"/>
          <a:stretch>
            <a:fillRect/>
          </a:stretch>
        </p:blipFill>
        <p:spPr>
          <a:xfrm>
            <a:off x="2844203" y="1288944"/>
            <a:ext cx="7084166" cy="1012024"/>
          </a:xfrm>
          <a:prstGeom prst="rect">
            <a:avLst/>
          </a:prstGeom>
        </p:spPr>
      </p:pic>
    </p:spTree>
    <p:extLst>
      <p:ext uri="{BB962C8B-B14F-4D97-AF65-F5344CB8AC3E}">
        <p14:creationId xmlns:p14="http://schemas.microsoft.com/office/powerpoint/2010/main" val="42366225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sp>
        <p:nvSpPr>
          <p:cNvPr id="3" name="Rectangle 2"/>
          <p:cNvSpPr/>
          <p:nvPr/>
        </p:nvSpPr>
        <p:spPr>
          <a:xfrm>
            <a:off x="9085725" y="6438122"/>
            <a:ext cx="27132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Truyện cổ Khơ Mú)</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6"/>
          <a:stretch>
            <a:fillRect/>
          </a:stretch>
        </p:blipFill>
        <p:spPr>
          <a:xfrm>
            <a:off x="3875314" y="179338"/>
            <a:ext cx="7372112" cy="1147444"/>
          </a:xfrm>
          <a:prstGeom prst="rect">
            <a:avLst/>
          </a:prstGeom>
        </p:spPr>
      </p:pic>
      <p:sp>
        <p:nvSpPr>
          <p:cNvPr id="8" name="Rectangle 7"/>
          <p:cNvSpPr/>
          <p:nvPr/>
        </p:nvSpPr>
        <p:spPr>
          <a:xfrm>
            <a:off x="319314" y="1326782"/>
            <a:ext cx="11553371"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xưa có vợ chồng nọ đi rừng, bắt được một con dúi. Dúi xin tha, họ thương tình tha cho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 là tổ tiên của các dân tộc anh em trên đất nước ta ngày nay.</a:t>
            </a:r>
          </a:p>
        </p:txBody>
      </p:sp>
      <p:pic>
        <p:nvPicPr>
          <p:cNvPr id="9" name="Picture 8"/>
          <p:cNvPicPr>
            <a:picLocks noChangeAspect="1"/>
          </p:cNvPicPr>
          <p:nvPr/>
        </p:nvPicPr>
        <p:blipFill>
          <a:blip r:embed="rId7"/>
          <a:stretch>
            <a:fillRect/>
          </a:stretch>
        </p:blipFill>
        <p:spPr>
          <a:xfrm>
            <a:off x="856801" y="1320389"/>
            <a:ext cx="490733" cy="546207"/>
          </a:xfrm>
          <a:prstGeom prst="rect">
            <a:avLst/>
          </a:prstGeom>
        </p:spPr>
      </p:pic>
      <p:pic>
        <p:nvPicPr>
          <p:cNvPr id="10" name="Picture 9"/>
          <p:cNvPicPr>
            <a:picLocks noChangeAspect="1"/>
          </p:cNvPicPr>
          <p:nvPr/>
        </p:nvPicPr>
        <p:blipFill>
          <a:blip r:embed="rId8"/>
          <a:stretch>
            <a:fillRect/>
          </a:stretch>
        </p:blipFill>
        <p:spPr>
          <a:xfrm>
            <a:off x="805162" y="2043287"/>
            <a:ext cx="528086" cy="592939"/>
          </a:xfrm>
          <a:prstGeom prst="rect">
            <a:avLst/>
          </a:prstGeom>
        </p:spPr>
      </p:pic>
      <p:pic>
        <p:nvPicPr>
          <p:cNvPr id="11" name="Picture 10"/>
          <p:cNvPicPr>
            <a:picLocks noChangeAspect="1"/>
          </p:cNvPicPr>
          <p:nvPr/>
        </p:nvPicPr>
        <p:blipFill>
          <a:blip r:embed="rId9"/>
          <a:stretch>
            <a:fillRect/>
          </a:stretch>
        </p:blipFill>
        <p:spPr>
          <a:xfrm>
            <a:off x="805162" y="3876142"/>
            <a:ext cx="517668" cy="591621"/>
          </a:xfrm>
          <a:prstGeom prst="rect">
            <a:avLst/>
          </a:prstGeom>
        </p:spPr>
      </p:pic>
      <p:pic>
        <p:nvPicPr>
          <p:cNvPr id="12" name="Picture 11"/>
          <p:cNvPicPr>
            <a:picLocks noChangeAspect="1"/>
          </p:cNvPicPr>
          <p:nvPr/>
        </p:nvPicPr>
        <p:blipFill>
          <a:blip r:embed="rId10"/>
          <a:stretch>
            <a:fillRect/>
          </a:stretch>
        </p:blipFill>
        <p:spPr>
          <a:xfrm rot="19820882">
            <a:off x="1097682" y="11648"/>
            <a:ext cx="2356269" cy="1583446"/>
          </a:xfrm>
          <a:prstGeom prst="rect">
            <a:avLst/>
          </a:prstGeom>
        </p:spPr>
      </p:pic>
    </p:spTree>
    <p:extLst>
      <p:ext uri="{BB962C8B-B14F-4D97-AF65-F5344CB8AC3E}">
        <p14:creationId xmlns:p14="http://schemas.microsoft.com/office/powerpoint/2010/main" val="265656657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2" name="Picture 1"/>
          <p:cNvPicPr>
            <a:picLocks noChangeAspect="1"/>
          </p:cNvPicPr>
          <p:nvPr/>
        </p:nvPicPr>
        <p:blipFill>
          <a:blip r:embed="rId6"/>
          <a:stretch>
            <a:fillRect/>
          </a:stretch>
        </p:blipFill>
        <p:spPr>
          <a:xfrm>
            <a:off x="1925974" y="1637483"/>
            <a:ext cx="8340051" cy="2804403"/>
          </a:xfrm>
          <a:prstGeom prst="rect">
            <a:avLst/>
          </a:prstGeom>
        </p:spPr>
      </p:pic>
    </p:spTree>
    <p:extLst>
      <p:ext uri="{BB962C8B-B14F-4D97-AF65-F5344CB8AC3E}">
        <p14:creationId xmlns:p14="http://schemas.microsoft.com/office/powerpoint/2010/main" val="200620831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grpSp>
        <p:nvGrpSpPr>
          <p:cNvPr id="39" name="Group 38"/>
          <p:cNvGrpSpPr/>
          <p:nvPr/>
        </p:nvGrpSpPr>
        <p:grpSpPr>
          <a:xfrm>
            <a:off x="400182" y="1862001"/>
            <a:ext cx="11450732" cy="1016363"/>
            <a:chOff x="3854582" y="4605201"/>
            <a:chExt cx="8072218" cy="1182285"/>
          </a:xfrm>
        </p:grpSpPr>
        <p:sp>
          <p:nvSpPr>
            <p:cNvPr id="40" name="矩形 26">
              <a:extLst>
                <a:ext uri="{FF2B5EF4-FFF2-40B4-BE49-F238E27FC236}">
                  <a16:creationId xmlns:a16="http://schemas.microsoft.com/office/drawing/2014/main" id="{902F907E-80C1-4F68-8630-618515348FFF}"/>
                </a:ext>
              </a:extLst>
            </p:cNvPr>
            <p:cNvSpPr/>
            <p:nvPr/>
          </p:nvSpPr>
          <p:spPr>
            <a:xfrm>
              <a:off x="3854582" y="4605201"/>
              <a:ext cx="8056449" cy="1182285"/>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1" name="Rectangle 40"/>
            <p:cNvSpPr/>
            <p:nvPr/>
          </p:nvSpPr>
          <p:spPr>
            <a:xfrm>
              <a:off x="3870351" y="4787616"/>
              <a:ext cx="8056449" cy="809576"/>
            </a:xfrm>
            <a:prstGeom prst="rect">
              <a:avLst/>
            </a:prstGeom>
          </p:spPr>
          <p:txBody>
            <a:bodyPr wrap="square">
              <a:spAutoFit/>
            </a:bodyPr>
            <a:lstStyle/>
            <a:p>
              <a:pPr algn="just">
                <a:lnSpc>
                  <a:spcPct val="120000"/>
                </a:lnSpc>
                <a:spcAft>
                  <a:spcPts val="0"/>
                </a:spcAft>
              </a:pPr>
              <a:r>
                <a:rPr lang="vi-VN" sz="3600" b="1" dirty="0">
                  <a:solidFill>
                    <a:schemeClr val="accent1"/>
                  </a:solidFill>
                  <a:latin typeface="Cambria" panose="02040503050406030204" pitchFamily="18" charset="0"/>
                  <a:ea typeface="Cambria" panose="02040503050406030204" pitchFamily="18" charset="0"/>
                </a:rPr>
                <a:t>Ba dân tộc trong bài đọc là: Khơ Mú, Thái, Mường,...</a:t>
              </a: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108857" y="3373328"/>
            <a:ext cx="3913301" cy="2491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4455" y="3348897"/>
            <a:ext cx="3912054" cy="2491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7279" y="3373328"/>
            <a:ext cx="3912054" cy="2442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10"/>
          <a:stretch>
            <a:fillRect/>
          </a:stretch>
        </p:blipFill>
        <p:spPr>
          <a:xfrm>
            <a:off x="-67590" y="171109"/>
            <a:ext cx="12327180" cy="1396105"/>
          </a:xfrm>
          <a:prstGeom prst="rect">
            <a:avLst/>
          </a:prstGeom>
        </p:spPr>
      </p:pic>
    </p:spTree>
    <p:extLst>
      <p:ext uri="{BB962C8B-B14F-4D97-AF65-F5344CB8AC3E}">
        <p14:creationId xmlns:p14="http://schemas.microsoft.com/office/powerpoint/2010/main" val="108628947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40" name="矩形 26">
            <a:extLst>
              <a:ext uri="{FF2B5EF4-FFF2-40B4-BE49-F238E27FC236}">
                <a16:creationId xmlns:a16="http://schemas.microsoft.com/office/drawing/2014/main" id="{902F907E-80C1-4F68-8630-618515348FFF}"/>
              </a:ext>
            </a:extLst>
          </p:cNvPr>
          <p:cNvSpPr/>
          <p:nvPr/>
        </p:nvSpPr>
        <p:spPr>
          <a:xfrm>
            <a:off x="400182" y="1862001"/>
            <a:ext cx="11428363" cy="4640399"/>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55693328"/>
              </p:ext>
            </p:extLst>
          </p:nvPr>
        </p:nvGraphicFramePr>
        <p:xfrm>
          <a:off x="885370" y="2227027"/>
          <a:ext cx="10493829" cy="3847068"/>
        </p:xfrm>
        <a:graphic>
          <a:graphicData uri="http://schemas.openxmlformats.org/drawingml/2006/table">
            <a:tbl>
              <a:tblPr firstRow="1" bandRow="1">
                <a:tableStyleId>{5C22544A-7EE6-4342-B048-85BDC9FD1C3A}</a:tableStyleId>
              </a:tblPr>
              <a:tblGrid>
                <a:gridCol w="4513944">
                  <a:extLst>
                    <a:ext uri="{9D8B030D-6E8A-4147-A177-3AD203B41FA5}">
                      <a16:colId xmlns:a16="http://schemas.microsoft.com/office/drawing/2014/main" val="3314047456"/>
                    </a:ext>
                  </a:extLst>
                </a:gridCol>
                <a:gridCol w="1378857">
                  <a:extLst>
                    <a:ext uri="{9D8B030D-6E8A-4147-A177-3AD203B41FA5}">
                      <a16:colId xmlns:a16="http://schemas.microsoft.com/office/drawing/2014/main" val="1447451467"/>
                    </a:ext>
                  </a:extLst>
                </a:gridCol>
                <a:gridCol w="4601028">
                  <a:extLst>
                    <a:ext uri="{9D8B030D-6E8A-4147-A177-3AD203B41FA5}">
                      <a16:colId xmlns:a16="http://schemas.microsoft.com/office/drawing/2014/main" val="1398885630"/>
                    </a:ext>
                  </a:extLst>
                </a:gridCol>
              </a:tblGrid>
              <a:tr h="961767">
                <a:tc>
                  <a:txBody>
                    <a:bodyPr/>
                    <a:lstStyle/>
                    <a:p>
                      <a:pPr algn="ctr"/>
                      <a:r>
                        <a:rPr lang="en-US" sz="4800" dirty="0">
                          <a:solidFill>
                            <a:schemeClr val="tx1"/>
                          </a:solidFill>
                          <a:latin typeface="Cambria" panose="02040503050406030204" pitchFamily="18" charset="0"/>
                          <a:ea typeface="Cambria" panose="020405030504060302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48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4800" dirty="0">
                          <a:solidFill>
                            <a:schemeClr val="tx1"/>
                          </a:solidFill>
                          <a:latin typeface="Cambria" panose="02040503050406030204" pitchFamily="18" charset="0"/>
                          <a:ea typeface="Cambria" panose="020405030504060302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1673890"/>
                  </a:ext>
                </a:extLst>
              </a:tr>
              <a:tr h="961767">
                <a:tc>
                  <a:txBody>
                    <a:bodyPr/>
                    <a:lstStyle/>
                    <a:p>
                      <a:pPr algn="just"/>
                      <a:r>
                        <a:rPr lang="en-US" sz="4400" b="0" dirty="0" err="1">
                          <a:latin typeface="Cambria" panose="02040503050406030204" pitchFamily="18" charset="0"/>
                          <a:ea typeface="Cambria" panose="02040503050406030204" pitchFamily="18" charset="0"/>
                        </a:rPr>
                        <a:t>Sấm</a:t>
                      </a:r>
                      <a:r>
                        <a:rPr lang="en-US" sz="4400" b="0" baseline="0" dirty="0">
                          <a:latin typeface="Cambria" panose="02040503050406030204" pitchFamily="18" charset="0"/>
                          <a:ea typeface="Cambria" panose="02040503050406030204" pitchFamily="18" charset="0"/>
                        </a:rPr>
                        <a:t> </a:t>
                      </a:r>
                      <a:r>
                        <a:rPr lang="en-US" sz="4400" b="0" baseline="0" dirty="0" err="1">
                          <a:latin typeface="Cambria" panose="02040503050406030204" pitchFamily="18" charset="0"/>
                          <a:ea typeface="Cambria" panose="02040503050406030204" pitchFamily="18" charset="0"/>
                        </a:rPr>
                        <a:t>chớp</a:t>
                      </a:r>
                      <a:endParaRPr lang="en-US" sz="4400" b="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4400" dirty="0" err="1">
                          <a:latin typeface="Cambria" panose="02040503050406030204" pitchFamily="18" charset="0"/>
                          <a:ea typeface="Cambria" panose="02040503050406030204" pitchFamily="18" charset="0"/>
                        </a:rPr>
                        <a:t>héo</a:t>
                      </a:r>
                      <a:r>
                        <a:rPr lang="en-US" sz="4400" baseline="0" dirty="0">
                          <a:latin typeface="Cambria" panose="02040503050406030204" pitchFamily="18" charset="0"/>
                          <a:ea typeface="Cambria" panose="02040503050406030204" pitchFamily="18" charset="0"/>
                        </a:rPr>
                        <a:t> </a:t>
                      </a:r>
                      <a:r>
                        <a:rPr lang="en-US" sz="4400" baseline="0" dirty="0" err="1">
                          <a:latin typeface="Cambria" panose="02040503050406030204" pitchFamily="18" charset="0"/>
                          <a:ea typeface="Cambria" panose="02040503050406030204" pitchFamily="18" charset="0"/>
                        </a:rPr>
                        <a:t>vàng</a:t>
                      </a:r>
                      <a:r>
                        <a:rPr lang="en-US" sz="4400" baseline="0"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36783728"/>
                  </a:ext>
                </a:extLst>
              </a:tr>
              <a:tr h="961767">
                <a:tc>
                  <a:txBody>
                    <a:bodyPr/>
                    <a:lstStyle/>
                    <a:p>
                      <a:pPr algn="just"/>
                      <a:r>
                        <a:rPr lang="en-US" sz="4400" b="0" dirty="0" err="1">
                          <a:latin typeface="Cambria" panose="02040503050406030204" pitchFamily="18" charset="0"/>
                          <a:ea typeface="Cambria" panose="02040503050406030204" pitchFamily="18" charset="0"/>
                        </a:rPr>
                        <a:t>Cây</a:t>
                      </a:r>
                      <a:r>
                        <a:rPr lang="en-US" sz="4400" b="0" baseline="0" dirty="0">
                          <a:latin typeface="Cambria" panose="02040503050406030204" pitchFamily="18" charset="0"/>
                          <a:ea typeface="Cambria" panose="02040503050406030204" pitchFamily="18" charset="0"/>
                        </a:rPr>
                        <a:t> </a:t>
                      </a:r>
                      <a:r>
                        <a:rPr lang="en-US" sz="4400" b="0" baseline="0" dirty="0" err="1">
                          <a:latin typeface="Cambria" panose="02040503050406030204" pitchFamily="18" charset="0"/>
                          <a:ea typeface="Cambria" panose="02040503050406030204" pitchFamily="18" charset="0"/>
                        </a:rPr>
                        <a:t>cỏ</a:t>
                      </a:r>
                      <a:endParaRPr lang="en-US" sz="4400" b="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4400" dirty="0" err="1">
                          <a:latin typeface="Cambria" panose="02040503050406030204" pitchFamily="18" charset="0"/>
                          <a:ea typeface="Cambria" panose="02040503050406030204" pitchFamily="18" charset="0"/>
                        </a:rPr>
                        <a:t>vắng</a:t>
                      </a:r>
                      <a:r>
                        <a:rPr lang="en-US" sz="4400" baseline="0" dirty="0">
                          <a:latin typeface="Cambria" panose="02040503050406030204" pitchFamily="18" charset="0"/>
                          <a:ea typeface="Cambria" panose="02040503050406030204" pitchFamily="18" charset="0"/>
                        </a:rPr>
                        <a:t> </a:t>
                      </a:r>
                      <a:r>
                        <a:rPr lang="en-US" sz="4400" baseline="0" dirty="0" err="1">
                          <a:latin typeface="Cambria" panose="02040503050406030204" pitchFamily="18" charset="0"/>
                          <a:ea typeface="Cambria" panose="02040503050406030204" pitchFamily="18" charset="0"/>
                        </a:rPr>
                        <a:t>tanh</a:t>
                      </a:r>
                      <a:r>
                        <a:rPr lang="en-US" sz="4400" baseline="0"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10705258"/>
                  </a:ext>
                </a:extLst>
              </a:tr>
              <a:tr h="961767">
                <a:tc>
                  <a:txBody>
                    <a:bodyPr/>
                    <a:lstStyle/>
                    <a:p>
                      <a:pPr algn="just"/>
                      <a:r>
                        <a:rPr lang="en-US" sz="4400" b="0" dirty="0" err="1">
                          <a:latin typeface="Cambria" panose="02040503050406030204" pitchFamily="18" charset="0"/>
                          <a:ea typeface="Cambria" panose="02040503050406030204" pitchFamily="18" charset="0"/>
                        </a:rPr>
                        <a:t>Mặt</a:t>
                      </a:r>
                      <a:r>
                        <a:rPr lang="en-US" sz="4400" b="0" baseline="0" dirty="0">
                          <a:latin typeface="Cambria" panose="02040503050406030204" pitchFamily="18" charset="0"/>
                          <a:ea typeface="Cambria" panose="02040503050406030204" pitchFamily="18" charset="0"/>
                        </a:rPr>
                        <a:t> </a:t>
                      </a:r>
                      <a:r>
                        <a:rPr lang="en-US" sz="4400" b="0" baseline="0" dirty="0" err="1">
                          <a:latin typeface="Cambria" panose="02040503050406030204" pitchFamily="18" charset="0"/>
                          <a:ea typeface="Cambria" panose="02040503050406030204" pitchFamily="18" charset="0"/>
                        </a:rPr>
                        <a:t>đất</a:t>
                      </a:r>
                      <a:endParaRPr lang="en-US" sz="4400" b="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4400" dirty="0" err="1">
                          <a:latin typeface="Cambria" panose="02040503050406030204" pitchFamily="18" charset="0"/>
                          <a:ea typeface="Cambria" panose="02040503050406030204" pitchFamily="18" charset="0"/>
                        </a:rPr>
                        <a:t>ầm</a:t>
                      </a:r>
                      <a:r>
                        <a:rPr lang="en-US" sz="4400" baseline="0" dirty="0">
                          <a:latin typeface="Cambria" panose="02040503050406030204" pitchFamily="18" charset="0"/>
                          <a:ea typeface="Cambria" panose="02040503050406030204" pitchFamily="18" charset="0"/>
                        </a:rPr>
                        <a:t> </a:t>
                      </a:r>
                      <a:r>
                        <a:rPr lang="en-US" sz="4400" baseline="0" dirty="0" err="1">
                          <a:latin typeface="Cambria" panose="02040503050406030204" pitchFamily="18" charset="0"/>
                          <a:ea typeface="Cambria" panose="02040503050406030204" pitchFamily="18" charset="0"/>
                        </a:rPr>
                        <a:t>ầm</a:t>
                      </a:r>
                      <a:r>
                        <a:rPr lang="en-US" sz="4400" baseline="0"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65531942"/>
                  </a:ext>
                </a:extLst>
              </a:tr>
            </a:tbl>
          </a:graphicData>
        </a:graphic>
      </p:graphicFrame>
      <p:cxnSp>
        <p:nvCxnSpPr>
          <p:cNvPr id="9" name="Straight Connector 8"/>
          <p:cNvCxnSpPr/>
          <p:nvPr/>
        </p:nvCxnSpPr>
        <p:spPr>
          <a:xfrm>
            <a:off x="5399314" y="3630250"/>
            <a:ext cx="1378857" cy="18706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399314" y="3788229"/>
            <a:ext cx="1378857" cy="93465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99314" y="4722885"/>
            <a:ext cx="1378857" cy="9360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stretch>
            <a:fillRect/>
          </a:stretch>
        </p:blipFill>
        <p:spPr>
          <a:xfrm>
            <a:off x="-80945" y="241663"/>
            <a:ext cx="12339373" cy="1518036"/>
          </a:xfrm>
          <a:prstGeom prst="rect">
            <a:avLst/>
          </a:prstGeom>
        </p:spPr>
      </p:pic>
    </p:spTree>
    <p:extLst>
      <p:ext uri="{BB962C8B-B14F-4D97-AF65-F5344CB8AC3E}">
        <p14:creationId xmlns:p14="http://schemas.microsoft.com/office/powerpoint/2010/main" val="100573500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5" name="Picture 4"/>
          <p:cNvPicPr>
            <a:picLocks noChangeAspect="1"/>
          </p:cNvPicPr>
          <p:nvPr/>
        </p:nvPicPr>
        <p:blipFill>
          <a:blip r:embed="rId6"/>
          <a:stretch>
            <a:fillRect/>
          </a:stretch>
        </p:blipFill>
        <p:spPr>
          <a:xfrm>
            <a:off x="1599520" y="1599794"/>
            <a:ext cx="9308377" cy="3268521"/>
          </a:xfrm>
          <a:prstGeom prst="rect">
            <a:avLst/>
          </a:prstGeom>
        </p:spPr>
      </p:pic>
    </p:spTree>
    <p:extLst>
      <p:ext uri="{BB962C8B-B14F-4D97-AF65-F5344CB8AC3E}">
        <p14:creationId xmlns:p14="http://schemas.microsoft.com/office/powerpoint/2010/main" val="200308654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3E2AF7-26CA-8499-1F73-22CCA7466C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17" b="1139"/>
          <a:stretch/>
        </p:blipFill>
        <p:spPr>
          <a:xfrm>
            <a:off x="-87086" y="0"/>
            <a:ext cx="12279086" cy="6858000"/>
          </a:xfrm>
          <a:prstGeom prst="rect">
            <a:avLst/>
          </a:prstGeom>
        </p:spPr>
      </p:pic>
      <p:pic>
        <p:nvPicPr>
          <p:cNvPr id="13" name="Picture 12">
            <a:extLst>
              <a:ext uri="{FF2B5EF4-FFF2-40B4-BE49-F238E27FC236}">
                <a16:creationId xmlns:a16="http://schemas.microsoft.com/office/drawing/2014/main" id="{557DBF3E-08A5-E986-6745-D1781F0BC0D4}"/>
              </a:ext>
            </a:extLst>
          </p:cNvPr>
          <p:cNvPicPr>
            <a:picLocks noChangeAspect="1"/>
          </p:cNvPicPr>
          <p:nvPr/>
        </p:nvPicPr>
        <p:blipFill rotWithShape="1">
          <a:blip r:embed="rId7"/>
          <a:srcRect b="21506"/>
          <a:stretch/>
        </p:blipFill>
        <p:spPr>
          <a:xfrm>
            <a:off x="2927986" y="4383454"/>
            <a:ext cx="6248942" cy="1842375"/>
          </a:xfrm>
          <a:prstGeom prst="rect">
            <a:avLst/>
          </a:prstGeom>
        </p:spPr>
      </p:pic>
      <p:pic>
        <p:nvPicPr>
          <p:cNvPr id="14" name="y2mate.com - HANOITV  Intro  end credits Đuổi hình bắt chữ năm 2017 dùng nhạc Catchphrase UK">
            <a:hlinkClick r:id="" action="ppaction://media"/>
          </p:cNvPr>
          <p:cNvPicPr>
            <a:picLocks noChangeAspect="1"/>
          </p:cNvPicPr>
          <p:nvPr>
            <a:audioFile r:link="rId1"/>
            <p:extLst>
              <p:ext uri="{DAA4B4D4-6D71-4841-9C94-3DE7FCFB9230}">
                <p14:media xmlns:p14="http://schemas.microsoft.com/office/powerpoint/2010/main" r:embed="rId2">
                  <p14:trim st="5242" end="47315.6875"/>
                </p14:media>
              </p:ext>
            </p:extLst>
          </p:nvPr>
        </p:nvPicPr>
        <p:blipFill>
          <a:blip r:embed="rId8"/>
          <a:stretch>
            <a:fillRect/>
          </a:stretch>
        </p:blipFill>
        <p:spPr>
          <a:xfrm>
            <a:off x="13570027" y="-42338"/>
            <a:ext cx="609600" cy="609600"/>
          </a:xfrm>
          <a:prstGeom prst="rect">
            <a:avLst/>
          </a:prstGeom>
        </p:spPr>
      </p:pic>
      <p:pic>
        <p:nvPicPr>
          <p:cNvPr id="4" name="Picture 3"/>
          <p:cNvPicPr>
            <a:picLocks noChangeAspect="1"/>
          </p:cNvPicPr>
          <p:nvPr/>
        </p:nvPicPr>
        <p:blipFill>
          <a:blip r:embed="rId9"/>
          <a:stretch>
            <a:fillRect/>
          </a:stretch>
        </p:blipFill>
        <p:spPr>
          <a:xfrm>
            <a:off x="2287850" y="2928414"/>
            <a:ext cx="7529213" cy="2139881"/>
          </a:xfrm>
          <a:prstGeom prst="rect">
            <a:avLst/>
          </a:prstGeom>
        </p:spPr>
      </p:pic>
    </p:spTree>
    <p:extLst>
      <p:ext uri="{BB962C8B-B14F-4D97-AF65-F5344CB8AC3E}">
        <p14:creationId xmlns:p14="http://schemas.microsoft.com/office/powerpoint/2010/main" val="1053029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5" name="组合 14"/>
          <p:cNvGrpSpPr/>
          <p:nvPr/>
        </p:nvGrpSpPr>
        <p:grpSpPr>
          <a:xfrm>
            <a:off x="0" y="0"/>
            <a:ext cx="12192000" cy="1381760"/>
            <a:chOff x="0" y="0"/>
            <a:chExt cx="19200" cy="2176"/>
          </a:xfrm>
        </p:grpSpPr>
        <p:grpSp>
          <p:nvGrpSpPr>
            <p:cNvPr id="12" name="组合 11"/>
            <p:cNvGrpSpPr/>
            <p:nvPr/>
          </p:nvGrpSpPr>
          <p:grpSpPr>
            <a:xfrm>
              <a:off x="0" y="0"/>
              <a:ext cx="19200" cy="2176"/>
              <a:chOff x="0" y="0"/>
              <a:chExt cx="19200" cy="2176"/>
            </a:xfrm>
          </p:grpSpPr>
          <p:pic>
            <p:nvPicPr>
              <p:cNvPr id="10" name="图片 9" descr="7 (22)"/>
              <p:cNvPicPr>
                <a:picLocks noChangeAspect="1"/>
              </p:cNvPicPr>
              <p:nvPr/>
            </p:nvPicPr>
            <p:blipFill>
              <a:blip r:embed="rId4">
                <a:lum bright="18000"/>
              </a:blip>
              <a:srcRect t="2506" b="68642"/>
              <a:stretch>
                <a:fillRect/>
              </a:stretch>
            </p:blipFill>
            <p:spPr>
              <a:xfrm>
                <a:off x="0" y="0"/>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31750" y="179070"/>
            <a:ext cx="12233910" cy="674370"/>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 name="图片 2"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4" name="五角星 13"/>
          <p:cNvSpPr/>
          <p:nvPr/>
        </p:nvSpPr>
        <p:spPr>
          <a:xfrm>
            <a:off x="11438255" y="233045"/>
            <a:ext cx="274320" cy="274320"/>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Picture 16">
            <a:extLst>
              <a:ext uri="{FF2B5EF4-FFF2-40B4-BE49-F238E27FC236}">
                <a16:creationId xmlns:a16="http://schemas.microsoft.com/office/drawing/2014/main" id="{DEE632FD-05A9-E158-4442-E4937947F7A0}"/>
              </a:ext>
            </a:extLst>
          </p:cNvPr>
          <p:cNvPicPr>
            <a:picLocks noChangeAspect="1"/>
          </p:cNvPicPr>
          <p:nvPr/>
        </p:nvPicPr>
        <p:blipFill>
          <a:blip r:embed="rId7"/>
          <a:stretch>
            <a:fillRect/>
          </a:stretch>
        </p:blipFill>
        <p:spPr>
          <a:xfrm>
            <a:off x="2691089" y="198916"/>
            <a:ext cx="6809822" cy="1347333"/>
          </a:xfrm>
          <a:prstGeom prst="rect">
            <a:avLst/>
          </a:prstGeom>
        </p:spPr>
      </p:pic>
      <p:pic>
        <p:nvPicPr>
          <p:cNvPr id="23" name="图片 7" descr="千库网_手绘卡通手写签名_元素编号13149564"/>
          <p:cNvPicPr>
            <a:picLocks noChangeAspect="1"/>
          </p:cNvPicPr>
          <p:nvPr/>
        </p:nvPicPr>
        <p:blipFill>
          <a:blip r:embed="rId8"/>
          <a:stretch>
            <a:fillRect/>
          </a:stretch>
        </p:blipFill>
        <p:spPr>
          <a:xfrm>
            <a:off x="753745" y="198916"/>
            <a:ext cx="1910063" cy="1910063"/>
          </a:xfrm>
          <a:prstGeom prst="rect">
            <a:avLst/>
          </a:prstGeom>
        </p:spPr>
      </p:pic>
      <p:grpSp>
        <p:nvGrpSpPr>
          <p:cNvPr id="9" name="Group 8"/>
          <p:cNvGrpSpPr/>
          <p:nvPr/>
        </p:nvGrpSpPr>
        <p:grpSpPr>
          <a:xfrm>
            <a:off x="2087586" y="1923379"/>
            <a:ext cx="9350669" cy="1643991"/>
            <a:chOff x="2087586" y="1923379"/>
            <a:chExt cx="9350669" cy="1643991"/>
          </a:xfrm>
        </p:grpSpPr>
        <p:sp>
          <p:nvSpPr>
            <p:cNvPr id="19" name="矩形 26">
              <a:extLst>
                <a:ext uri="{FF2B5EF4-FFF2-40B4-BE49-F238E27FC236}">
                  <a16:creationId xmlns:a16="http://schemas.microsoft.com/office/drawing/2014/main" id="{902F907E-80C1-4F68-8630-618515348FFF}"/>
                </a:ext>
              </a:extLst>
            </p:cNvPr>
            <p:cNvSpPr/>
            <p:nvPr/>
          </p:nvSpPr>
          <p:spPr>
            <a:xfrm>
              <a:off x="2087586" y="1923379"/>
              <a:ext cx="9350669" cy="1643991"/>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2307140" y="2312916"/>
              <a:ext cx="8717451" cy="830997"/>
            </a:xfrm>
            <a:prstGeom prst="rect">
              <a:avLst/>
            </a:prstGeom>
          </p:spPr>
          <p:txBody>
            <a:bodyPr wrap="none">
              <a:spAutoFit/>
            </a:bodyPr>
            <a:lstStyle/>
            <a:p>
              <a:pPr lvl="0" algn="ctr">
                <a:defRPr/>
              </a:pPr>
              <a:r>
                <a:rPr lang="pt-BR" sz="4800" b="1" kern="0" dirty="0">
                  <a:solidFill>
                    <a:srgbClr val="FF0066"/>
                  </a:solidFill>
                  <a:latin typeface="Cambria" panose="02040503050406030204" pitchFamily="18" charset="0"/>
                  <a:cs typeface="Times New Roman" pitchFamily="18" charset="0"/>
                </a:rPr>
                <a:t>Chia sẻ bài học với người thân</a:t>
              </a:r>
              <a:endParaRPr lang="vi-VN" sz="4000" kern="0" dirty="0">
                <a:solidFill>
                  <a:srgbClr val="FF0066"/>
                </a:solidFill>
                <a:latin typeface="Cambria" panose="02040503050406030204" pitchFamily="18" charset="0"/>
              </a:endParaRPr>
            </a:p>
          </p:txBody>
        </p:sp>
      </p:grpSp>
      <p:grpSp>
        <p:nvGrpSpPr>
          <p:cNvPr id="24" name="Group 23"/>
          <p:cNvGrpSpPr/>
          <p:nvPr/>
        </p:nvGrpSpPr>
        <p:grpSpPr>
          <a:xfrm>
            <a:off x="347980" y="4424716"/>
            <a:ext cx="9350669" cy="1643991"/>
            <a:chOff x="347980" y="4424716"/>
            <a:chExt cx="9350669" cy="1643991"/>
          </a:xfrm>
        </p:grpSpPr>
        <p:sp>
          <p:nvSpPr>
            <p:cNvPr id="21" name="矩形 26">
              <a:extLst>
                <a:ext uri="{FF2B5EF4-FFF2-40B4-BE49-F238E27FC236}">
                  <a16:creationId xmlns:a16="http://schemas.microsoft.com/office/drawing/2014/main" id="{902F907E-80C1-4F68-8630-618515348FFF}"/>
                </a:ext>
              </a:extLst>
            </p:cNvPr>
            <p:cNvSpPr/>
            <p:nvPr/>
          </p:nvSpPr>
          <p:spPr>
            <a:xfrm>
              <a:off x="347980" y="4424716"/>
              <a:ext cx="9350669" cy="1643991"/>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6" name="Rectangle 15"/>
            <p:cNvSpPr/>
            <p:nvPr/>
          </p:nvSpPr>
          <p:spPr>
            <a:xfrm>
              <a:off x="1741524" y="4878046"/>
              <a:ext cx="6346609" cy="830997"/>
            </a:xfrm>
            <a:prstGeom prst="rect">
              <a:avLst/>
            </a:prstGeom>
          </p:spPr>
          <p:txBody>
            <a:bodyPr wrap="none">
              <a:spAutoFit/>
            </a:bodyPr>
            <a:lstStyle/>
            <a:p>
              <a:pPr lvl="0" algn="ctr">
                <a:defRPr/>
              </a:pPr>
              <a:r>
                <a:rPr lang="pt-BR" sz="4800" b="1" kern="0" dirty="0">
                  <a:solidFill>
                    <a:srgbClr val="FF0066"/>
                  </a:solidFill>
                  <a:latin typeface="Cambria" panose="02040503050406030204" pitchFamily="18" charset="0"/>
                  <a:cs typeface="Times New Roman" pitchFamily="18" charset="0"/>
                </a:rPr>
                <a:t>Chuẩn bị bài tiếp theo</a:t>
              </a:r>
              <a:endParaRPr lang="vi-VN" sz="4800" kern="0" dirty="0">
                <a:solidFill>
                  <a:srgbClr val="FF0066"/>
                </a:solidFill>
                <a:latin typeface="Cambria" panose="02040503050406030204" pitchFamily="18" charset="0"/>
              </a:endParaRPr>
            </a:p>
          </p:txBody>
        </p:sp>
      </p:gr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8727432" y="3401629"/>
            <a:ext cx="3992672" cy="3137099"/>
          </a:xfrm>
          <a:prstGeom prst="rect">
            <a:avLst/>
          </a:prstGeom>
        </p:spPr>
      </p:pic>
    </p:spTree>
    <p:extLst>
      <p:ext uri="{BB962C8B-B14F-4D97-AF65-F5344CB8AC3E}">
        <p14:creationId xmlns:p14="http://schemas.microsoft.com/office/powerpoint/2010/main" val="419979685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857" y="703953"/>
            <a:ext cx="8519886" cy="5315290"/>
          </a:xfrm>
          <a:prstGeom prst="rect">
            <a:avLst/>
          </a:prstGeom>
        </p:spPr>
      </p:pic>
      <p:pic>
        <p:nvPicPr>
          <p:cNvPr id="34" name="Picture 33">
            <a:hlinkClick r:id="rId5" action="ppaction://hlinksldjump"/>
            <a:extLst>
              <a:ext uri="{FF2B5EF4-FFF2-40B4-BE49-F238E27FC236}">
                <a16:creationId xmlns:a16="http://schemas.microsoft.com/office/drawing/2014/main" id="{38C9C6E7-48A8-DC63-A7FB-25D341E6B1E0}"/>
              </a:ext>
            </a:extLst>
          </p:cNvPr>
          <p:cNvPicPr>
            <a:picLocks noChangeAspect="1"/>
          </p:cNvPicPr>
          <p:nvPr/>
        </p:nvPicPr>
        <p:blipFill>
          <a:blip r:embed="rId6"/>
          <a:stretch>
            <a:fillRect/>
          </a:stretch>
        </p:blipFill>
        <p:spPr>
          <a:xfrm>
            <a:off x="2721759" y="635424"/>
            <a:ext cx="3212870" cy="3365284"/>
          </a:xfrm>
          <a:prstGeom prst="rect">
            <a:avLst/>
          </a:prstGeom>
        </p:spPr>
      </p:pic>
      <p:pic>
        <p:nvPicPr>
          <p:cNvPr id="35" name="Picture 34">
            <a:hlinkClick r:id="rId7" action="ppaction://hlinksldjump"/>
            <a:extLst>
              <a:ext uri="{FF2B5EF4-FFF2-40B4-BE49-F238E27FC236}">
                <a16:creationId xmlns:a16="http://schemas.microsoft.com/office/drawing/2014/main" id="{BB2A4507-C8E4-4624-A147-4402D4B69D1A}"/>
              </a:ext>
            </a:extLst>
          </p:cNvPr>
          <p:cNvPicPr>
            <a:picLocks noChangeAspect="1"/>
          </p:cNvPicPr>
          <p:nvPr/>
        </p:nvPicPr>
        <p:blipFill>
          <a:blip r:embed="rId8"/>
          <a:stretch>
            <a:fillRect/>
          </a:stretch>
        </p:blipFill>
        <p:spPr>
          <a:xfrm>
            <a:off x="4893691" y="471363"/>
            <a:ext cx="4474852" cy="3133616"/>
          </a:xfrm>
          <a:prstGeom prst="rect">
            <a:avLst/>
          </a:prstGeom>
        </p:spPr>
      </p:pic>
      <p:pic>
        <p:nvPicPr>
          <p:cNvPr id="36" name="Picture 35">
            <a:hlinkClick r:id="rId9" action="ppaction://hlinksldjump"/>
            <a:extLst>
              <a:ext uri="{FF2B5EF4-FFF2-40B4-BE49-F238E27FC236}">
                <a16:creationId xmlns:a16="http://schemas.microsoft.com/office/drawing/2014/main" id="{0534334A-4924-8418-A7AF-70A7D3235A2E}"/>
              </a:ext>
            </a:extLst>
          </p:cNvPr>
          <p:cNvPicPr>
            <a:picLocks noChangeAspect="1"/>
          </p:cNvPicPr>
          <p:nvPr/>
        </p:nvPicPr>
        <p:blipFill>
          <a:blip r:embed="rId10"/>
          <a:stretch>
            <a:fillRect/>
          </a:stretch>
        </p:blipFill>
        <p:spPr>
          <a:xfrm>
            <a:off x="8266760" y="611583"/>
            <a:ext cx="3504078" cy="2853175"/>
          </a:xfrm>
          <a:prstGeom prst="rect">
            <a:avLst/>
          </a:prstGeom>
        </p:spPr>
      </p:pic>
      <p:pic>
        <p:nvPicPr>
          <p:cNvPr id="37" name="Picture 36">
            <a:hlinkClick r:id="rId11" action="ppaction://hlinksldjump"/>
            <a:extLst>
              <a:ext uri="{FF2B5EF4-FFF2-40B4-BE49-F238E27FC236}">
                <a16:creationId xmlns:a16="http://schemas.microsoft.com/office/drawing/2014/main" id="{01284634-4319-E971-3028-8FDA2F36F6CC}"/>
              </a:ext>
            </a:extLst>
          </p:cNvPr>
          <p:cNvPicPr>
            <a:picLocks noChangeAspect="1"/>
          </p:cNvPicPr>
          <p:nvPr/>
        </p:nvPicPr>
        <p:blipFill>
          <a:blip r:embed="rId12"/>
          <a:stretch>
            <a:fillRect/>
          </a:stretch>
        </p:blipFill>
        <p:spPr>
          <a:xfrm>
            <a:off x="2675639" y="2409196"/>
            <a:ext cx="3859102" cy="3956647"/>
          </a:xfrm>
          <a:prstGeom prst="rect">
            <a:avLst/>
          </a:prstGeom>
        </p:spPr>
      </p:pic>
      <p:pic>
        <p:nvPicPr>
          <p:cNvPr id="38" name="Picture 37">
            <a:hlinkClick r:id="rId13" action="ppaction://hlinksldjump"/>
            <a:extLst>
              <a:ext uri="{FF2B5EF4-FFF2-40B4-BE49-F238E27FC236}">
                <a16:creationId xmlns:a16="http://schemas.microsoft.com/office/drawing/2014/main" id="{25D19FFA-39D4-E25C-6398-CF1E406D846B}"/>
              </a:ext>
            </a:extLst>
          </p:cNvPr>
          <p:cNvPicPr>
            <a:picLocks noChangeAspect="1"/>
          </p:cNvPicPr>
          <p:nvPr/>
        </p:nvPicPr>
        <p:blipFill>
          <a:blip r:embed="rId14"/>
          <a:stretch>
            <a:fillRect/>
          </a:stretch>
        </p:blipFill>
        <p:spPr>
          <a:xfrm>
            <a:off x="5450487" y="2562813"/>
            <a:ext cx="4011516" cy="3731075"/>
          </a:xfrm>
          <a:prstGeom prst="rect">
            <a:avLst/>
          </a:prstGeom>
        </p:spPr>
      </p:pic>
      <p:pic>
        <p:nvPicPr>
          <p:cNvPr id="39" name="Picture 38">
            <a:hlinkClick r:id="rId15" action="ppaction://hlinksldjump"/>
            <a:extLst>
              <a:ext uri="{FF2B5EF4-FFF2-40B4-BE49-F238E27FC236}">
                <a16:creationId xmlns:a16="http://schemas.microsoft.com/office/drawing/2014/main" id="{04739E21-84AA-2073-837E-457C34E5997C}"/>
              </a:ext>
            </a:extLst>
          </p:cNvPr>
          <p:cNvPicPr>
            <a:picLocks noChangeAspect="1"/>
          </p:cNvPicPr>
          <p:nvPr/>
        </p:nvPicPr>
        <p:blipFill>
          <a:blip r:embed="rId16"/>
          <a:stretch>
            <a:fillRect/>
          </a:stretch>
        </p:blipFill>
        <p:spPr>
          <a:xfrm>
            <a:off x="7991007" y="2562813"/>
            <a:ext cx="3682303" cy="3553334"/>
          </a:xfrm>
          <a:prstGeom prst="rect">
            <a:avLst/>
          </a:prstGeom>
        </p:spPr>
      </p:pic>
      <p:pic>
        <p:nvPicPr>
          <p:cNvPr id="32" name="图片 31" descr="15"/>
          <p:cNvPicPr>
            <a:picLocks noChangeAspect="1"/>
          </p:cNvPicPr>
          <p:nvPr/>
        </p:nvPicPr>
        <p:blipFill>
          <a:blip r:embed="rId17"/>
          <a:srcRect t="34583" b="28691"/>
          <a:stretch>
            <a:fillRect/>
          </a:stretch>
        </p:blipFill>
        <p:spPr>
          <a:xfrm>
            <a:off x="635" y="4823460"/>
            <a:ext cx="12192000" cy="2034540"/>
          </a:xfrm>
          <a:prstGeom prst="rect">
            <a:avLst/>
          </a:prstGeom>
        </p:spPr>
      </p:pic>
      <p:sp>
        <p:nvSpPr>
          <p:cNvPr id="40" name="Arrow: Left 14">
            <a:hlinkClick r:id="rId18" action="ppaction://hlinksldjump"/>
            <a:extLst>
              <a:ext uri="{FF2B5EF4-FFF2-40B4-BE49-F238E27FC236}">
                <a16:creationId xmlns:a16="http://schemas.microsoft.com/office/drawing/2014/main" id="{56E991E4-0F0D-0905-CC29-97020A4C328D}"/>
              </a:ext>
            </a:extLst>
          </p:cNvPr>
          <p:cNvSpPr/>
          <p:nvPr/>
        </p:nvSpPr>
        <p:spPr>
          <a:xfrm rot="10800000">
            <a:off x="343678" y="327110"/>
            <a:ext cx="1212016" cy="640119"/>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41" name="Picture 40">
            <a:hlinkClick r:id="rId18" action="ppaction://hlinksldjump"/>
            <a:extLst>
              <a:ext uri="{FF2B5EF4-FFF2-40B4-BE49-F238E27FC236}">
                <a16:creationId xmlns:a16="http://schemas.microsoft.com/office/drawing/2014/main" id="{9BA2D410-D06B-FE54-DA54-C6F9231C9ED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0284" y="1658267"/>
            <a:ext cx="2123081" cy="4600010"/>
          </a:xfrm>
          <a:prstGeom prst="rect">
            <a:avLst/>
          </a:prstGeom>
        </p:spPr>
      </p:pic>
    </p:spTree>
    <p:extLst>
      <p:ext uri="{BB962C8B-B14F-4D97-AF65-F5344CB8AC3E}">
        <p14:creationId xmlns:p14="http://schemas.microsoft.com/office/powerpoint/2010/main" val="300934694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5" restart="whenNotActive" fill="hold" evtFilter="cancelBubble" nodeType="interactiveSeq">
                <p:stCondLst>
                  <p:cond evt="onClick" delay="0">
                    <p:tgtEl>
                      <p:spTgt spid="35"/>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 restart="whenNotActive" fill="hold" evtFilter="cancelBubble" nodeType="interactiveSeq">
                <p:stCondLst>
                  <p:cond evt="onClick" delay="0">
                    <p:tgtEl>
                      <p:spTgt spid="36"/>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3" restart="whenNotActive" fill="hold" evtFilter="cancelBubble" nodeType="interactiveSeq">
                <p:stCondLst>
                  <p:cond evt="onClick" delay="0">
                    <p:tgtEl>
                      <p:spTgt spid="38"/>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8"/>
                                        </p:tgtEl>
                                      </p:cBhvr>
                                    </p:animEffect>
                                    <p:set>
                                      <p:cBhvr>
                                        <p:cTn id="3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3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2" name="Rectangle 21"/>
          <p:cNvSpPr/>
          <p:nvPr/>
        </p:nvSpPr>
        <p:spPr>
          <a:xfrm>
            <a:off x="435655" y="907416"/>
            <a:ext cx="11320689" cy="4056470"/>
          </a:xfrm>
          <a:prstGeom prst="rect">
            <a:avLst/>
          </a:prstGeom>
          <a:solidFill>
            <a:schemeClr val="bg1">
              <a:alpha val="78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2" name="图片 1" descr="15"/>
          <p:cNvPicPr>
            <a:picLocks noChangeAspect="1"/>
          </p:cNvPicPr>
          <p:nvPr/>
        </p:nvPicPr>
        <p:blipFill>
          <a:blip r:embed="rId7"/>
          <a:srcRect t="34583"/>
          <a:stretch>
            <a:fillRect/>
          </a:stretch>
        </p:blipFill>
        <p:spPr>
          <a:xfrm>
            <a:off x="0" y="3234055"/>
            <a:ext cx="12192000" cy="3623945"/>
          </a:xfrm>
          <a:prstGeom prst="rect">
            <a:avLst/>
          </a:prstGeom>
        </p:spPr>
      </p:pic>
      <p:sp>
        <p:nvSpPr>
          <p:cNvPr id="3" name="Rectangle 2"/>
          <p:cNvSpPr/>
          <p:nvPr/>
        </p:nvSpPr>
        <p:spPr>
          <a:xfrm>
            <a:off x="575900" y="1197749"/>
            <a:ext cx="11212194" cy="2677656"/>
          </a:xfrm>
          <a:prstGeom prst="rect">
            <a:avLst/>
          </a:prstGeom>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Đất nước Việt Nam thật tươi đẹp. Hãy cùng nhau đi thăm các miền đất nước qua những câu ca dao.</a:t>
            </a:r>
          </a:p>
          <a:p>
            <a:pPr algn="just"/>
            <a:r>
              <a:rPr lang="vi-VN" sz="2800" b="1" i="0" dirty="0">
                <a:solidFill>
                  <a:srgbClr val="000000"/>
                </a:solidFill>
                <a:effectLst/>
                <a:latin typeface="Cambria" panose="02040503050406030204" pitchFamily="18" charset="0"/>
                <a:ea typeface="Cambria" panose="02040503050406030204" pitchFamily="18" charset="0"/>
              </a:rPr>
              <a:t>Đầu tiên, chúng ta sẽ đến Phú Thọ, miền Bắc nước ta, nơi có đền thờ Vua Hùng, nơi được gọi là “quê cha đất tổ”.</a:t>
            </a:r>
          </a:p>
          <a:p>
            <a:pPr algn="ctr"/>
            <a:r>
              <a:rPr lang="vi-VN" sz="2800" b="1" i="0" dirty="0">
                <a:solidFill>
                  <a:srgbClr val="000000"/>
                </a:solidFill>
                <a:effectLst/>
                <a:latin typeface="Cambria" panose="02040503050406030204" pitchFamily="18" charset="0"/>
                <a:ea typeface="Cambria" panose="02040503050406030204" pitchFamily="18" charset="0"/>
              </a:rPr>
              <a:t>Dù ai đi ngược về xuôi</a:t>
            </a:r>
          </a:p>
          <a:p>
            <a:pPr algn="ctr"/>
            <a:r>
              <a:rPr lang="vi-VN" sz="2800" b="1" i="0" dirty="0">
                <a:solidFill>
                  <a:srgbClr val="000000"/>
                </a:solidFill>
                <a:effectLst/>
                <a:latin typeface="Cambria" panose="02040503050406030204" pitchFamily="18" charset="0"/>
                <a:ea typeface="Cambria" panose="02040503050406030204" pitchFamily="18" charset="0"/>
              </a:rPr>
              <a:t>Nhớ ngày Giỗ Tổ mùng Mười tháng Ba.</a:t>
            </a:r>
          </a:p>
        </p:txBody>
      </p:sp>
      <p:sp>
        <p:nvSpPr>
          <p:cNvPr id="23" name="Arrow: Left 14">
            <a:hlinkClick r:id="rId8" action="ppaction://hlinksldjump"/>
            <a:extLst>
              <a:ext uri="{FF2B5EF4-FFF2-40B4-BE49-F238E27FC236}">
                <a16:creationId xmlns:a16="http://schemas.microsoft.com/office/drawing/2014/main" id="{56E991E4-0F0D-0905-CC29-97020A4C328D}"/>
              </a:ext>
            </a:extLst>
          </p:cNvPr>
          <p:cNvSpPr/>
          <p:nvPr/>
        </p:nvSpPr>
        <p:spPr>
          <a:xfrm rot="10800000">
            <a:off x="190110" y="108198"/>
            <a:ext cx="1212016" cy="640119"/>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15" name="Picture 14"/>
          <p:cNvPicPr>
            <a:picLocks noChangeAspect="1"/>
          </p:cNvPicPr>
          <p:nvPr/>
        </p:nvPicPr>
        <p:blipFill>
          <a:blip r:embed="rId9"/>
          <a:stretch>
            <a:fillRect/>
          </a:stretch>
        </p:blipFill>
        <p:spPr>
          <a:xfrm>
            <a:off x="1298032" y="5309078"/>
            <a:ext cx="9595936" cy="1072989"/>
          </a:xfrm>
          <a:prstGeom prst="rect">
            <a:avLst/>
          </a:prstGeom>
        </p:spPr>
      </p:pic>
      <p:pic>
        <p:nvPicPr>
          <p:cNvPr id="27" name="Picture 26">
            <a:extLst>
              <a:ext uri="{FF2B5EF4-FFF2-40B4-BE49-F238E27FC236}">
                <a16:creationId xmlns:a16="http://schemas.microsoft.com/office/drawing/2014/main" id="{11E40D16-9B06-72B3-AB48-879F127E0752}"/>
              </a:ext>
            </a:extLst>
          </p:cNvPr>
          <p:cNvPicPr>
            <a:picLocks noChangeAspect="1"/>
          </p:cNvPicPr>
          <p:nvPr/>
        </p:nvPicPr>
        <p:blipFill>
          <a:blip r:embed="rId10"/>
          <a:stretch>
            <a:fillRect/>
          </a:stretch>
        </p:blipFill>
        <p:spPr>
          <a:xfrm>
            <a:off x="9751756" y="3304948"/>
            <a:ext cx="1637413" cy="1712914"/>
          </a:xfrm>
          <a:prstGeom prst="rect">
            <a:avLst/>
          </a:prstGeom>
        </p:spPr>
      </p:pic>
    </p:spTree>
    <p:extLst>
      <p:ext uri="{BB962C8B-B14F-4D97-AF65-F5344CB8AC3E}">
        <p14:creationId xmlns:p14="http://schemas.microsoft.com/office/powerpoint/2010/main" val="402741761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2" name="Rectangle 21"/>
          <p:cNvSpPr/>
          <p:nvPr/>
        </p:nvSpPr>
        <p:spPr>
          <a:xfrm>
            <a:off x="435655" y="907416"/>
            <a:ext cx="11320689" cy="4056470"/>
          </a:xfrm>
          <a:prstGeom prst="rect">
            <a:avLst/>
          </a:prstGeom>
          <a:solidFill>
            <a:schemeClr val="bg1">
              <a:alpha val="78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2" name="图片 1" descr="15"/>
          <p:cNvPicPr>
            <a:picLocks noChangeAspect="1"/>
          </p:cNvPicPr>
          <p:nvPr/>
        </p:nvPicPr>
        <p:blipFill>
          <a:blip r:embed="rId7"/>
          <a:srcRect t="34583"/>
          <a:stretch>
            <a:fillRect/>
          </a:stretch>
        </p:blipFill>
        <p:spPr>
          <a:xfrm>
            <a:off x="0" y="3234055"/>
            <a:ext cx="12192000" cy="3623945"/>
          </a:xfrm>
          <a:prstGeom prst="rect">
            <a:avLst/>
          </a:prstGeom>
        </p:spPr>
      </p:pic>
      <p:sp>
        <p:nvSpPr>
          <p:cNvPr id="3" name="Rectangle 2"/>
          <p:cNvSpPr/>
          <p:nvPr/>
        </p:nvSpPr>
        <p:spPr>
          <a:xfrm>
            <a:off x="489902" y="1157061"/>
            <a:ext cx="11212194" cy="2677656"/>
          </a:xfrm>
          <a:prstGeom prst="rect">
            <a:avLst/>
          </a:prstGeom>
        </p:spPr>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Tiếp đến, chúng ta cùng vào miền Trung:</a:t>
            </a:r>
          </a:p>
          <a:p>
            <a:pPr lvl="0" algn="ctr"/>
            <a:r>
              <a:rPr lang="vi-VN" sz="2800" b="1" dirty="0">
                <a:solidFill>
                  <a:srgbClr val="000000"/>
                </a:solidFill>
                <a:latin typeface="Cambria" panose="02040503050406030204" pitchFamily="18" charset="0"/>
                <a:ea typeface="Cambria" panose="02040503050406030204" pitchFamily="18" charset="0"/>
              </a:rPr>
              <a:t>Đường vô xứ Huế quanh quanh</a:t>
            </a:r>
          </a:p>
          <a:p>
            <a:pPr lvl="0" algn="ctr"/>
            <a:r>
              <a:rPr lang="vi-VN" sz="2800" b="1" dirty="0">
                <a:solidFill>
                  <a:srgbClr val="000000"/>
                </a:solidFill>
                <a:latin typeface="Cambria" panose="02040503050406030204" pitchFamily="18" charset="0"/>
                <a:ea typeface="Cambria" panose="02040503050406030204" pitchFamily="18" charset="0"/>
              </a:rPr>
              <a:t>Non xanh nước biếc như tranh hoa đồ.</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Và chúng ta cùng khám phá miền đất Nam Bộ:</a:t>
            </a:r>
          </a:p>
          <a:p>
            <a:pPr lvl="0" algn="ctr"/>
            <a:r>
              <a:rPr lang="vi-VN" sz="2800" b="1" dirty="0">
                <a:solidFill>
                  <a:srgbClr val="000000"/>
                </a:solidFill>
                <a:latin typeface="Cambria" panose="02040503050406030204" pitchFamily="18" charset="0"/>
                <a:ea typeface="Cambria" panose="02040503050406030204" pitchFamily="18" charset="0"/>
              </a:rPr>
              <a:t>Đồng Tháp Mười cò bay thẳng cánh</a:t>
            </a:r>
          </a:p>
          <a:p>
            <a:pPr lvl="0" algn="ctr"/>
            <a:r>
              <a:rPr lang="vi-VN" sz="2800" b="1" dirty="0">
                <a:solidFill>
                  <a:srgbClr val="000000"/>
                </a:solidFill>
                <a:latin typeface="Cambria" panose="02040503050406030204" pitchFamily="18" charset="0"/>
                <a:ea typeface="Cambria" panose="02040503050406030204" pitchFamily="18" charset="0"/>
              </a:rPr>
              <a:t>Nước Tháp Mười lóng lánh cá tôm</a:t>
            </a:r>
            <a:r>
              <a:rPr lang="en-US" sz="2800" b="1" dirty="0">
                <a:solidFill>
                  <a:srgbClr val="000000"/>
                </a:solidFill>
                <a:latin typeface="Cambria" panose="02040503050406030204" pitchFamily="18" charset="0"/>
                <a:ea typeface="Cambria" panose="02040503050406030204" pitchFamily="18" charset="0"/>
              </a:rPr>
              <a:t>.</a:t>
            </a:r>
            <a:endParaRPr lang="vi-VN" sz="2800" b="1" dirty="0">
              <a:solidFill>
                <a:srgbClr val="00000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8"/>
          <a:stretch>
            <a:fillRect/>
          </a:stretch>
        </p:blipFill>
        <p:spPr>
          <a:xfrm>
            <a:off x="1298032" y="5309078"/>
            <a:ext cx="9595936" cy="1072989"/>
          </a:xfrm>
          <a:prstGeom prst="rect">
            <a:avLst/>
          </a:prstGeom>
        </p:spPr>
      </p:pic>
      <p:pic>
        <p:nvPicPr>
          <p:cNvPr id="27" name="Picture 26">
            <a:extLst>
              <a:ext uri="{FF2B5EF4-FFF2-40B4-BE49-F238E27FC236}">
                <a16:creationId xmlns:a16="http://schemas.microsoft.com/office/drawing/2014/main" id="{3758A69B-7D2E-DBED-DE74-10086A426303}"/>
              </a:ext>
            </a:extLst>
          </p:cNvPr>
          <p:cNvPicPr>
            <a:picLocks noChangeAspect="1"/>
          </p:cNvPicPr>
          <p:nvPr/>
        </p:nvPicPr>
        <p:blipFill>
          <a:blip r:embed="rId9"/>
          <a:stretch>
            <a:fillRect/>
          </a:stretch>
        </p:blipFill>
        <p:spPr>
          <a:xfrm>
            <a:off x="9293060" y="3209336"/>
            <a:ext cx="2274101" cy="1592810"/>
          </a:xfrm>
          <a:prstGeom prst="rect">
            <a:avLst/>
          </a:prstGeom>
        </p:spPr>
      </p:pic>
      <p:sp>
        <p:nvSpPr>
          <p:cNvPr id="28" name="Arrow: Left 14">
            <a:hlinkClick r:id="rId10" action="ppaction://hlinksldjump"/>
            <a:extLst>
              <a:ext uri="{FF2B5EF4-FFF2-40B4-BE49-F238E27FC236}">
                <a16:creationId xmlns:a16="http://schemas.microsoft.com/office/drawing/2014/main" id="{56E991E4-0F0D-0905-CC29-97020A4C328D}"/>
              </a:ext>
            </a:extLst>
          </p:cNvPr>
          <p:cNvSpPr/>
          <p:nvPr/>
        </p:nvSpPr>
        <p:spPr>
          <a:xfrm rot="10800000">
            <a:off x="190110" y="108198"/>
            <a:ext cx="1212016" cy="640119"/>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210939748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2" name="Rectangle 21"/>
          <p:cNvSpPr/>
          <p:nvPr/>
        </p:nvSpPr>
        <p:spPr>
          <a:xfrm>
            <a:off x="435655" y="907416"/>
            <a:ext cx="11320689" cy="4056470"/>
          </a:xfrm>
          <a:prstGeom prst="rect">
            <a:avLst/>
          </a:prstGeom>
          <a:solidFill>
            <a:schemeClr val="bg1">
              <a:alpha val="78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2" name="图片 1" descr="15"/>
          <p:cNvPicPr>
            <a:picLocks noChangeAspect="1"/>
          </p:cNvPicPr>
          <p:nvPr/>
        </p:nvPicPr>
        <p:blipFill>
          <a:blip r:embed="rId7"/>
          <a:srcRect t="34583"/>
          <a:stretch>
            <a:fillRect/>
          </a:stretch>
        </p:blipFill>
        <p:spPr>
          <a:xfrm>
            <a:off x="0" y="3234055"/>
            <a:ext cx="12192000" cy="3623945"/>
          </a:xfrm>
          <a:prstGeom prst="rect">
            <a:avLst/>
          </a:prstGeom>
        </p:spPr>
      </p:pic>
      <p:sp>
        <p:nvSpPr>
          <p:cNvPr id="3" name="Rectangle 2"/>
          <p:cNvSpPr/>
          <p:nvPr/>
        </p:nvSpPr>
        <p:spPr>
          <a:xfrm>
            <a:off x="489902" y="1157061"/>
            <a:ext cx="11212194" cy="1015663"/>
          </a:xfrm>
          <a:prstGeom prst="rect">
            <a:avLst/>
          </a:prstGeom>
        </p:spPr>
        <p:txBody>
          <a:bodyPr wrap="square">
            <a:spAutoFit/>
          </a:bodyPr>
          <a:lstStyle/>
          <a:p>
            <a:pPr lvl="0" algn="ctr"/>
            <a:r>
              <a:rPr lang="vi-VN" sz="6000" b="1" dirty="0">
                <a:solidFill>
                  <a:srgbClr val="000000"/>
                </a:solidFill>
                <a:latin typeface="Cambria" panose="02040503050406030204" pitchFamily="18" charset="0"/>
                <a:ea typeface="Cambria" panose="02040503050406030204" pitchFamily="18" charset="0"/>
              </a:rPr>
              <a:t>Ngày Giỗ Tổ là ngày nào?</a:t>
            </a:r>
            <a:endParaRPr kumimoji="0" lang="vi-VN"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1843314" y="2358380"/>
            <a:ext cx="8157029" cy="1446550"/>
          </a:xfrm>
          <a:prstGeom prst="rect">
            <a:avLst/>
          </a:prstGeom>
        </p:spPr>
        <p:txBody>
          <a:bodyPr wrap="square">
            <a:spAutoFit/>
          </a:bodyPr>
          <a:lstStyle/>
          <a:p>
            <a:pPr algn="ctr"/>
            <a:r>
              <a:rPr lang="vi-VN" sz="4400" b="1" i="0" dirty="0">
                <a:solidFill>
                  <a:srgbClr val="FF0000"/>
                </a:solidFill>
                <a:effectLst/>
                <a:latin typeface="Cambria" panose="02040503050406030204" pitchFamily="18" charset="0"/>
                <a:ea typeface="Cambria" panose="02040503050406030204" pitchFamily="18" charset="0"/>
              </a:rPr>
              <a:t>Ngày Giỗ Tổ là ngày mồng mười tháng ba âm lịch.</a:t>
            </a:r>
            <a:endParaRPr lang="en-US" sz="4400" b="1" dirty="0">
              <a:solidFill>
                <a:srgbClr val="FF0000"/>
              </a:solidFill>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014C7ED6-E219-5415-42F8-21A09EE69C6F}"/>
              </a:ext>
            </a:extLst>
          </p:cNvPr>
          <p:cNvPicPr>
            <a:picLocks noChangeAspect="1"/>
          </p:cNvPicPr>
          <p:nvPr/>
        </p:nvPicPr>
        <p:blipFill>
          <a:blip r:embed="rId8"/>
          <a:stretch>
            <a:fillRect/>
          </a:stretch>
        </p:blipFill>
        <p:spPr>
          <a:xfrm>
            <a:off x="9697221" y="3048323"/>
            <a:ext cx="1813832" cy="1587744"/>
          </a:xfrm>
          <a:prstGeom prst="rect">
            <a:avLst/>
          </a:prstGeom>
        </p:spPr>
      </p:pic>
      <p:sp>
        <p:nvSpPr>
          <p:cNvPr id="28" name="Arrow: Left 14">
            <a:hlinkClick r:id="rId9" action="ppaction://hlinksldjump"/>
            <a:extLst>
              <a:ext uri="{FF2B5EF4-FFF2-40B4-BE49-F238E27FC236}">
                <a16:creationId xmlns:a16="http://schemas.microsoft.com/office/drawing/2014/main" id="{56E991E4-0F0D-0905-CC29-97020A4C328D}"/>
              </a:ext>
            </a:extLst>
          </p:cNvPr>
          <p:cNvSpPr/>
          <p:nvPr/>
        </p:nvSpPr>
        <p:spPr>
          <a:xfrm rot="10800000">
            <a:off x="190110" y="108198"/>
            <a:ext cx="1212016" cy="640119"/>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245569452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5"/>
          <a:srcRect t="45240"/>
          <a:stretch>
            <a:fillRect/>
          </a:stretch>
        </p:blipFill>
        <p:spPr>
          <a:xfrm>
            <a:off x="0" y="2929255"/>
            <a:ext cx="12192000" cy="3994150"/>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6">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2" name="Rectangle 21"/>
          <p:cNvSpPr/>
          <p:nvPr/>
        </p:nvSpPr>
        <p:spPr>
          <a:xfrm>
            <a:off x="435655" y="907416"/>
            <a:ext cx="11320689" cy="4056470"/>
          </a:xfrm>
          <a:prstGeom prst="rect">
            <a:avLst/>
          </a:prstGeom>
          <a:solidFill>
            <a:schemeClr val="bg1">
              <a:alpha val="78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图片 5" descr="12"/>
          <p:cNvPicPr>
            <a:picLocks noChangeAspect="1"/>
          </p:cNvPicPr>
          <p:nvPr/>
        </p:nvPicPr>
        <p:blipFill>
          <a:blip r:embed="rId7"/>
          <a:srcRect t="58420" b="19318"/>
          <a:stretch>
            <a:fillRect/>
          </a:stretch>
        </p:blipFill>
        <p:spPr>
          <a:xfrm>
            <a:off x="0" y="5840730"/>
            <a:ext cx="12192000" cy="1082675"/>
          </a:xfrm>
          <a:prstGeom prst="rect">
            <a:avLst/>
          </a:prstGeom>
        </p:spPr>
      </p:pic>
      <p:pic>
        <p:nvPicPr>
          <p:cNvPr id="2" name="图片 1" descr="15"/>
          <p:cNvPicPr>
            <a:picLocks noChangeAspect="1"/>
          </p:cNvPicPr>
          <p:nvPr/>
        </p:nvPicPr>
        <p:blipFill>
          <a:blip r:embed="rId8"/>
          <a:srcRect t="34583"/>
          <a:stretch>
            <a:fillRect/>
          </a:stretch>
        </p:blipFill>
        <p:spPr>
          <a:xfrm>
            <a:off x="0" y="3234055"/>
            <a:ext cx="12192000" cy="3623945"/>
          </a:xfrm>
          <a:prstGeom prst="rect">
            <a:avLst/>
          </a:prstGeom>
        </p:spPr>
      </p:pic>
      <p:pic>
        <p:nvPicPr>
          <p:cNvPr id="5" name="Picture 4"/>
          <p:cNvPicPr>
            <a:picLocks noChangeAspect="1"/>
          </p:cNvPicPr>
          <p:nvPr/>
        </p:nvPicPr>
        <p:blipFill>
          <a:blip r:embed="rId9"/>
          <a:stretch>
            <a:fillRect/>
          </a:stretch>
        </p:blipFill>
        <p:spPr>
          <a:xfrm>
            <a:off x="3806653" y="1094375"/>
            <a:ext cx="4557104" cy="3682551"/>
          </a:xfrm>
          <a:prstGeom prst="rect">
            <a:avLst/>
          </a:prstGeom>
        </p:spPr>
      </p:pic>
      <p:pic>
        <p:nvPicPr>
          <p:cNvPr id="31" name="Picture 30">
            <a:extLst>
              <a:ext uri="{FF2B5EF4-FFF2-40B4-BE49-F238E27FC236}">
                <a16:creationId xmlns:a16="http://schemas.microsoft.com/office/drawing/2014/main" id="{EF837F28-CCA4-CCBD-B14A-7038DE49E254}"/>
              </a:ext>
            </a:extLst>
          </p:cNvPr>
          <p:cNvPicPr>
            <a:picLocks noChangeAspect="1"/>
          </p:cNvPicPr>
          <p:nvPr/>
        </p:nvPicPr>
        <p:blipFill>
          <a:blip r:embed="rId10"/>
          <a:stretch>
            <a:fillRect/>
          </a:stretch>
        </p:blipFill>
        <p:spPr>
          <a:xfrm>
            <a:off x="9611644" y="2794911"/>
            <a:ext cx="2123111" cy="2176776"/>
          </a:xfrm>
          <a:prstGeom prst="rect">
            <a:avLst/>
          </a:prstGeom>
        </p:spPr>
      </p:pic>
      <p:sp>
        <p:nvSpPr>
          <p:cNvPr id="32" name="Arrow: Left 14">
            <a:hlinkClick r:id="rId11" action="ppaction://hlinksldjump"/>
            <a:extLst>
              <a:ext uri="{FF2B5EF4-FFF2-40B4-BE49-F238E27FC236}">
                <a16:creationId xmlns:a16="http://schemas.microsoft.com/office/drawing/2014/main" id="{56E991E4-0F0D-0905-CC29-97020A4C328D}"/>
              </a:ext>
            </a:extLst>
          </p:cNvPr>
          <p:cNvSpPr/>
          <p:nvPr/>
        </p:nvSpPr>
        <p:spPr>
          <a:xfrm rot="10800000">
            <a:off x="190110" y="108198"/>
            <a:ext cx="1212016" cy="640119"/>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229156647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2" name="Rectangle 21"/>
          <p:cNvSpPr/>
          <p:nvPr/>
        </p:nvSpPr>
        <p:spPr>
          <a:xfrm>
            <a:off x="435655" y="907416"/>
            <a:ext cx="11320689" cy="4056470"/>
          </a:xfrm>
          <a:prstGeom prst="rect">
            <a:avLst/>
          </a:prstGeom>
          <a:solidFill>
            <a:schemeClr val="bg1">
              <a:alpha val="78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2" name="图片 1" descr="15"/>
          <p:cNvPicPr>
            <a:picLocks noChangeAspect="1"/>
          </p:cNvPicPr>
          <p:nvPr/>
        </p:nvPicPr>
        <p:blipFill>
          <a:blip r:embed="rId7"/>
          <a:srcRect t="34583"/>
          <a:stretch>
            <a:fillRect/>
          </a:stretch>
        </p:blipFill>
        <p:spPr>
          <a:xfrm>
            <a:off x="0" y="3234055"/>
            <a:ext cx="12192000" cy="3623945"/>
          </a:xfrm>
          <a:prstGeom prst="rect">
            <a:avLst/>
          </a:prstGeom>
        </p:spPr>
      </p:pic>
      <p:sp>
        <p:nvSpPr>
          <p:cNvPr id="24" name="Rectangle 23"/>
          <p:cNvSpPr/>
          <p:nvPr/>
        </p:nvSpPr>
        <p:spPr>
          <a:xfrm>
            <a:off x="435655" y="1408093"/>
            <a:ext cx="11212194" cy="1938992"/>
          </a:xfrm>
          <a:prstGeom prst="rect">
            <a:avLst/>
          </a:prstGeom>
        </p:spPr>
        <p:txBody>
          <a:bodyPr wrap="square">
            <a:spAutoFit/>
          </a:bodyPr>
          <a:lstStyle/>
          <a:p>
            <a:pPr lvl="0" algn="ctr"/>
            <a:r>
              <a:rPr lang="en-US" sz="6000" b="1" dirty="0" err="1">
                <a:solidFill>
                  <a:srgbClr val="000000"/>
                </a:solidFill>
                <a:latin typeface="Cambria" panose="02040503050406030204" pitchFamily="18" charset="0"/>
                <a:ea typeface="Cambria" panose="02040503050406030204" pitchFamily="18" charset="0"/>
              </a:rPr>
              <a:t>Kể</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tên</a:t>
            </a:r>
            <a:r>
              <a:rPr lang="en-US" sz="6000" b="1" dirty="0">
                <a:solidFill>
                  <a:srgbClr val="000000"/>
                </a:solidFill>
                <a:latin typeface="Cambria" panose="02040503050406030204" pitchFamily="18" charset="0"/>
                <a:ea typeface="Cambria" panose="02040503050406030204" pitchFamily="18" charset="0"/>
              </a:rPr>
              <a:t> 2 – 3 </a:t>
            </a:r>
            <a:r>
              <a:rPr lang="en-US" sz="6000" b="1" dirty="0" err="1">
                <a:solidFill>
                  <a:srgbClr val="000000"/>
                </a:solidFill>
                <a:latin typeface="Cambria" panose="02040503050406030204" pitchFamily="18" charset="0"/>
                <a:ea typeface="Cambria" panose="02040503050406030204" pitchFamily="18" charset="0"/>
              </a:rPr>
              <a:t>tỉnh</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thành</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phố</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mà</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em</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biết</a:t>
            </a:r>
            <a:r>
              <a:rPr lang="en-US" sz="6000" b="1" dirty="0">
                <a:solidFill>
                  <a:srgbClr val="000000"/>
                </a:solidFill>
                <a:latin typeface="Cambria" panose="02040503050406030204" pitchFamily="18" charset="0"/>
                <a:ea typeface="Cambria" panose="02040503050406030204" pitchFamily="18" charset="0"/>
              </a:rPr>
              <a:t>?</a:t>
            </a:r>
            <a:endParaRPr kumimoji="0" lang="vi-VN"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022B1DEA-38B5-31BD-F8B6-22A42FFBEF9E}"/>
              </a:ext>
            </a:extLst>
          </p:cNvPr>
          <p:cNvPicPr>
            <a:picLocks noChangeAspect="1"/>
          </p:cNvPicPr>
          <p:nvPr/>
        </p:nvPicPr>
        <p:blipFill>
          <a:blip r:embed="rId8"/>
          <a:stretch>
            <a:fillRect/>
          </a:stretch>
        </p:blipFill>
        <p:spPr>
          <a:xfrm>
            <a:off x="9433287" y="2758047"/>
            <a:ext cx="2268810" cy="2110200"/>
          </a:xfrm>
          <a:prstGeom prst="rect">
            <a:avLst/>
          </a:prstGeom>
        </p:spPr>
      </p:pic>
      <p:sp>
        <p:nvSpPr>
          <p:cNvPr id="29" name="Arrow: Left 14">
            <a:hlinkClick r:id="rId9" action="ppaction://hlinksldjump"/>
            <a:extLst>
              <a:ext uri="{FF2B5EF4-FFF2-40B4-BE49-F238E27FC236}">
                <a16:creationId xmlns:a16="http://schemas.microsoft.com/office/drawing/2014/main" id="{56E991E4-0F0D-0905-CC29-97020A4C328D}"/>
              </a:ext>
            </a:extLst>
          </p:cNvPr>
          <p:cNvSpPr/>
          <p:nvPr/>
        </p:nvSpPr>
        <p:spPr>
          <a:xfrm rot="10800000">
            <a:off x="190110" y="108198"/>
            <a:ext cx="1212016" cy="640119"/>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356853032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639</Words>
  <Application>Microsoft Office PowerPoint</Application>
  <PresentationFormat>Widescreen</PresentationFormat>
  <Paragraphs>107</Paragraphs>
  <Slides>30</Slides>
  <Notes>30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微软雅黑</vt:lpstr>
      <vt:lpstr>宋体</vt:lpstr>
      <vt:lpstr>Aachen</vt:lpstr>
      <vt:lpstr>Arial</vt:lpstr>
      <vt:lpstr>Arial-Rounded</vt:lpstr>
      <vt:lpstr>Calibri</vt:lpstr>
      <vt:lpstr>Cambria</vt:lpstr>
      <vt:lpstr>等线</vt:lpstr>
      <vt:lpstr>Times New Roman</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Măng Non Team</cp:keywords>
  <cp:lastModifiedBy>Duong Phuong Anh</cp:lastModifiedBy>
  <cp:revision>39</cp:revision>
  <dcterms:created xsi:type="dcterms:W3CDTF">2023-04-23T01:37:21Z</dcterms:created>
  <dcterms:modified xsi:type="dcterms:W3CDTF">2025-05-04T02:28:56Z</dcterms:modified>
</cp:coreProperties>
</file>