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9"/>
  </p:notesMasterIdLst>
  <p:handoutMasterIdLst>
    <p:handoutMasterId r:id="rId20"/>
  </p:handoutMasterIdLst>
  <p:sldIdLst>
    <p:sldId id="294" r:id="rId3"/>
    <p:sldId id="295" r:id="rId4"/>
    <p:sldId id="258" r:id="rId5"/>
    <p:sldId id="314" r:id="rId6"/>
    <p:sldId id="296" r:id="rId7"/>
    <p:sldId id="313" r:id="rId8"/>
    <p:sldId id="315" r:id="rId9"/>
    <p:sldId id="316" r:id="rId10"/>
    <p:sldId id="317" r:id="rId11"/>
    <p:sldId id="318" r:id="rId12"/>
    <p:sldId id="320" r:id="rId13"/>
    <p:sldId id="321" r:id="rId14"/>
    <p:sldId id="323" r:id="rId15"/>
    <p:sldId id="322" r:id="rId16"/>
    <p:sldId id="262" r:id="rId17"/>
    <p:sldId id="324" r:id="rId18"/>
  </p:sldIdLst>
  <p:sldSz cx="12192000" cy="6858000"/>
  <p:notesSz cx="6858000" cy="9144000"/>
  <p:embeddedFontLst>
    <p:embeddedFont>
      <p:font typeface="#9Slide07 HoneyCream" pitchFamily="2" charset="0"/>
      <p:regular r:id="rId21"/>
    </p:embeddedFont>
    <p:embeddedFont>
      <p:font typeface="Amazone" panose="020B0500000000000000" pitchFamily="34" charset="0"/>
      <p:regular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Cambria" panose="02040503050406030204" pitchFamily="18" charset="0"/>
      <p:regular r:id="rId29"/>
      <p:bold r:id="rId30"/>
      <p:italic r:id="rId31"/>
      <p:boldItalic r:id="rId32"/>
    </p:embeddedFont>
    <p:embeddedFont>
      <p:font typeface="SVN-Dancing Script" panose="02040603050506020204" pitchFamily="18" charset="0"/>
      <p:regular r:id="rId33"/>
    </p:embeddedFont>
    <p:embeddedFont>
      <p:font typeface="SVN-Newton" panose="02040603050506020204" pitchFamily="18" charset="0"/>
      <p:regular r:id="rId34"/>
    </p:embeddedFont>
    <p:embeddedFont>
      <p:font typeface="SVN-Poky's" panose="020B0606040200020203" pitchFamily="34" charset="0"/>
      <p:regular r:id="rId35"/>
    </p:embeddedFont>
    <p:embeddedFont>
      <p:font typeface="SVN-Ready" panose="02040603050506020204" pitchFamily="18" charset="0"/>
      <p:regular r:id="rId36"/>
    </p:embeddedFont>
    <p:embeddedFont>
      <p:font typeface="Tahoma" panose="020B0604030504040204" pitchFamily="34" charset="0"/>
      <p:regular r:id="rId37"/>
      <p:bold r:id="rId38"/>
    </p:embeddedFont>
    <p:embeddedFont>
      <p:font typeface="UTM Wedding K&amp;T" panose="02040603050506020204" pitchFamily="18" charset="0"/>
      <p:regular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3F5B"/>
    <a:srgbClr val="45B314"/>
    <a:srgbClr val="8D497E"/>
    <a:srgbClr val="BFE2E3"/>
    <a:srgbClr val="337FCE"/>
    <a:srgbClr val="2F7BC7"/>
    <a:srgbClr val="59C127"/>
    <a:srgbClr val="4EB71C"/>
    <a:srgbClr val="50BE20"/>
    <a:srgbClr val="226B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75" autoAdjust="0"/>
    <p:restoredTop sz="94660"/>
  </p:normalViewPr>
  <p:slideViewPr>
    <p:cSldViewPr snapToGrid="0">
      <p:cViewPr>
        <p:scale>
          <a:sx n="55" d="100"/>
          <a:sy n="55" d="100"/>
        </p:scale>
        <p:origin x="1171" y="614"/>
      </p:cViewPr>
      <p:guideLst/>
    </p:cSldViewPr>
  </p:slideViewPr>
  <p:notesTextViewPr>
    <p:cViewPr>
      <p:scale>
        <a:sx n="1" d="1"/>
        <a:sy n="1" d="1"/>
      </p:scale>
      <p:origin x="0" y="0"/>
    </p:cViewPr>
  </p:notesTextViewPr>
  <p:notesViewPr>
    <p:cSldViewPr snapToGrid="0" showGuide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6685DC-CA72-4106-8A43-D6873B565403}" type="datetimeFigureOut">
              <a:rPr lang="en-US" smtClean="0"/>
              <a:t>4/23/2023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44F22D-D6FA-4D5C-99B1-5A512E0D3FCE}" type="slidenum">
              <a:rPr lang="en-US" smtClean="0"/>
              <a:t>‹#›</a:t>
            </a:fld>
            <a:endParaRPr lang="en-US"/>
          </a:p>
        </p:txBody>
      </p:sp>
    </p:spTree>
    <p:extLst>
      <p:ext uri="{BB962C8B-B14F-4D97-AF65-F5344CB8AC3E}">
        <p14:creationId xmlns:p14="http://schemas.microsoft.com/office/powerpoint/2010/main" val="999065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2023/4/23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475687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a:t>
            </a:r>
            <a:r>
              <a:rPr lang="en-US" altLang="zh-CN"/>
              <a:t>https://haosc.taobao.com</a:t>
            </a:r>
            <a:endParaRPr lang="zh-CN" altLang="en-US"/>
          </a:p>
        </p:txBody>
      </p:sp>
    </p:spTree>
    <p:extLst>
      <p:ext uri="{BB962C8B-B14F-4D97-AF65-F5344CB8AC3E}">
        <p14:creationId xmlns:p14="http://schemas.microsoft.com/office/powerpoint/2010/main" val="3344135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a:t>
            </a:r>
            <a:r>
              <a:rPr lang="en-US" altLang="zh-CN"/>
              <a:t>https://haosc.taobao.com</a:t>
            </a:r>
            <a:endParaRPr lang="zh-CN" altLang="en-US"/>
          </a:p>
        </p:txBody>
      </p:sp>
    </p:spTree>
    <p:extLst>
      <p:ext uri="{BB962C8B-B14F-4D97-AF65-F5344CB8AC3E}">
        <p14:creationId xmlns:p14="http://schemas.microsoft.com/office/powerpoint/2010/main" val="44190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a:t>
            </a:r>
            <a:r>
              <a:rPr lang="en-US" altLang="zh-CN"/>
              <a:t>https://haosc.taobao.com</a:t>
            </a:r>
            <a:endParaRPr lang="zh-CN" altLang="en-US"/>
          </a:p>
        </p:txBody>
      </p:sp>
    </p:spTree>
    <p:extLst>
      <p:ext uri="{BB962C8B-B14F-4D97-AF65-F5344CB8AC3E}">
        <p14:creationId xmlns:p14="http://schemas.microsoft.com/office/powerpoint/2010/main" val="2908864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5</a:t>
            </a:r>
            <a:endParaRPr lang="zh-CN" altLang="en-US"/>
          </a:p>
        </p:txBody>
      </p:sp>
    </p:spTree>
    <p:extLst>
      <p:ext uri="{BB962C8B-B14F-4D97-AF65-F5344CB8AC3E}">
        <p14:creationId xmlns:p14="http://schemas.microsoft.com/office/powerpoint/2010/main" val="370584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a:t>
            </a:r>
            <a:r>
              <a:rPr lang="en-US" altLang="zh-CN"/>
              <a:t>https://haosc.taobao.com</a:t>
            </a:r>
            <a:endParaRPr lang="zh-CN" altLang="en-US"/>
          </a:p>
        </p:txBody>
      </p:sp>
    </p:spTree>
    <p:extLst>
      <p:ext uri="{BB962C8B-B14F-4D97-AF65-F5344CB8AC3E}">
        <p14:creationId xmlns:p14="http://schemas.microsoft.com/office/powerpoint/2010/main" val="213550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a:t>
            </a:r>
            <a:r>
              <a:rPr lang="en-US" altLang="zh-CN"/>
              <a:t>https://haosc.taobao.com</a:t>
            </a:r>
            <a:endParaRPr lang="zh-CN" altLang="en-US"/>
          </a:p>
        </p:txBody>
      </p:sp>
    </p:spTree>
    <p:extLst>
      <p:ext uri="{BB962C8B-B14F-4D97-AF65-F5344CB8AC3E}">
        <p14:creationId xmlns:p14="http://schemas.microsoft.com/office/powerpoint/2010/main" val="1377733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a:t>
            </a:r>
            <a:r>
              <a:rPr lang="en-US" altLang="zh-CN"/>
              <a:t>https://haosc.taobao.com</a:t>
            </a:r>
            <a:endParaRPr lang="zh-CN" altLang="en-US"/>
          </a:p>
        </p:txBody>
      </p:sp>
    </p:spTree>
    <p:extLst>
      <p:ext uri="{BB962C8B-B14F-4D97-AF65-F5344CB8AC3E}">
        <p14:creationId xmlns:p14="http://schemas.microsoft.com/office/powerpoint/2010/main" val="1133781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a:t>
            </a:r>
            <a:r>
              <a:rPr lang="en-US" altLang="zh-CN"/>
              <a:t>https://haosc.taobao.com</a:t>
            </a:r>
            <a:endParaRPr lang="zh-CN" altLang="en-US"/>
          </a:p>
        </p:txBody>
      </p:sp>
    </p:spTree>
    <p:extLst>
      <p:ext uri="{BB962C8B-B14F-4D97-AF65-F5344CB8AC3E}">
        <p14:creationId xmlns:p14="http://schemas.microsoft.com/office/powerpoint/2010/main" val="2245909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a:t>
            </a:r>
            <a:r>
              <a:rPr lang="en-US" altLang="zh-CN"/>
              <a:t>https://haosc.taobao.com</a:t>
            </a:r>
            <a:endParaRPr lang="zh-CN" altLang="en-US"/>
          </a:p>
        </p:txBody>
      </p:sp>
    </p:spTree>
    <p:extLst>
      <p:ext uri="{BB962C8B-B14F-4D97-AF65-F5344CB8AC3E}">
        <p14:creationId xmlns:p14="http://schemas.microsoft.com/office/powerpoint/2010/main" val="2296355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a:t>
            </a:r>
            <a:r>
              <a:rPr lang="en-US" altLang="zh-CN"/>
              <a:t>https://haosc.taobao.com</a:t>
            </a:r>
            <a:endParaRPr lang="zh-CN" altLang="en-US"/>
          </a:p>
        </p:txBody>
      </p:sp>
    </p:spTree>
    <p:extLst>
      <p:ext uri="{BB962C8B-B14F-4D97-AF65-F5344CB8AC3E}">
        <p14:creationId xmlns:p14="http://schemas.microsoft.com/office/powerpoint/2010/main" val="3878000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a:t>
            </a:r>
            <a:r>
              <a:rPr lang="en-US" altLang="zh-CN"/>
              <a:t>https://haosc.taobao.com</a:t>
            </a:r>
            <a:endParaRPr lang="zh-CN" altLang="en-US"/>
          </a:p>
        </p:txBody>
      </p:sp>
    </p:spTree>
    <p:extLst>
      <p:ext uri="{BB962C8B-B14F-4D97-AF65-F5344CB8AC3E}">
        <p14:creationId xmlns:p14="http://schemas.microsoft.com/office/powerpoint/2010/main" val="111549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a:t>
            </a:r>
            <a:r>
              <a:rPr lang="en-US" altLang="zh-CN"/>
              <a:t>https://haosc.taobao.com</a:t>
            </a:r>
            <a:endParaRPr lang="zh-CN" altLang="en-US"/>
          </a:p>
        </p:txBody>
      </p:sp>
    </p:spTree>
    <p:extLst>
      <p:ext uri="{BB962C8B-B14F-4D97-AF65-F5344CB8AC3E}">
        <p14:creationId xmlns:p14="http://schemas.microsoft.com/office/powerpoint/2010/main" val="3157147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2023/4/23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2023/4/23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4/23/2023</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402788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4/23/2023</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886831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4/23/2023</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358049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4/23/2023</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178884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4/23/2023</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482149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4/23/2023</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878907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4/23/2023</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809371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4/23/2023</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12206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4/23/2023</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673789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4/23/2023</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877946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4/23/2023</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960134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91045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2023/4/23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2023/4/23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2023/4/23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2023/4/23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2023/4/23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1334345" y="-19455"/>
            <a:ext cx="1146377" cy="369332"/>
          </a:xfrm>
          <a:prstGeom prst="rect">
            <a:avLst/>
          </a:prstGeom>
          <a:noFill/>
        </p:spPr>
        <p:txBody>
          <a:bodyPr wrap="square" rtlCol="0">
            <a:spAutoFit/>
          </a:bodyPr>
          <a:lstStyle/>
          <a:p>
            <a:r>
              <a:rPr lang="en-US" dirty="0" err="1">
                <a:solidFill>
                  <a:srgbClr val="0070C0"/>
                </a:solidFill>
                <a:latin typeface="UTM Wedding K&amp;T" panose="02040603050506020204" pitchFamily="18" charset="0"/>
              </a:rPr>
              <a:t>Măngnon</a:t>
            </a:r>
            <a:endParaRPr lang="en-US" dirty="0">
              <a:solidFill>
                <a:srgbClr val="0070C0"/>
              </a:solidFill>
              <a:latin typeface="UTM Wedding K&amp;T" panose="02040603050506020204" pitchFamily="18" charset="0"/>
            </a:endParaRPr>
          </a:p>
        </p:txBody>
      </p:sp>
      <p:pic>
        <p:nvPicPr>
          <p:cNvPr id="12" name="Picture 1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186247" y="-259175"/>
            <a:ext cx="2186247" cy="2317405"/>
          </a:xfrm>
          <a:prstGeom prst="rect">
            <a:avLst/>
          </a:prstGeom>
        </p:spPr>
      </p:pic>
      <p:pic>
        <p:nvPicPr>
          <p:cNvPr id="13" name="Picture 1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9E5F6F2C-DE77-4B3E-986A-23D69ABD846E}"/>
              </a:ext>
            </a:extLst>
          </p:cNvPr>
          <p:cNvSpPr txBox="1">
            <a:spLocks/>
          </p:cNvSpPr>
          <p:nvPr userDrawn="1"/>
        </p:nvSpPr>
        <p:spPr>
          <a:xfrm>
            <a:off x="1616130" y="9098618"/>
            <a:ext cx="2005129" cy="11513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2C9430"/>
                </a:solidFill>
                <a:latin typeface="Amazone" panose="03020702060507090A04" pitchFamily="66" charset="0"/>
              </a:rPr>
              <a:t>Măng</a:t>
            </a:r>
            <a:r>
              <a:rPr lang="en-US" sz="2000" b="0" dirty="0">
                <a:solidFill>
                  <a:srgbClr val="2C9430"/>
                </a:solidFill>
                <a:latin typeface="Amazone" panose="03020702060507090A04" pitchFamily="66" charset="0"/>
              </a:rPr>
              <a:t> Non</a:t>
            </a:r>
          </a:p>
        </p:txBody>
      </p:sp>
      <p:pic>
        <p:nvPicPr>
          <p:cNvPr id="17" name="Picture 16">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8" name="Picture 17">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9" name="Picture 18">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0" name="Picture 19">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50AE47"/>
                </a:solidFill>
                <a:latin typeface="Amazone" panose="03020702060507090A04" pitchFamily="66" charset="0"/>
              </a:rPr>
              <a:t>Măng</a:t>
            </a:r>
            <a:r>
              <a:rPr lang="en-US" sz="2000" b="0" dirty="0">
                <a:solidFill>
                  <a:srgbClr val="50AE47"/>
                </a:solidFill>
                <a:latin typeface="Amazone" panose="03020702060507090A04" pitchFamily="66" charset="0"/>
              </a:rPr>
              <a:t> Non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307547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18" Type="http://schemas.openxmlformats.org/officeDocument/2006/relationships/image" Target="../media/image16.png"/><Relationship Id="rId3" Type="http://schemas.microsoft.com/office/2007/relationships/hdphoto" Target="../media/hdphoto1.wdp"/><Relationship Id="rId21" Type="http://schemas.openxmlformats.org/officeDocument/2006/relationships/image" Target="../media/image18.png"/><Relationship Id="rId7" Type="http://schemas.microsoft.com/office/2007/relationships/hdphoto" Target="../media/hdphoto2.wdp"/><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image" Target="../media/image6.png"/><Relationship Id="rId16" Type="http://schemas.openxmlformats.org/officeDocument/2006/relationships/image" Target="../media/image14.png"/><Relationship Id="rId20" Type="http://schemas.microsoft.com/office/2007/relationships/hdphoto" Target="../media/hdphoto7.wdp"/><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4.wdp"/><Relationship Id="rId24" Type="http://schemas.openxmlformats.org/officeDocument/2006/relationships/image" Target="../media/image20.png"/><Relationship Id="rId5" Type="http://schemas.openxmlformats.org/officeDocument/2006/relationships/image" Target="../media/image8.png"/><Relationship Id="rId15" Type="http://schemas.microsoft.com/office/2007/relationships/hdphoto" Target="../media/hdphoto6.wdp"/><Relationship Id="rId23" Type="http://schemas.microsoft.com/office/2007/relationships/hdphoto" Target="../media/hdphoto8.wdp"/><Relationship Id="rId10" Type="http://schemas.openxmlformats.org/officeDocument/2006/relationships/image" Target="../media/image11.png"/><Relationship Id="rId19" Type="http://schemas.openxmlformats.org/officeDocument/2006/relationships/image" Target="../media/image17.png"/><Relationship Id="rId4" Type="http://schemas.openxmlformats.org/officeDocument/2006/relationships/image" Target="../media/image7.png"/><Relationship Id="rId9" Type="http://schemas.microsoft.com/office/2007/relationships/hdphoto" Target="../media/hdphoto3.wdp"/><Relationship Id="rId14" Type="http://schemas.openxmlformats.org/officeDocument/2006/relationships/image" Target="../media/image13.png"/><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0.pn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7.png"/><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2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2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8.wdp"/><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27.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38538" b="64077" l="48538" r="95538">
                        <a14:foregroundMark x1="71846" y1="45000" x2="77846" y2="45692"/>
                      </a14:backgroundRemoval>
                    </a14:imgEffect>
                  </a14:imgLayer>
                </a14:imgProps>
              </a:ext>
              <a:ext uri="{28A0092B-C50C-407E-A947-70E740481C1C}">
                <a14:useLocalDpi xmlns:a14="http://schemas.microsoft.com/office/drawing/2010/main" val="0"/>
              </a:ext>
            </a:extLst>
          </a:blip>
          <a:stretch>
            <a:fillRect/>
          </a:stretch>
        </p:blipFill>
        <p:spPr>
          <a:xfrm>
            <a:off x="1670963" y="4326226"/>
            <a:ext cx="3815527" cy="3815527"/>
          </a:xfrm>
          <a:prstGeom prst="rect">
            <a:avLst/>
          </a:prstGeom>
        </p:spPr>
      </p:pic>
      <p:pic>
        <p:nvPicPr>
          <p:cNvPr id="13"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pic>
        <p:nvPicPr>
          <p:cNvPr id="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0338" y="1106905"/>
            <a:ext cx="4627107" cy="999797"/>
          </a:xfrm>
          <a:prstGeom prst="rect">
            <a:avLst/>
          </a:prstGeom>
        </p:spPr>
      </p:pic>
      <p:sp>
        <p:nvSpPr>
          <p:cNvPr id="7" name="TextBox 6"/>
          <p:cNvSpPr txBox="1"/>
          <p:nvPr/>
        </p:nvSpPr>
        <p:spPr>
          <a:xfrm>
            <a:off x="1563330" y="1173955"/>
            <a:ext cx="4173906" cy="861774"/>
          </a:xfrm>
          <a:prstGeom prst="rect">
            <a:avLst/>
          </a:prstGeom>
          <a:noFill/>
        </p:spPr>
        <p:txBody>
          <a:bodyPr wrap="square" rtlCol="0">
            <a:spAutoFit/>
          </a:bodyPr>
          <a:lstStyle/>
          <a:p>
            <a:r>
              <a:rPr lang="vi-VN" sz="5000" b="1" dirty="0">
                <a:solidFill>
                  <a:schemeClr val="bg2">
                    <a:lumMod val="25000"/>
                  </a:schemeClr>
                </a:solidFill>
                <a:latin typeface="UTM Wedding K&amp;T" panose="02040603050506020204" pitchFamily="18" charset="0"/>
              </a:rPr>
              <a:t>Tự nhiên và xã hội</a:t>
            </a:r>
            <a:endParaRPr lang="en-US" sz="5000" b="1" dirty="0">
              <a:solidFill>
                <a:schemeClr val="bg2">
                  <a:lumMod val="25000"/>
                </a:schemeClr>
              </a:solidFill>
              <a:latin typeface="UTM Wedding K&amp;T" panose="02040603050506020204" pitchFamily="18" charset="0"/>
            </a:endParaRPr>
          </a:p>
        </p:txBody>
      </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63330" y="2895869"/>
            <a:ext cx="2397420" cy="2397420"/>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667" b="99636" l="0" r="100000">
                        <a14:foregroundMark x1="63232" y1="9091" x2="66553" y2="13212"/>
                        <a14:foregroundMark x1="88525" y1="8182" x2="91309" y2="17758"/>
                        <a14:foregroundMark x1="64697" y1="6606" x2="71143" y2="14121"/>
                        <a14:foregroundMark x1="89111" y1="6848" x2="92188" y2="12970"/>
                        <a14:foregroundMark x1="57764" y1="14364" x2="72754" y2="17091"/>
                        <a14:foregroundMark x1="65820" y1="4788" x2="69287" y2="9576"/>
                      </a14:backgroundRemoval>
                    </a14:imgEffect>
                  </a14:imgLayer>
                </a14:imgProps>
              </a:ext>
              <a:ext uri="{28A0092B-C50C-407E-A947-70E740481C1C}">
                <a14:useLocalDpi xmlns:a14="http://schemas.microsoft.com/office/drawing/2010/main" val="0"/>
              </a:ext>
            </a:extLst>
          </a:blip>
          <a:stretch>
            <a:fillRect/>
          </a:stretch>
        </p:blipFill>
        <p:spPr>
          <a:xfrm>
            <a:off x="399256" y="3524860"/>
            <a:ext cx="734721" cy="591953"/>
          </a:xfrm>
          <a:prstGeom prst="rect">
            <a:avLst/>
          </a:prstGeom>
        </p:spPr>
      </p:pic>
      <p:pic>
        <p:nvPicPr>
          <p:cNvPr id="10" name="Picture 9"/>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039932" y="3666003"/>
            <a:ext cx="1213169" cy="1213169"/>
          </a:xfrm>
          <a:prstGeom prst="rect">
            <a:avLst/>
          </a:prstGeom>
        </p:spPr>
      </p:pic>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ackgroundRemoval t="9576" b="93515" l="10000" r="95515">
                        <a14:foregroundMark x1="27212" y1="22788" x2="35455" y2="44909"/>
                        <a14:foregroundMark x1="66848" y1="34242" x2="82000" y2="48000"/>
                        <a14:foregroundMark x1="69091" y1="46182" x2="66424" y2="59515"/>
                        <a14:foregroundMark x1="68485" y1="41212" x2="68848" y2="44727"/>
                      </a14:backgroundRemoval>
                    </a14:imgEffect>
                  </a14:imgLayer>
                </a14:imgProps>
              </a:ext>
              <a:ext uri="{28A0092B-C50C-407E-A947-70E740481C1C}">
                <a14:useLocalDpi xmlns:a14="http://schemas.microsoft.com/office/drawing/2010/main" val="0"/>
              </a:ext>
            </a:extLst>
          </a:blip>
          <a:stretch>
            <a:fillRect/>
          </a:stretch>
        </p:blipFill>
        <p:spPr>
          <a:xfrm>
            <a:off x="9485576" y="170982"/>
            <a:ext cx="1768690" cy="1768690"/>
          </a:xfrm>
          <a:prstGeom prst="rect">
            <a:avLst/>
          </a:prstGeom>
        </p:spPr>
      </p:pic>
      <p:pic>
        <p:nvPicPr>
          <p:cNvPr id="12" name="Picture 11"/>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126012" y="4099024"/>
            <a:ext cx="4452475" cy="2671485"/>
          </a:xfrm>
          <a:prstGeom prst="rect">
            <a:avLst/>
          </a:prstGeom>
        </p:spPr>
      </p:pic>
      <p:pic>
        <p:nvPicPr>
          <p:cNvPr id="14" name="Picture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20940" y="2257766"/>
            <a:ext cx="694932" cy="1181744"/>
          </a:xfrm>
          <a:prstGeom prst="rect">
            <a:avLst/>
          </a:prstGeom>
        </p:spPr>
      </p:pic>
      <p:pic>
        <p:nvPicPr>
          <p:cNvPr id="15" name="Picture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0104" y="710423"/>
            <a:ext cx="659278" cy="1181744"/>
          </a:xfrm>
          <a:prstGeom prst="rect">
            <a:avLst/>
          </a:prstGeom>
        </p:spPr>
      </p:pic>
      <p:pic>
        <p:nvPicPr>
          <p:cNvPr id="18" name="Picture 17"/>
          <p:cNvPicPr>
            <a:picLocks noChangeAspect="1"/>
          </p:cNvPicPr>
          <p:nvPr/>
        </p:nvPicPr>
        <p:blipFill>
          <a:blip r:embed="rId18" cstate="print">
            <a:extLst>
              <a:ext uri="{BEBA8EAE-BF5A-486C-A8C5-ECC9F3942E4B}">
                <a14:imgProps xmlns:a14="http://schemas.microsoft.com/office/drawing/2010/main">
                  <a14:imgLayer r:embed="rId3">
                    <a14:imgEffect>
                      <a14:backgroundRemoval t="10000" b="60615" l="10000" r="73000">
                        <a14:foregroundMark x1="47308" y1="39000" x2="49000" y2="39692"/>
                        <a14:foregroundMark x1="39538" y1="39154" x2="39846" y2="39154"/>
                        <a14:foregroundMark x1="39462" y1="38154" x2="41000" y2="40000"/>
                      </a14:backgroundRemoval>
                    </a14:imgEffect>
                  </a14:imgLayer>
                </a14:imgProps>
              </a:ext>
              <a:ext uri="{28A0092B-C50C-407E-A947-70E740481C1C}">
                <a14:useLocalDpi xmlns:a14="http://schemas.microsoft.com/office/drawing/2010/main" val="0"/>
              </a:ext>
            </a:extLst>
          </a:blip>
          <a:stretch>
            <a:fillRect/>
          </a:stretch>
        </p:blipFill>
        <p:spPr>
          <a:xfrm>
            <a:off x="9618193" y="3866812"/>
            <a:ext cx="3547363" cy="3547363"/>
          </a:xfrm>
          <a:prstGeom prst="rect">
            <a:avLst/>
          </a:prstGeom>
        </p:spPr>
      </p:pic>
      <p:pic>
        <p:nvPicPr>
          <p:cNvPr id="19" name="Picture 18"/>
          <p:cNvPicPr>
            <a:picLocks noChangeAspect="1"/>
          </p:cNvPicPr>
          <p:nvPr/>
        </p:nvPicPr>
        <p:blipFill>
          <a:blip r:embed="rId19" cstate="print">
            <a:extLst>
              <a:ext uri="{BEBA8EAE-BF5A-486C-A8C5-ECC9F3942E4B}">
                <a14:imgProps xmlns:a14="http://schemas.microsoft.com/office/drawing/2010/main">
                  <a14:imgLayer r:embed="rId20">
                    <a14:imgEffect>
                      <a14:backgroundRemoval t="5077" b="32308" l="3385" r="34692">
                        <a14:foregroundMark x1="14308" y1="23615" x2="20615" y2="24846"/>
                        <a14:foregroundMark x1="12923" y1="20385" x2="19231" y2="23615"/>
                        <a14:foregroundMark x1="17538" y1="21462" x2="20308" y2="22615"/>
                        <a14:foregroundMark x1="14154" y1="20923" x2="13769" y2="22615"/>
                      </a14:backgroundRemoval>
                    </a14:imgEffect>
                  </a14:imgLayer>
                </a14:imgProps>
              </a:ext>
              <a:ext uri="{28A0092B-C50C-407E-A947-70E740481C1C}">
                <a14:useLocalDpi xmlns:a14="http://schemas.microsoft.com/office/drawing/2010/main" val="0"/>
              </a:ext>
            </a:extLst>
          </a:blip>
          <a:stretch>
            <a:fillRect/>
          </a:stretch>
        </p:blipFill>
        <p:spPr>
          <a:xfrm>
            <a:off x="321874" y="5558222"/>
            <a:ext cx="1831255" cy="1831255"/>
          </a:xfrm>
          <a:prstGeom prst="rect">
            <a:avLst/>
          </a:prstGeom>
        </p:spPr>
      </p:pic>
      <p:pic>
        <p:nvPicPr>
          <p:cNvPr id="20" name="Picture 19"/>
          <p:cNvPicPr>
            <a:picLocks noChangeAspect="1"/>
          </p:cNvPicPr>
          <p:nvPr/>
        </p:nvPicPr>
        <p:blipFill>
          <a:blip r:embed="rId21" cstate="print">
            <a:extLst>
              <a:ext uri="{BEBA8EAE-BF5A-486C-A8C5-ECC9F3942E4B}">
                <a14:imgProps xmlns:a14="http://schemas.microsoft.com/office/drawing/2010/main">
                  <a14:imgLayer r:embed="rId3">
                    <a14:imgEffect>
                      <a14:backgroundRemoval t="7846" b="36077" l="66385" r="95846">
                        <a14:foregroundMark x1="75615" y1="17154" x2="81000" y2="14769"/>
                        <a14:foregroundMark x1="74923" y1="14154" x2="83769" y2="17538"/>
                      </a14:backgroundRemoval>
                    </a14:imgEffect>
                  </a14:imgLayer>
                </a14:imgProps>
              </a:ext>
              <a:ext uri="{28A0092B-C50C-407E-A947-70E740481C1C}">
                <a14:useLocalDpi xmlns:a14="http://schemas.microsoft.com/office/drawing/2010/main" val="0"/>
              </a:ext>
            </a:extLst>
          </a:blip>
          <a:stretch>
            <a:fillRect/>
          </a:stretch>
        </p:blipFill>
        <p:spPr>
          <a:xfrm rot="19394372">
            <a:off x="6212195" y="1794383"/>
            <a:ext cx="2528185" cy="2644121"/>
          </a:xfrm>
          <a:prstGeom prst="rect">
            <a:avLst/>
          </a:prstGeom>
        </p:spPr>
      </p:pic>
      <p:pic>
        <p:nvPicPr>
          <p:cNvPr id="21" name="Picture 20"/>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4670301" y="4381703"/>
            <a:ext cx="1696513" cy="1823172"/>
          </a:xfrm>
          <a:prstGeom prst="rect">
            <a:avLst/>
          </a:prstGeom>
        </p:spPr>
      </p:pic>
      <p:pic>
        <p:nvPicPr>
          <p:cNvPr id="3" name="Picture 2">
            <a:extLst>
              <a:ext uri="{FF2B5EF4-FFF2-40B4-BE49-F238E27FC236}">
                <a16:creationId xmlns:a16="http://schemas.microsoft.com/office/drawing/2014/main" id="{77BFC030-B082-8966-3979-3E5331A0B67D}"/>
              </a:ext>
            </a:extLst>
          </p:cNvPr>
          <p:cNvPicPr>
            <a:picLocks noChangeAspect="1"/>
          </p:cNvPicPr>
          <p:nvPr/>
        </p:nvPicPr>
        <p:blipFill>
          <a:blip r:embed="rId24"/>
          <a:stretch>
            <a:fillRect/>
          </a:stretch>
        </p:blipFill>
        <p:spPr>
          <a:xfrm>
            <a:off x="208046" y="2030447"/>
            <a:ext cx="11418798" cy="3359187"/>
          </a:xfrm>
          <a:prstGeom prst="rect">
            <a:avLst/>
          </a:prstGeom>
        </p:spPr>
      </p:pic>
    </p:spTree>
    <p:extLst>
      <p:ext uri="{BB962C8B-B14F-4D97-AF65-F5344CB8AC3E}">
        <p14:creationId xmlns:p14="http://schemas.microsoft.com/office/powerpoint/2010/main" val="21420423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70" y="42640"/>
            <a:ext cx="4201589" cy="2420115"/>
          </a:xfrm>
          <a:prstGeom prst="rect">
            <a:avLst/>
          </a:prstGeom>
        </p:spPr>
      </p:pic>
      <p:sp>
        <p:nvSpPr>
          <p:cNvPr id="11" name="Rounded Rectangle 10"/>
          <p:cNvSpPr/>
          <p:nvPr/>
        </p:nvSpPr>
        <p:spPr>
          <a:xfrm>
            <a:off x="183267" y="36702"/>
            <a:ext cx="11612613" cy="6807697"/>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1590" y="1252697"/>
            <a:ext cx="4146143" cy="5016758"/>
          </a:xfrm>
          <a:prstGeom prst="rect">
            <a:avLst/>
          </a:prstGeom>
        </p:spPr>
        <p:txBody>
          <a:bodyPr wrap="square">
            <a:spAutoFit/>
          </a:bodyPr>
          <a:lstStyle/>
          <a:p>
            <a:pPr lvl="0" algn="ctr"/>
            <a:r>
              <a:rPr lang="vi-VN" sz="4000" b="1" dirty="0">
                <a:solidFill>
                  <a:srgbClr val="C00000"/>
                </a:solidFill>
                <a:latin typeface="+mj-lt"/>
                <a:ea typeface="Tahoma" panose="020B0604030504040204" pitchFamily="34" charset="0"/>
                <a:cs typeface="Tahoma" panose="020B0604030504040204" pitchFamily="34" charset="0"/>
              </a:rPr>
              <a:t>2. Quan sát và cho biết các bạn trong mỗi hình sau đang gặp thiên tai nào. Nhận xét cách xử lí của mỗi bạn trong hình</a:t>
            </a:r>
            <a:endParaRPr lang="en-US" sz="4000" b="1" dirty="0">
              <a:solidFill>
                <a:srgbClr val="C00000"/>
              </a:solidFill>
              <a:latin typeface="+mj-lt"/>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a:srcRect l="21135" t="22151" r="45886" b="30000"/>
          <a:stretch/>
        </p:blipFill>
        <p:spPr>
          <a:xfrm>
            <a:off x="4271363" y="160358"/>
            <a:ext cx="3700704" cy="3020252"/>
          </a:xfrm>
          <a:prstGeom prst="rect">
            <a:avLst/>
          </a:prstGeom>
        </p:spPr>
      </p:pic>
      <p:pic>
        <p:nvPicPr>
          <p:cNvPr id="3" name="Picture 2"/>
          <p:cNvPicPr>
            <a:picLocks noChangeAspect="1"/>
          </p:cNvPicPr>
          <p:nvPr/>
        </p:nvPicPr>
        <p:blipFill rotWithShape="1">
          <a:blip r:embed="rId5"/>
          <a:srcRect l="54220" t="22341" r="13759" b="29243"/>
          <a:stretch/>
        </p:blipFill>
        <p:spPr>
          <a:xfrm>
            <a:off x="8192315" y="98626"/>
            <a:ext cx="3696322" cy="3143715"/>
          </a:xfrm>
          <a:prstGeom prst="rect">
            <a:avLst/>
          </a:prstGeom>
        </p:spPr>
      </p:pic>
      <p:pic>
        <p:nvPicPr>
          <p:cNvPr id="4" name="Picture 3"/>
          <p:cNvPicPr>
            <a:picLocks noChangeAspect="1"/>
          </p:cNvPicPr>
          <p:nvPr/>
        </p:nvPicPr>
        <p:blipFill rotWithShape="1">
          <a:blip r:embed="rId6"/>
          <a:srcRect l="22731" t="28582" r="45142" b="22435"/>
          <a:stretch/>
        </p:blipFill>
        <p:spPr>
          <a:xfrm>
            <a:off x="8281748" y="3599843"/>
            <a:ext cx="3777491" cy="3239636"/>
          </a:xfrm>
          <a:prstGeom prst="rect">
            <a:avLst/>
          </a:prstGeom>
        </p:spPr>
      </p:pic>
      <p:pic>
        <p:nvPicPr>
          <p:cNvPr id="6" name="Picture 5"/>
          <p:cNvPicPr>
            <a:picLocks noChangeAspect="1"/>
          </p:cNvPicPr>
          <p:nvPr/>
        </p:nvPicPr>
        <p:blipFill rotWithShape="1">
          <a:blip r:embed="rId6"/>
          <a:srcRect l="54752" t="28960" r="14290" b="22624"/>
          <a:stretch/>
        </p:blipFill>
        <p:spPr>
          <a:xfrm>
            <a:off x="4269530" y="3582265"/>
            <a:ext cx="3702537" cy="3257214"/>
          </a:xfrm>
          <a:prstGeom prst="rect">
            <a:avLst/>
          </a:prstGeom>
        </p:spPr>
      </p:pic>
    </p:spTree>
    <p:extLst>
      <p:ext uri="{BB962C8B-B14F-4D97-AF65-F5344CB8AC3E}">
        <p14:creationId xmlns:p14="http://schemas.microsoft.com/office/powerpoint/2010/main" val="34896226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70" y="42640"/>
            <a:ext cx="4201589" cy="2420115"/>
          </a:xfrm>
          <a:prstGeom prst="rect">
            <a:avLst/>
          </a:prstGeom>
        </p:spPr>
      </p:pic>
      <p:sp>
        <p:nvSpPr>
          <p:cNvPr id="11" name="Rounded Rectangle 10"/>
          <p:cNvSpPr/>
          <p:nvPr/>
        </p:nvSpPr>
        <p:spPr>
          <a:xfrm>
            <a:off x="183267" y="36702"/>
            <a:ext cx="11612613" cy="6807697"/>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srcRect l="21135" t="22151" r="45886" b="30000"/>
          <a:stretch/>
        </p:blipFill>
        <p:spPr>
          <a:xfrm>
            <a:off x="408560" y="979452"/>
            <a:ext cx="6031149" cy="4922196"/>
          </a:xfrm>
          <a:prstGeom prst="rect">
            <a:avLst/>
          </a:prstGeom>
        </p:spPr>
      </p:pic>
      <p:sp>
        <p:nvSpPr>
          <p:cNvPr id="7" name="Rectangle 6"/>
          <p:cNvSpPr/>
          <p:nvPr/>
        </p:nvSpPr>
        <p:spPr>
          <a:xfrm>
            <a:off x="6665002" y="1753746"/>
            <a:ext cx="4969279" cy="3785652"/>
          </a:xfrm>
          <a:prstGeom prst="rect">
            <a:avLst/>
          </a:prstGeom>
        </p:spPr>
        <p:txBody>
          <a:bodyPr wrap="square">
            <a:spAutoFit/>
          </a:bodyPr>
          <a:lstStyle/>
          <a:p>
            <a:pPr algn="ctr"/>
            <a:r>
              <a:rPr lang="vi-VN" sz="4000" b="1" dirty="0">
                <a:solidFill>
                  <a:srgbClr val="000000"/>
                </a:solidFill>
                <a:latin typeface="+mj-lt"/>
              </a:rPr>
              <a:t>Hình 7: Mưa lớn.</a:t>
            </a:r>
          </a:p>
          <a:p>
            <a:pPr algn="just"/>
            <a:r>
              <a:rPr lang="vi-VN" sz="4000" dirty="0">
                <a:solidFill>
                  <a:srgbClr val="000000"/>
                </a:solidFill>
                <a:latin typeface="+mj-lt"/>
              </a:rPr>
              <a:t>Em bé trai muốn về nhà trong khi trời đang mưa, gió to rất nguy hiểm, bạn gái không cho em ấy về là đúng.</a:t>
            </a:r>
          </a:p>
        </p:txBody>
      </p:sp>
    </p:spTree>
    <p:extLst>
      <p:ext uri="{BB962C8B-B14F-4D97-AF65-F5344CB8AC3E}">
        <p14:creationId xmlns:p14="http://schemas.microsoft.com/office/powerpoint/2010/main" val="10403878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70" y="42640"/>
            <a:ext cx="4201589" cy="2420115"/>
          </a:xfrm>
          <a:prstGeom prst="rect">
            <a:avLst/>
          </a:prstGeom>
        </p:spPr>
      </p:pic>
      <p:sp>
        <p:nvSpPr>
          <p:cNvPr id="11" name="Rounded Rectangle 10"/>
          <p:cNvSpPr/>
          <p:nvPr/>
        </p:nvSpPr>
        <p:spPr>
          <a:xfrm>
            <a:off x="151470" y="75618"/>
            <a:ext cx="11612613" cy="6807697"/>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5"/>
          <a:srcRect l="54220" t="22341" r="13759" b="29243"/>
          <a:stretch/>
        </p:blipFill>
        <p:spPr>
          <a:xfrm>
            <a:off x="520550" y="1149044"/>
            <a:ext cx="5603038" cy="4765373"/>
          </a:xfrm>
          <a:prstGeom prst="rect">
            <a:avLst/>
          </a:prstGeom>
        </p:spPr>
      </p:pic>
      <p:sp>
        <p:nvSpPr>
          <p:cNvPr id="7" name="Rectangle 6"/>
          <p:cNvSpPr/>
          <p:nvPr/>
        </p:nvSpPr>
        <p:spPr>
          <a:xfrm>
            <a:off x="6275059" y="724866"/>
            <a:ext cx="5244592" cy="5509200"/>
          </a:xfrm>
          <a:prstGeom prst="rect">
            <a:avLst/>
          </a:prstGeom>
        </p:spPr>
        <p:txBody>
          <a:bodyPr wrap="square">
            <a:spAutoFit/>
          </a:bodyPr>
          <a:lstStyle/>
          <a:p>
            <a:pPr algn="ctr"/>
            <a:r>
              <a:rPr lang="vi-VN" sz="4400" b="1" dirty="0">
                <a:solidFill>
                  <a:srgbClr val="000000"/>
                </a:solidFill>
                <a:latin typeface="+mj-lt"/>
              </a:rPr>
              <a:t>Hình 8: Lụt.</a:t>
            </a:r>
          </a:p>
          <a:p>
            <a:pPr algn="just"/>
            <a:r>
              <a:rPr lang="vi-VN" sz="4400" dirty="0">
                <a:solidFill>
                  <a:srgbClr val="000000"/>
                </a:solidFill>
                <a:latin typeface="+mj-lt"/>
              </a:rPr>
              <a:t>Em bé gái muốn xuống sàn nhà nghịch nước nhưng có thể nước bị nhiễm điện rất nguy hiểm, bạn nam không cho em gái xuống là rất đúng.</a:t>
            </a:r>
          </a:p>
        </p:txBody>
      </p:sp>
    </p:spTree>
    <p:extLst>
      <p:ext uri="{BB962C8B-B14F-4D97-AF65-F5344CB8AC3E}">
        <p14:creationId xmlns:p14="http://schemas.microsoft.com/office/powerpoint/2010/main" val="2469919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70" y="42640"/>
            <a:ext cx="4201589" cy="2420115"/>
          </a:xfrm>
          <a:prstGeom prst="rect">
            <a:avLst/>
          </a:prstGeom>
        </p:spPr>
      </p:pic>
      <p:sp>
        <p:nvSpPr>
          <p:cNvPr id="11" name="Rounded Rectangle 10"/>
          <p:cNvSpPr/>
          <p:nvPr/>
        </p:nvSpPr>
        <p:spPr>
          <a:xfrm>
            <a:off x="183267" y="36702"/>
            <a:ext cx="11612613" cy="6807697"/>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5"/>
          <a:srcRect l="22731" t="28582" r="45142" b="22435"/>
          <a:stretch/>
        </p:blipFill>
        <p:spPr>
          <a:xfrm>
            <a:off x="6200610" y="842937"/>
            <a:ext cx="5391701" cy="4624008"/>
          </a:xfrm>
          <a:prstGeom prst="rect">
            <a:avLst/>
          </a:prstGeom>
        </p:spPr>
      </p:pic>
      <p:sp>
        <p:nvSpPr>
          <p:cNvPr id="7" name="Rectangle 6"/>
          <p:cNvSpPr/>
          <p:nvPr/>
        </p:nvSpPr>
        <p:spPr>
          <a:xfrm>
            <a:off x="460442" y="477194"/>
            <a:ext cx="5536599" cy="6001643"/>
          </a:xfrm>
          <a:prstGeom prst="rect">
            <a:avLst/>
          </a:prstGeom>
        </p:spPr>
        <p:txBody>
          <a:bodyPr wrap="square">
            <a:spAutoFit/>
          </a:bodyPr>
          <a:lstStyle/>
          <a:p>
            <a:pPr algn="ctr"/>
            <a:r>
              <a:rPr lang="vi-VN" sz="4800" b="1" dirty="0">
                <a:solidFill>
                  <a:srgbClr val="000000"/>
                </a:solidFill>
                <a:latin typeface="+mj-lt"/>
              </a:rPr>
              <a:t>Hình 9: Giông sét.</a:t>
            </a:r>
          </a:p>
          <a:p>
            <a:pPr algn="just"/>
            <a:r>
              <a:rPr lang="vi-VN" sz="4800" dirty="0">
                <a:solidFill>
                  <a:srgbClr val="000000"/>
                </a:solidFill>
                <a:latin typeface="+mj-lt"/>
              </a:rPr>
              <a:t>Khi giông sét xảy ra, bạn nữ nói trú dưới gốc cây là sai vì rất dễ bị sét đánh nên bạn nữ còn lại khuyên không trú dưới gốc cây là đúng.</a:t>
            </a:r>
          </a:p>
        </p:txBody>
      </p:sp>
    </p:spTree>
    <p:extLst>
      <p:ext uri="{BB962C8B-B14F-4D97-AF65-F5344CB8AC3E}">
        <p14:creationId xmlns:p14="http://schemas.microsoft.com/office/powerpoint/2010/main" val="32666106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70" y="42640"/>
            <a:ext cx="4201589" cy="2420115"/>
          </a:xfrm>
          <a:prstGeom prst="rect">
            <a:avLst/>
          </a:prstGeom>
        </p:spPr>
      </p:pic>
      <p:sp>
        <p:nvSpPr>
          <p:cNvPr id="11" name="Rounded Rectangle 10"/>
          <p:cNvSpPr/>
          <p:nvPr/>
        </p:nvSpPr>
        <p:spPr>
          <a:xfrm>
            <a:off x="183267" y="36702"/>
            <a:ext cx="11612613" cy="6807697"/>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5"/>
          <a:srcRect l="54752" t="28960" r="14290" b="22624"/>
          <a:stretch/>
        </p:blipFill>
        <p:spPr>
          <a:xfrm>
            <a:off x="5680954" y="824679"/>
            <a:ext cx="5715249" cy="5027847"/>
          </a:xfrm>
          <a:prstGeom prst="rect">
            <a:avLst/>
          </a:prstGeom>
        </p:spPr>
      </p:pic>
      <p:sp>
        <p:nvSpPr>
          <p:cNvPr id="7" name="Rectangle 6"/>
          <p:cNvSpPr/>
          <p:nvPr/>
        </p:nvSpPr>
        <p:spPr>
          <a:xfrm>
            <a:off x="306996" y="1039892"/>
            <a:ext cx="5373958" cy="4832092"/>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Hình</a:t>
            </a:r>
            <a:r>
              <a:rPr lang="en-US" sz="4400" b="1" dirty="0">
                <a:solidFill>
                  <a:srgbClr val="000000"/>
                </a:solidFill>
                <a:latin typeface="Times New Roman" panose="02020603050405020304" pitchFamily="18" charset="0"/>
                <a:cs typeface="Times New Roman" panose="02020603050405020304" pitchFamily="18" charset="0"/>
              </a:rPr>
              <a:t> 10: </a:t>
            </a:r>
            <a:r>
              <a:rPr lang="en-US" sz="4400" b="1" dirty="0" err="1">
                <a:solidFill>
                  <a:srgbClr val="000000"/>
                </a:solidFill>
                <a:latin typeface="Times New Roman" panose="02020603050405020304" pitchFamily="18" charset="0"/>
                <a:cs typeface="Times New Roman" panose="02020603050405020304" pitchFamily="18" charset="0"/>
              </a:rPr>
              <a:t>Lũ</a:t>
            </a:r>
            <a:r>
              <a:rPr lang="en-US" sz="4400" b="1" dirty="0">
                <a:solidFill>
                  <a:srgbClr val="000000"/>
                </a:solidFill>
                <a:latin typeface="Times New Roman" panose="02020603050405020304" pitchFamily="18" charset="0"/>
                <a:cs typeface="Times New Roman" panose="02020603050405020304" pitchFamily="18" charset="0"/>
              </a:rPr>
              <a:t>.</a:t>
            </a:r>
          </a:p>
          <a:p>
            <a:pPr algn="just"/>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xảy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đúng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khuyên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đúng</a:t>
            </a:r>
            <a:r>
              <a:rPr lang="en-US" sz="4400" dirty="0">
                <a:solidFill>
                  <a:srgbClr val="000000"/>
                </a:solidFill>
                <a:latin typeface="Times New Roman" panose="02020603050405020304" pitchFamily="18" charset="0"/>
                <a:cs typeface="Times New Roman" panose="02020603050405020304" pitchFamily="18" charset="0"/>
              </a:rPr>
              <a:t>.</a:t>
            </a:r>
          </a:p>
          <a:p>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34132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40" name="组合 39"/>
          <p:cNvGrpSpPr/>
          <p:nvPr/>
        </p:nvGrpSpPr>
        <p:grpSpPr>
          <a:xfrm>
            <a:off x="479896" y="2087764"/>
            <a:ext cx="2481771" cy="2399196"/>
            <a:chOff x="770163" y="2542880"/>
            <a:chExt cx="2225498" cy="1860019"/>
          </a:xfrm>
        </p:grpSpPr>
        <p:sp>
          <p:nvSpPr>
            <p:cNvPr id="41" name="泪滴形 40"/>
            <p:cNvSpPr/>
            <p:nvPr/>
          </p:nvSpPr>
          <p:spPr>
            <a:xfrm rot="18911031">
              <a:off x="908238" y="2542880"/>
              <a:ext cx="1860019" cy="1860019"/>
            </a:xfrm>
            <a:prstGeom prst="teardrop">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190500">
                  <a:solidFill>
                    <a:schemeClr val="bg1"/>
                  </a:solidFill>
                </a:ln>
                <a:solidFill>
                  <a:schemeClr val="bg1"/>
                </a:solidFill>
              </a:endParaRPr>
            </a:p>
          </p:txBody>
        </p:sp>
        <p:sp>
          <p:nvSpPr>
            <p:cNvPr id="42" name="文本框 41"/>
            <p:cNvSpPr txBox="1"/>
            <p:nvPr/>
          </p:nvSpPr>
          <p:spPr>
            <a:xfrm>
              <a:off x="770163" y="2809314"/>
              <a:ext cx="2225498" cy="1216907"/>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TẠM</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grpSp>
      <p:sp>
        <p:nvSpPr>
          <p:cNvPr id="44" name="泪滴形 43"/>
          <p:cNvSpPr/>
          <p:nvPr/>
        </p:nvSpPr>
        <p:spPr>
          <a:xfrm rot="18911031">
            <a:off x="3474157" y="2149743"/>
            <a:ext cx="2339186" cy="2430209"/>
          </a:xfrm>
          <a:prstGeom prst="teardrop">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泪滴形 46"/>
          <p:cNvSpPr/>
          <p:nvPr/>
        </p:nvSpPr>
        <p:spPr>
          <a:xfrm rot="18911031">
            <a:off x="5910092" y="2335055"/>
            <a:ext cx="2445399" cy="2162564"/>
          </a:xfrm>
          <a:prstGeom prst="teardrop">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泪滴形 49"/>
          <p:cNvSpPr/>
          <p:nvPr/>
        </p:nvSpPr>
        <p:spPr>
          <a:xfrm rot="18911031">
            <a:off x="8866798" y="2188039"/>
            <a:ext cx="2370447" cy="2372512"/>
          </a:xfrm>
          <a:prstGeom prst="teardrop">
            <a:avLst>
              <a:gd name="adj" fmla="val 102188"/>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41"/>
          <p:cNvSpPr txBox="1"/>
          <p:nvPr/>
        </p:nvSpPr>
        <p:spPr>
          <a:xfrm>
            <a:off x="3507250" y="2631507"/>
            <a:ext cx="2409634"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BIỆT</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36" name="文本框 41"/>
          <p:cNvSpPr txBox="1"/>
          <p:nvPr/>
        </p:nvSpPr>
        <p:spPr>
          <a:xfrm>
            <a:off x="9001734" y="2535858"/>
            <a:ext cx="2286203"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EM </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37" name="文本框 41"/>
          <p:cNvSpPr txBox="1"/>
          <p:nvPr/>
        </p:nvSpPr>
        <p:spPr>
          <a:xfrm>
            <a:off x="6069284" y="2612953"/>
            <a:ext cx="2692981"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CÁC </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18" name="文本框 41"/>
          <p:cNvSpPr txBox="1"/>
          <p:nvPr/>
        </p:nvSpPr>
        <p:spPr>
          <a:xfrm>
            <a:off x="464155" y="2431431"/>
            <a:ext cx="2767553" cy="2024668"/>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TẠM</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19" name="文本框 41"/>
          <p:cNvSpPr txBox="1"/>
          <p:nvPr/>
        </p:nvSpPr>
        <p:spPr>
          <a:xfrm>
            <a:off x="3478253" y="2631507"/>
            <a:ext cx="2409634"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BIỆT</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20" name="文本框 41"/>
          <p:cNvSpPr txBox="1"/>
          <p:nvPr/>
        </p:nvSpPr>
        <p:spPr>
          <a:xfrm>
            <a:off x="8987235" y="2531654"/>
            <a:ext cx="2286203"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EM </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22" name="文本框 41"/>
          <p:cNvSpPr txBox="1"/>
          <p:nvPr/>
        </p:nvSpPr>
        <p:spPr>
          <a:xfrm>
            <a:off x="6083782" y="2600913"/>
            <a:ext cx="2692981"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CÁC </a:t>
            </a:r>
            <a:endParaRPr lang="zh-CN" altLang="en-US" sz="4000" b="1" dirty="0">
              <a:solidFill>
                <a:srgbClr val="FFFFFF"/>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80">
                                          <p:stCondLst>
                                            <p:cond delay="0"/>
                                          </p:stCondLst>
                                        </p:cTn>
                                        <p:tgtEl>
                                          <p:spTgt spid="40"/>
                                        </p:tgtEl>
                                      </p:cBhvr>
                                    </p:animEffect>
                                    <p:anim calcmode="lin" valueType="num">
                                      <p:cBhvr>
                                        <p:cTn id="2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29" dur="26">
                                          <p:stCondLst>
                                            <p:cond delay="650"/>
                                          </p:stCondLst>
                                        </p:cTn>
                                        <p:tgtEl>
                                          <p:spTgt spid="40"/>
                                        </p:tgtEl>
                                      </p:cBhvr>
                                      <p:to x="100000" y="60000"/>
                                    </p:animScale>
                                    <p:animScale>
                                      <p:cBhvr>
                                        <p:cTn id="30" dur="166" decel="50000">
                                          <p:stCondLst>
                                            <p:cond delay="676"/>
                                          </p:stCondLst>
                                        </p:cTn>
                                        <p:tgtEl>
                                          <p:spTgt spid="40"/>
                                        </p:tgtEl>
                                      </p:cBhvr>
                                      <p:to x="100000" y="100000"/>
                                    </p:animScale>
                                    <p:animScale>
                                      <p:cBhvr>
                                        <p:cTn id="31" dur="26">
                                          <p:stCondLst>
                                            <p:cond delay="1312"/>
                                          </p:stCondLst>
                                        </p:cTn>
                                        <p:tgtEl>
                                          <p:spTgt spid="40"/>
                                        </p:tgtEl>
                                      </p:cBhvr>
                                      <p:to x="100000" y="80000"/>
                                    </p:animScale>
                                    <p:animScale>
                                      <p:cBhvr>
                                        <p:cTn id="32" dur="166" decel="50000">
                                          <p:stCondLst>
                                            <p:cond delay="1338"/>
                                          </p:stCondLst>
                                        </p:cTn>
                                        <p:tgtEl>
                                          <p:spTgt spid="40"/>
                                        </p:tgtEl>
                                      </p:cBhvr>
                                      <p:to x="100000" y="100000"/>
                                    </p:animScale>
                                    <p:animScale>
                                      <p:cBhvr>
                                        <p:cTn id="33" dur="26">
                                          <p:stCondLst>
                                            <p:cond delay="1642"/>
                                          </p:stCondLst>
                                        </p:cTn>
                                        <p:tgtEl>
                                          <p:spTgt spid="40"/>
                                        </p:tgtEl>
                                      </p:cBhvr>
                                      <p:to x="100000" y="90000"/>
                                    </p:animScale>
                                    <p:animScale>
                                      <p:cBhvr>
                                        <p:cTn id="34" dur="166" decel="50000">
                                          <p:stCondLst>
                                            <p:cond delay="1668"/>
                                          </p:stCondLst>
                                        </p:cTn>
                                        <p:tgtEl>
                                          <p:spTgt spid="40"/>
                                        </p:tgtEl>
                                      </p:cBhvr>
                                      <p:to x="100000" y="100000"/>
                                    </p:animScale>
                                    <p:animScale>
                                      <p:cBhvr>
                                        <p:cTn id="35" dur="26">
                                          <p:stCondLst>
                                            <p:cond delay="1808"/>
                                          </p:stCondLst>
                                        </p:cTn>
                                        <p:tgtEl>
                                          <p:spTgt spid="40"/>
                                        </p:tgtEl>
                                      </p:cBhvr>
                                      <p:to x="100000" y="95000"/>
                                    </p:animScale>
                                    <p:animScale>
                                      <p:cBhvr>
                                        <p:cTn id="36" dur="166" decel="50000">
                                          <p:stCondLst>
                                            <p:cond delay="1834"/>
                                          </p:stCondLst>
                                        </p:cTn>
                                        <p:tgtEl>
                                          <p:spTgt spid="4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80">
                                          <p:stCondLst>
                                            <p:cond delay="0"/>
                                          </p:stCondLst>
                                        </p:cTn>
                                        <p:tgtEl>
                                          <p:spTgt spid="35"/>
                                        </p:tgtEl>
                                      </p:cBhvr>
                                    </p:animEffect>
                                    <p:anim calcmode="lin" valueType="num">
                                      <p:cBhvr>
                                        <p:cTn id="4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5" dur="26">
                                          <p:stCondLst>
                                            <p:cond delay="650"/>
                                          </p:stCondLst>
                                        </p:cTn>
                                        <p:tgtEl>
                                          <p:spTgt spid="35"/>
                                        </p:tgtEl>
                                      </p:cBhvr>
                                      <p:to x="100000" y="60000"/>
                                    </p:animScale>
                                    <p:animScale>
                                      <p:cBhvr>
                                        <p:cTn id="46" dur="166" decel="50000">
                                          <p:stCondLst>
                                            <p:cond delay="676"/>
                                          </p:stCondLst>
                                        </p:cTn>
                                        <p:tgtEl>
                                          <p:spTgt spid="35"/>
                                        </p:tgtEl>
                                      </p:cBhvr>
                                      <p:to x="100000" y="100000"/>
                                    </p:animScale>
                                    <p:animScale>
                                      <p:cBhvr>
                                        <p:cTn id="47" dur="26">
                                          <p:stCondLst>
                                            <p:cond delay="1312"/>
                                          </p:stCondLst>
                                        </p:cTn>
                                        <p:tgtEl>
                                          <p:spTgt spid="35"/>
                                        </p:tgtEl>
                                      </p:cBhvr>
                                      <p:to x="100000" y="80000"/>
                                    </p:animScale>
                                    <p:animScale>
                                      <p:cBhvr>
                                        <p:cTn id="48" dur="166" decel="50000">
                                          <p:stCondLst>
                                            <p:cond delay="1338"/>
                                          </p:stCondLst>
                                        </p:cTn>
                                        <p:tgtEl>
                                          <p:spTgt spid="35"/>
                                        </p:tgtEl>
                                      </p:cBhvr>
                                      <p:to x="100000" y="100000"/>
                                    </p:animScale>
                                    <p:animScale>
                                      <p:cBhvr>
                                        <p:cTn id="49" dur="26">
                                          <p:stCondLst>
                                            <p:cond delay="1642"/>
                                          </p:stCondLst>
                                        </p:cTn>
                                        <p:tgtEl>
                                          <p:spTgt spid="35"/>
                                        </p:tgtEl>
                                      </p:cBhvr>
                                      <p:to x="100000" y="90000"/>
                                    </p:animScale>
                                    <p:animScale>
                                      <p:cBhvr>
                                        <p:cTn id="50" dur="166" decel="50000">
                                          <p:stCondLst>
                                            <p:cond delay="1668"/>
                                          </p:stCondLst>
                                        </p:cTn>
                                        <p:tgtEl>
                                          <p:spTgt spid="35"/>
                                        </p:tgtEl>
                                      </p:cBhvr>
                                      <p:to x="100000" y="100000"/>
                                    </p:animScale>
                                    <p:animScale>
                                      <p:cBhvr>
                                        <p:cTn id="51" dur="26">
                                          <p:stCondLst>
                                            <p:cond delay="1808"/>
                                          </p:stCondLst>
                                        </p:cTn>
                                        <p:tgtEl>
                                          <p:spTgt spid="35"/>
                                        </p:tgtEl>
                                      </p:cBhvr>
                                      <p:to x="100000" y="95000"/>
                                    </p:animScale>
                                    <p:animScale>
                                      <p:cBhvr>
                                        <p:cTn id="52" dur="166" decel="50000">
                                          <p:stCondLst>
                                            <p:cond delay="1834"/>
                                          </p:stCondLst>
                                        </p:cTn>
                                        <p:tgtEl>
                                          <p:spTgt spid="3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down)">
                                      <p:cBhvr>
                                        <p:cTn id="71" dur="580">
                                          <p:stCondLst>
                                            <p:cond delay="0"/>
                                          </p:stCondLst>
                                        </p:cTn>
                                        <p:tgtEl>
                                          <p:spTgt spid="44"/>
                                        </p:tgtEl>
                                      </p:cBhvr>
                                    </p:animEffect>
                                    <p:anim calcmode="lin" valueType="num">
                                      <p:cBhvr>
                                        <p:cTn id="72"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77" dur="26">
                                          <p:stCondLst>
                                            <p:cond delay="650"/>
                                          </p:stCondLst>
                                        </p:cTn>
                                        <p:tgtEl>
                                          <p:spTgt spid="44"/>
                                        </p:tgtEl>
                                      </p:cBhvr>
                                      <p:to x="100000" y="60000"/>
                                    </p:animScale>
                                    <p:animScale>
                                      <p:cBhvr>
                                        <p:cTn id="78" dur="166" decel="50000">
                                          <p:stCondLst>
                                            <p:cond delay="676"/>
                                          </p:stCondLst>
                                        </p:cTn>
                                        <p:tgtEl>
                                          <p:spTgt spid="44"/>
                                        </p:tgtEl>
                                      </p:cBhvr>
                                      <p:to x="100000" y="100000"/>
                                    </p:animScale>
                                    <p:animScale>
                                      <p:cBhvr>
                                        <p:cTn id="79" dur="26">
                                          <p:stCondLst>
                                            <p:cond delay="1312"/>
                                          </p:stCondLst>
                                        </p:cTn>
                                        <p:tgtEl>
                                          <p:spTgt spid="44"/>
                                        </p:tgtEl>
                                      </p:cBhvr>
                                      <p:to x="100000" y="80000"/>
                                    </p:animScale>
                                    <p:animScale>
                                      <p:cBhvr>
                                        <p:cTn id="80" dur="166" decel="50000">
                                          <p:stCondLst>
                                            <p:cond delay="1338"/>
                                          </p:stCondLst>
                                        </p:cTn>
                                        <p:tgtEl>
                                          <p:spTgt spid="44"/>
                                        </p:tgtEl>
                                      </p:cBhvr>
                                      <p:to x="100000" y="100000"/>
                                    </p:animScale>
                                    <p:animScale>
                                      <p:cBhvr>
                                        <p:cTn id="81" dur="26">
                                          <p:stCondLst>
                                            <p:cond delay="1642"/>
                                          </p:stCondLst>
                                        </p:cTn>
                                        <p:tgtEl>
                                          <p:spTgt spid="44"/>
                                        </p:tgtEl>
                                      </p:cBhvr>
                                      <p:to x="100000" y="90000"/>
                                    </p:animScale>
                                    <p:animScale>
                                      <p:cBhvr>
                                        <p:cTn id="82" dur="166" decel="50000">
                                          <p:stCondLst>
                                            <p:cond delay="1668"/>
                                          </p:stCondLst>
                                        </p:cTn>
                                        <p:tgtEl>
                                          <p:spTgt spid="44"/>
                                        </p:tgtEl>
                                      </p:cBhvr>
                                      <p:to x="100000" y="100000"/>
                                    </p:animScale>
                                    <p:animScale>
                                      <p:cBhvr>
                                        <p:cTn id="83" dur="26">
                                          <p:stCondLst>
                                            <p:cond delay="1808"/>
                                          </p:stCondLst>
                                        </p:cTn>
                                        <p:tgtEl>
                                          <p:spTgt spid="44"/>
                                        </p:tgtEl>
                                      </p:cBhvr>
                                      <p:to x="100000" y="95000"/>
                                    </p:animScale>
                                    <p:animScale>
                                      <p:cBhvr>
                                        <p:cTn id="84" dur="166" decel="50000">
                                          <p:stCondLst>
                                            <p:cond delay="1834"/>
                                          </p:stCondLst>
                                        </p:cTn>
                                        <p:tgtEl>
                                          <p:spTgt spid="44"/>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down)">
                                      <p:cBhvr>
                                        <p:cTn id="87" dur="580">
                                          <p:stCondLst>
                                            <p:cond delay="0"/>
                                          </p:stCondLst>
                                        </p:cTn>
                                        <p:tgtEl>
                                          <p:spTgt spid="37"/>
                                        </p:tgtEl>
                                      </p:cBhvr>
                                    </p:animEffect>
                                    <p:anim calcmode="lin" valueType="num">
                                      <p:cBhvr>
                                        <p:cTn id="8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93" dur="26">
                                          <p:stCondLst>
                                            <p:cond delay="650"/>
                                          </p:stCondLst>
                                        </p:cTn>
                                        <p:tgtEl>
                                          <p:spTgt spid="37"/>
                                        </p:tgtEl>
                                      </p:cBhvr>
                                      <p:to x="100000" y="60000"/>
                                    </p:animScale>
                                    <p:animScale>
                                      <p:cBhvr>
                                        <p:cTn id="94" dur="166" decel="50000">
                                          <p:stCondLst>
                                            <p:cond delay="676"/>
                                          </p:stCondLst>
                                        </p:cTn>
                                        <p:tgtEl>
                                          <p:spTgt spid="37"/>
                                        </p:tgtEl>
                                      </p:cBhvr>
                                      <p:to x="100000" y="100000"/>
                                    </p:animScale>
                                    <p:animScale>
                                      <p:cBhvr>
                                        <p:cTn id="95" dur="26">
                                          <p:stCondLst>
                                            <p:cond delay="1312"/>
                                          </p:stCondLst>
                                        </p:cTn>
                                        <p:tgtEl>
                                          <p:spTgt spid="37"/>
                                        </p:tgtEl>
                                      </p:cBhvr>
                                      <p:to x="100000" y="80000"/>
                                    </p:animScale>
                                    <p:animScale>
                                      <p:cBhvr>
                                        <p:cTn id="96" dur="166" decel="50000">
                                          <p:stCondLst>
                                            <p:cond delay="1338"/>
                                          </p:stCondLst>
                                        </p:cTn>
                                        <p:tgtEl>
                                          <p:spTgt spid="37"/>
                                        </p:tgtEl>
                                      </p:cBhvr>
                                      <p:to x="100000" y="100000"/>
                                    </p:animScale>
                                    <p:animScale>
                                      <p:cBhvr>
                                        <p:cTn id="97" dur="26">
                                          <p:stCondLst>
                                            <p:cond delay="1642"/>
                                          </p:stCondLst>
                                        </p:cTn>
                                        <p:tgtEl>
                                          <p:spTgt spid="37"/>
                                        </p:tgtEl>
                                      </p:cBhvr>
                                      <p:to x="100000" y="90000"/>
                                    </p:animScale>
                                    <p:animScale>
                                      <p:cBhvr>
                                        <p:cTn id="98" dur="166" decel="50000">
                                          <p:stCondLst>
                                            <p:cond delay="1668"/>
                                          </p:stCondLst>
                                        </p:cTn>
                                        <p:tgtEl>
                                          <p:spTgt spid="37"/>
                                        </p:tgtEl>
                                      </p:cBhvr>
                                      <p:to x="100000" y="100000"/>
                                    </p:animScale>
                                    <p:animScale>
                                      <p:cBhvr>
                                        <p:cTn id="99" dur="26">
                                          <p:stCondLst>
                                            <p:cond delay="1808"/>
                                          </p:stCondLst>
                                        </p:cTn>
                                        <p:tgtEl>
                                          <p:spTgt spid="37"/>
                                        </p:tgtEl>
                                      </p:cBhvr>
                                      <p:to x="100000" y="95000"/>
                                    </p:animScale>
                                    <p:animScale>
                                      <p:cBhvr>
                                        <p:cTn id="100" dur="166" decel="50000">
                                          <p:stCondLst>
                                            <p:cond delay="1834"/>
                                          </p:stCondLst>
                                        </p:cTn>
                                        <p:tgtEl>
                                          <p:spTgt spid="37"/>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ipe(down)">
                                      <p:cBhvr>
                                        <p:cTn id="103" dur="580">
                                          <p:stCondLst>
                                            <p:cond delay="0"/>
                                          </p:stCondLst>
                                        </p:cTn>
                                        <p:tgtEl>
                                          <p:spTgt spid="22"/>
                                        </p:tgtEl>
                                      </p:cBhvr>
                                    </p:animEffect>
                                    <p:anim calcmode="lin" valueType="num">
                                      <p:cBhvr>
                                        <p:cTn id="1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09" dur="26">
                                          <p:stCondLst>
                                            <p:cond delay="650"/>
                                          </p:stCondLst>
                                        </p:cTn>
                                        <p:tgtEl>
                                          <p:spTgt spid="22"/>
                                        </p:tgtEl>
                                      </p:cBhvr>
                                      <p:to x="100000" y="60000"/>
                                    </p:animScale>
                                    <p:animScale>
                                      <p:cBhvr>
                                        <p:cTn id="110" dur="166" decel="50000">
                                          <p:stCondLst>
                                            <p:cond delay="676"/>
                                          </p:stCondLst>
                                        </p:cTn>
                                        <p:tgtEl>
                                          <p:spTgt spid="22"/>
                                        </p:tgtEl>
                                      </p:cBhvr>
                                      <p:to x="100000" y="100000"/>
                                    </p:animScale>
                                    <p:animScale>
                                      <p:cBhvr>
                                        <p:cTn id="111" dur="26">
                                          <p:stCondLst>
                                            <p:cond delay="1312"/>
                                          </p:stCondLst>
                                        </p:cTn>
                                        <p:tgtEl>
                                          <p:spTgt spid="22"/>
                                        </p:tgtEl>
                                      </p:cBhvr>
                                      <p:to x="100000" y="80000"/>
                                    </p:animScale>
                                    <p:animScale>
                                      <p:cBhvr>
                                        <p:cTn id="112" dur="166" decel="50000">
                                          <p:stCondLst>
                                            <p:cond delay="1338"/>
                                          </p:stCondLst>
                                        </p:cTn>
                                        <p:tgtEl>
                                          <p:spTgt spid="22"/>
                                        </p:tgtEl>
                                      </p:cBhvr>
                                      <p:to x="100000" y="100000"/>
                                    </p:animScale>
                                    <p:animScale>
                                      <p:cBhvr>
                                        <p:cTn id="113" dur="26">
                                          <p:stCondLst>
                                            <p:cond delay="1642"/>
                                          </p:stCondLst>
                                        </p:cTn>
                                        <p:tgtEl>
                                          <p:spTgt spid="22"/>
                                        </p:tgtEl>
                                      </p:cBhvr>
                                      <p:to x="100000" y="90000"/>
                                    </p:animScale>
                                    <p:animScale>
                                      <p:cBhvr>
                                        <p:cTn id="114" dur="166" decel="50000">
                                          <p:stCondLst>
                                            <p:cond delay="1668"/>
                                          </p:stCondLst>
                                        </p:cTn>
                                        <p:tgtEl>
                                          <p:spTgt spid="22"/>
                                        </p:tgtEl>
                                      </p:cBhvr>
                                      <p:to x="100000" y="100000"/>
                                    </p:animScale>
                                    <p:animScale>
                                      <p:cBhvr>
                                        <p:cTn id="115" dur="26">
                                          <p:stCondLst>
                                            <p:cond delay="1808"/>
                                          </p:stCondLst>
                                        </p:cTn>
                                        <p:tgtEl>
                                          <p:spTgt spid="22"/>
                                        </p:tgtEl>
                                      </p:cBhvr>
                                      <p:to x="100000" y="95000"/>
                                    </p:animScale>
                                    <p:animScale>
                                      <p:cBhvr>
                                        <p:cTn id="116" dur="166" decel="50000">
                                          <p:stCondLst>
                                            <p:cond delay="1834"/>
                                          </p:stCondLst>
                                        </p:cTn>
                                        <p:tgtEl>
                                          <p:spTgt spid="22"/>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47"/>
                                        </p:tgtEl>
                                        <p:attrNameLst>
                                          <p:attrName>style.visibility</p:attrName>
                                        </p:attrNameLst>
                                      </p:cBhvr>
                                      <p:to>
                                        <p:strVal val="visible"/>
                                      </p:to>
                                    </p:set>
                                    <p:animEffect transition="in" filter="wipe(down)">
                                      <p:cBhvr>
                                        <p:cTn id="119" dur="580">
                                          <p:stCondLst>
                                            <p:cond delay="0"/>
                                          </p:stCondLst>
                                        </p:cTn>
                                        <p:tgtEl>
                                          <p:spTgt spid="47"/>
                                        </p:tgtEl>
                                      </p:cBhvr>
                                    </p:animEffect>
                                    <p:anim calcmode="lin" valueType="num">
                                      <p:cBhvr>
                                        <p:cTn id="12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25" dur="26">
                                          <p:stCondLst>
                                            <p:cond delay="650"/>
                                          </p:stCondLst>
                                        </p:cTn>
                                        <p:tgtEl>
                                          <p:spTgt spid="47"/>
                                        </p:tgtEl>
                                      </p:cBhvr>
                                      <p:to x="100000" y="60000"/>
                                    </p:animScale>
                                    <p:animScale>
                                      <p:cBhvr>
                                        <p:cTn id="126" dur="166" decel="50000">
                                          <p:stCondLst>
                                            <p:cond delay="676"/>
                                          </p:stCondLst>
                                        </p:cTn>
                                        <p:tgtEl>
                                          <p:spTgt spid="47"/>
                                        </p:tgtEl>
                                      </p:cBhvr>
                                      <p:to x="100000" y="100000"/>
                                    </p:animScale>
                                    <p:animScale>
                                      <p:cBhvr>
                                        <p:cTn id="127" dur="26">
                                          <p:stCondLst>
                                            <p:cond delay="1312"/>
                                          </p:stCondLst>
                                        </p:cTn>
                                        <p:tgtEl>
                                          <p:spTgt spid="47"/>
                                        </p:tgtEl>
                                      </p:cBhvr>
                                      <p:to x="100000" y="80000"/>
                                    </p:animScale>
                                    <p:animScale>
                                      <p:cBhvr>
                                        <p:cTn id="128" dur="166" decel="50000">
                                          <p:stCondLst>
                                            <p:cond delay="1338"/>
                                          </p:stCondLst>
                                        </p:cTn>
                                        <p:tgtEl>
                                          <p:spTgt spid="47"/>
                                        </p:tgtEl>
                                      </p:cBhvr>
                                      <p:to x="100000" y="100000"/>
                                    </p:animScale>
                                    <p:animScale>
                                      <p:cBhvr>
                                        <p:cTn id="129" dur="26">
                                          <p:stCondLst>
                                            <p:cond delay="1642"/>
                                          </p:stCondLst>
                                        </p:cTn>
                                        <p:tgtEl>
                                          <p:spTgt spid="47"/>
                                        </p:tgtEl>
                                      </p:cBhvr>
                                      <p:to x="100000" y="90000"/>
                                    </p:animScale>
                                    <p:animScale>
                                      <p:cBhvr>
                                        <p:cTn id="130" dur="166" decel="50000">
                                          <p:stCondLst>
                                            <p:cond delay="1668"/>
                                          </p:stCondLst>
                                        </p:cTn>
                                        <p:tgtEl>
                                          <p:spTgt spid="47"/>
                                        </p:tgtEl>
                                      </p:cBhvr>
                                      <p:to x="100000" y="100000"/>
                                    </p:animScale>
                                    <p:animScale>
                                      <p:cBhvr>
                                        <p:cTn id="131" dur="26">
                                          <p:stCondLst>
                                            <p:cond delay="1808"/>
                                          </p:stCondLst>
                                        </p:cTn>
                                        <p:tgtEl>
                                          <p:spTgt spid="47"/>
                                        </p:tgtEl>
                                      </p:cBhvr>
                                      <p:to x="100000" y="95000"/>
                                    </p:animScale>
                                    <p:animScale>
                                      <p:cBhvr>
                                        <p:cTn id="132" dur="166" decel="50000">
                                          <p:stCondLst>
                                            <p:cond delay="1834"/>
                                          </p:stCondLst>
                                        </p:cTn>
                                        <p:tgtEl>
                                          <p:spTgt spid="47"/>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wipe(down)">
                                      <p:cBhvr>
                                        <p:cTn id="135" dur="580">
                                          <p:stCondLst>
                                            <p:cond delay="0"/>
                                          </p:stCondLst>
                                        </p:cTn>
                                        <p:tgtEl>
                                          <p:spTgt spid="36"/>
                                        </p:tgtEl>
                                      </p:cBhvr>
                                    </p:animEffect>
                                    <p:anim calcmode="lin" valueType="num">
                                      <p:cBhvr>
                                        <p:cTn id="13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41" dur="26">
                                          <p:stCondLst>
                                            <p:cond delay="650"/>
                                          </p:stCondLst>
                                        </p:cTn>
                                        <p:tgtEl>
                                          <p:spTgt spid="36"/>
                                        </p:tgtEl>
                                      </p:cBhvr>
                                      <p:to x="100000" y="60000"/>
                                    </p:animScale>
                                    <p:animScale>
                                      <p:cBhvr>
                                        <p:cTn id="142" dur="166" decel="50000">
                                          <p:stCondLst>
                                            <p:cond delay="676"/>
                                          </p:stCondLst>
                                        </p:cTn>
                                        <p:tgtEl>
                                          <p:spTgt spid="36"/>
                                        </p:tgtEl>
                                      </p:cBhvr>
                                      <p:to x="100000" y="100000"/>
                                    </p:animScale>
                                    <p:animScale>
                                      <p:cBhvr>
                                        <p:cTn id="143" dur="26">
                                          <p:stCondLst>
                                            <p:cond delay="1312"/>
                                          </p:stCondLst>
                                        </p:cTn>
                                        <p:tgtEl>
                                          <p:spTgt spid="36"/>
                                        </p:tgtEl>
                                      </p:cBhvr>
                                      <p:to x="100000" y="80000"/>
                                    </p:animScale>
                                    <p:animScale>
                                      <p:cBhvr>
                                        <p:cTn id="144" dur="166" decel="50000">
                                          <p:stCondLst>
                                            <p:cond delay="1338"/>
                                          </p:stCondLst>
                                        </p:cTn>
                                        <p:tgtEl>
                                          <p:spTgt spid="36"/>
                                        </p:tgtEl>
                                      </p:cBhvr>
                                      <p:to x="100000" y="100000"/>
                                    </p:animScale>
                                    <p:animScale>
                                      <p:cBhvr>
                                        <p:cTn id="145" dur="26">
                                          <p:stCondLst>
                                            <p:cond delay="1642"/>
                                          </p:stCondLst>
                                        </p:cTn>
                                        <p:tgtEl>
                                          <p:spTgt spid="36"/>
                                        </p:tgtEl>
                                      </p:cBhvr>
                                      <p:to x="100000" y="90000"/>
                                    </p:animScale>
                                    <p:animScale>
                                      <p:cBhvr>
                                        <p:cTn id="146" dur="166" decel="50000">
                                          <p:stCondLst>
                                            <p:cond delay="1668"/>
                                          </p:stCondLst>
                                        </p:cTn>
                                        <p:tgtEl>
                                          <p:spTgt spid="36"/>
                                        </p:tgtEl>
                                      </p:cBhvr>
                                      <p:to x="100000" y="100000"/>
                                    </p:animScale>
                                    <p:animScale>
                                      <p:cBhvr>
                                        <p:cTn id="147" dur="26">
                                          <p:stCondLst>
                                            <p:cond delay="1808"/>
                                          </p:stCondLst>
                                        </p:cTn>
                                        <p:tgtEl>
                                          <p:spTgt spid="36"/>
                                        </p:tgtEl>
                                      </p:cBhvr>
                                      <p:to x="100000" y="95000"/>
                                    </p:animScale>
                                    <p:animScale>
                                      <p:cBhvr>
                                        <p:cTn id="148" dur="166" decel="50000">
                                          <p:stCondLst>
                                            <p:cond delay="1834"/>
                                          </p:stCondLst>
                                        </p:cTn>
                                        <p:tgtEl>
                                          <p:spTgt spid="36"/>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wipe(down)">
                                      <p:cBhvr>
                                        <p:cTn id="151" dur="580">
                                          <p:stCondLst>
                                            <p:cond delay="0"/>
                                          </p:stCondLst>
                                        </p:cTn>
                                        <p:tgtEl>
                                          <p:spTgt spid="20"/>
                                        </p:tgtEl>
                                      </p:cBhvr>
                                    </p:animEffect>
                                    <p:anim calcmode="lin" valueType="num">
                                      <p:cBhvr>
                                        <p:cTn id="1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57" dur="26">
                                          <p:stCondLst>
                                            <p:cond delay="650"/>
                                          </p:stCondLst>
                                        </p:cTn>
                                        <p:tgtEl>
                                          <p:spTgt spid="20"/>
                                        </p:tgtEl>
                                      </p:cBhvr>
                                      <p:to x="100000" y="60000"/>
                                    </p:animScale>
                                    <p:animScale>
                                      <p:cBhvr>
                                        <p:cTn id="158" dur="166" decel="50000">
                                          <p:stCondLst>
                                            <p:cond delay="676"/>
                                          </p:stCondLst>
                                        </p:cTn>
                                        <p:tgtEl>
                                          <p:spTgt spid="20"/>
                                        </p:tgtEl>
                                      </p:cBhvr>
                                      <p:to x="100000" y="100000"/>
                                    </p:animScale>
                                    <p:animScale>
                                      <p:cBhvr>
                                        <p:cTn id="159" dur="26">
                                          <p:stCondLst>
                                            <p:cond delay="1312"/>
                                          </p:stCondLst>
                                        </p:cTn>
                                        <p:tgtEl>
                                          <p:spTgt spid="20"/>
                                        </p:tgtEl>
                                      </p:cBhvr>
                                      <p:to x="100000" y="80000"/>
                                    </p:animScale>
                                    <p:animScale>
                                      <p:cBhvr>
                                        <p:cTn id="160" dur="166" decel="50000">
                                          <p:stCondLst>
                                            <p:cond delay="1338"/>
                                          </p:stCondLst>
                                        </p:cTn>
                                        <p:tgtEl>
                                          <p:spTgt spid="20"/>
                                        </p:tgtEl>
                                      </p:cBhvr>
                                      <p:to x="100000" y="100000"/>
                                    </p:animScale>
                                    <p:animScale>
                                      <p:cBhvr>
                                        <p:cTn id="161" dur="26">
                                          <p:stCondLst>
                                            <p:cond delay="1642"/>
                                          </p:stCondLst>
                                        </p:cTn>
                                        <p:tgtEl>
                                          <p:spTgt spid="20"/>
                                        </p:tgtEl>
                                      </p:cBhvr>
                                      <p:to x="100000" y="90000"/>
                                    </p:animScale>
                                    <p:animScale>
                                      <p:cBhvr>
                                        <p:cTn id="162" dur="166" decel="50000">
                                          <p:stCondLst>
                                            <p:cond delay="1668"/>
                                          </p:stCondLst>
                                        </p:cTn>
                                        <p:tgtEl>
                                          <p:spTgt spid="20"/>
                                        </p:tgtEl>
                                      </p:cBhvr>
                                      <p:to x="100000" y="100000"/>
                                    </p:animScale>
                                    <p:animScale>
                                      <p:cBhvr>
                                        <p:cTn id="163" dur="26">
                                          <p:stCondLst>
                                            <p:cond delay="1808"/>
                                          </p:stCondLst>
                                        </p:cTn>
                                        <p:tgtEl>
                                          <p:spTgt spid="20"/>
                                        </p:tgtEl>
                                      </p:cBhvr>
                                      <p:to x="100000" y="95000"/>
                                    </p:animScale>
                                    <p:animScale>
                                      <p:cBhvr>
                                        <p:cTn id="164" dur="166" decel="50000">
                                          <p:stCondLst>
                                            <p:cond delay="1834"/>
                                          </p:stCondLst>
                                        </p:cTn>
                                        <p:tgtEl>
                                          <p:spTgt spid="20"/>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50"/>
                                        </p:tgtEl>
                                        <p:attrNameLst>
                                          <p:attrName>style.visibility</p:attrName>
                                        </p:attrNameLst>
                                      </p:cBhvr>
                                      <p:to>
                                        <p:strVal val="visible"/>
                                      </p:to>
                                    </p:set>
                                    <p:animEffect transition="in" filter="wipe(down)">
                                      <p:cBhvr>
                                        <p:cTn id="167" dur="580">
                                          <p:stCondLst>
                                            <p:cond delay="0"/>
                                          </p:stCondLst>
                                        </p:cTn>
                                        <p:tgtEl>
                                          <p:spTgt spid="50"/>
                                        </p:tgtEl>
                                      </p:cBhvr>
                                    </p:animEffect>
                                    <p:anim calcmode="lin" valueType="num">
                                      <p:cBhvr>
                                        <p:cTn id="168"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73" dur="26">
                                          <p:stCondLst>
                                            <p:cond delay="650"/>
                                          </p:stCondLst>
                                        </p:cTn>
                                        <p:tgtEl>
                                          <p:spTgt spid="50"/>
                                        </p:tgtEl>
                                      </p:cBhvr>
                                      <p:to x="100000" y="60000"/>
                                    </p:animScale>
                                    <p:animScale>
                                      <p:cBhvr>
                                        <p:cTn id="174" dur="166" decel="50000">
                                          <p:stCondLst>
                                            <p:cond delay="676"/>
                                          </p:stCondLst>
                                        </p:cTn>
                                        <p:tgtEl>
                                          <p:spTgt spid="50"/>
                                        </p:tgtEl>
                                      </p:cBhvr>
                                      <p:to x="100000" y="100000"/>
                                    </p:animScale>
                                    <p:animScale>
                                      <p:cBhvr>
                                        <p:cTn id="175" dur="26">
                                          <p:stCondLst>
                                            <p:cond delay="1312"/>
                                          </p:stCondLst>
                                        </p:cTn>
                                        <p:tgtEl>
                                          <p:spTgt spid="50"/>
                                        </p:tgtEl>
                                      </p:cBhvr>
                                      <p:to x="100000" y="80000"/>
                                    </p:animScale>
                                    <p:animScale>
                                      <p:cBhvr>
                                        <p:cTn id="176" dur="166" decel="50000">
                                          <p:stCondLst>
                                            <p:cond delay="1338"/>
                                          </p:stCondLst>
                                        </p:cTn>
                                        <p:tgtEl>
                                          <p:spTgt spid="50"/>
                                        </p:tgtEl>
                                      </p:cBhvr>
                                      <p:to x="100000" y="100000"/>
                                    </p:animScale>
                                    <p:animScale>
                                      <p:cBhvr>
                                        <p:cTn id="177" dur="26">
                                          <p:stCondLst>
                                            <p:cond delay="1642"/>
                                          </p:stCondLst>
                                        </p:cTn>
                                        <p:tgtEl>
                                          <p:spTgt spid="50"/>
                                        </p:tgtEl>
                                      </p:cBhvr>
                                      <p:to x="100000" y="90000"/>
                                    </p:animScale>
                                    <p:animScale>
                                      <p:cBhvr>
                                        <p:cTn id="178" dur="166" decel="50000">
                                          <p:stCondLst>
                                            <p:cond delay="1668"/>
                                          </p:stCondLst>
                                        </p:cTn>
                                        <p:tgtEl>
                                          <p:spTgt spid="50"/>
                                        </p:tgtEl>
                                      </p:cBhvr>
                                      <p:to x="100000" y="100000"/>
                                    </p:animScale>
                                    <p:animScale>
                                      <p:cBhvr>
                                        <p:cTn id="179" dur="26">
                                          <p:stCondLst>
                                            <p:cond delay="1808"/>
                                          </p:stCondLst>
                                        </p:cTn>
                                        <p:tgtEl>
                                          <p:spTgt spid="50"/>
                                        </p:tgtEl>
                                      </p:cBhvr>
                                      <p:to x="100000" y="95000"/>
                                    </p:animScale>
                                    <p:animScale>
                                      <p:cBhvr>
                                        <p:cTn id="180" dur="166" decel="50000">
                                          <p:stCondLst>
                                            <p:cond delay="1834"/>
                                          </p:stCondLst>
                                        </p:cTn>
                                        <p:tgtEl>
                                          <p:spTgt spid="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50" grpId="0" animBg="1"/>
      <p:bldP spid="35" grpId="0"/>
      <p:bldP spid="36" grpId="0"/>
      <p:bldP spid="37" grpId="0"/>
      <p:bldP spid="18" grpId="0"/>
      <p:bldP spid="19" grpId="0"/>
      <p:bldP spid="20"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249955" y="3968620"/>
            <a:ext cx="4452475" cy="267148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9689" y="2147125"/>
            <a:ext cx="2776575" cy="2776575"/>
          </a:xfrm>
          <a:prstGeom prst="rect">
            <a:avLst/>
          </a:prstGeom>
        </p:spPr>
      </p:pic>
      <p:pic>
        <p:nvPicPr>
          <p:cNvPr id="7" name="Picture 6">
            <a:extLst>
              <a:ext uri="{FF2B5EF4-FFF2-40B4-BE49-F238E27FC236}">
                <a16:creationId xmlns:a16="http://schemas.microsoft.com/office/drawing/2014/main" id="{937CB47C-5180-9143-6EBE-C2398DC90260}"/>
              </a:ext>
            </a:extLst>
          </p:cNvPr>
          <p:cNvPicPr>
            <a:picLocks noChangeAspect="1"/>
          </p:cNvPicPr>
          <p:nvPr/>
        </p:nvPicPr>
        <p:blipFill>
          <a:blip r:embed="rId6"/>
          <a:stretch>
            <a:fillRect/>
          </a:stretch>
        </p:blipFill>
        <p:spPr>
          <a:xfrm>
            <a:off x="981719" y="1640264"/>
            <a:ext cx="9920653" cy="3119189"/>
          </a:xfrm>
          <a:prstGeom prst="rect">
            <a:avLst/>
          </a:prstGeom>
        </p:spPr>
      </p:pic>
    </p:spTree>
    <p:extLst>
      <p:ext uri="{BB962C8B-B14F-4D97-AF65-F5344CB8AC3E}">
        <p14:creationId xmlns:p14="http://schemas.microsoft.com/office/powerpoint/2010/main" val="1534397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70" y="42640"/>
            <a:ext cx="4201589" cy="2420115"/>
          </a:xfrm>
          <a:prstGeom prst="rect">
            <a:avLst/>
          </a:prstGeom>
        </p:spPr>
      </p:pic>
      <p:sp>
        <p:nvSpPr>
          <p:cNvPr id="11" name="Rounded Rectangle 10"/>
          <p:cNvSpPr/>
          <p:nvPr/>
        </p:nvSpPr>
        <p:spPr>
          <a:xfrm>
            <a:off x="183267" y="36702"/>
            <a:ext cx="11612613" cy="6807697"/>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Lst>
          </a:blip>
          <a:srcRect l="39999" t="41111" r="24306" b="20618"/>
          <a:stretch/>
        </p:blipFill>
        <p:spPr>
          <a:xfrm>
            <a:off x="396120" y="1335811"/>
            <a:ext cx="7350502" cy="4433182"/>
          </a:xfrm>
          <a:prstGeom prst="rect">
            <a:avLst/>
          </a:prstGeom>
          <a:ln>
            <a:noFill/>
          </a:ln>
          <a:effectLst>
            <a:softEdge rad="112500"/>
          </a:effectLst>
        </p:spPr>
      </p:pic>
      <p:sp>
        <p:nvSpPr>
          <p:cNvPr id="3" name="Rectangle 2"/>
          <p:cNvSpPr/>
          <p:nvPr/>
        </p:nvSpPr>
        <p:spPr>
          <a:xfrm>
            <a:off x="7746622" y="709144"/>
            <a:ext cx="3715351" cy="2308324"/>
          </a:xfrm>
          <a:prstGeom prst="rect">
            <a:avLst/>
          </a:prstGeom>
        </p:spPr>
        <p:txBody>
          <a:bodyPr wrap="square">
            <a:spAutoFit/>
          </a:bodyPr>
          <a:lstStyle/>
          <a:p>
            <a:pPr lvl="0" algn="ctr"/>
            <a:r>
              <a:rPr lang="vi-VN" sz="3600" b="1" dirty="0">
                <a:solidFill>
                  <a:srgbClr val="C00000"/>
                </a:solidFill>
                <a:latin typeface="+mj-lt"/>
                <a:ea typeface="Tahoma" panose="020B0604030504040204" pitchFamily="34" charset="0"/>
                <a:cs typeface="Tahoma" panose="020B0604030504040204" pitchFamily="34" charset="0"/>
              </a:rPr>
              <a:t>Hình bên mô tả những thiệt hại do thiên tai nào gây ra?</a:t>
            </a:r>
            <a:endParaRPr lang="en-US" sz="3600" b="1" dirty="0">
              <a:solidFill>
                <a:srgbClr val="C00000"/>
              </a:solidFill>
              <a:latin typeface="+mj-lt"/>
              <a:ea typeface="Tahoma" panose="020B0604030504040204" pitchFamily="34" charset="0"/>
              <a:cs typeface="Tahoma" panose="020B0604030504040204" pitchFamily="34" charset="0"/>
            </a:endParaRPr>
          </a:p>
        </p:txBody>
      </p:sp>
      <p:sp>
        <p:nvSpPr>
          <p:cNvPr id="42" name="Arrow: Pentagon 14">
            <a:extLst>
              <a:ext uri="{FF2B5EF4-FFF2-40B4-BE49-F238E27FC236}">
                <a16:creationId xmlns:a16="http://schemas.microsoft.com/office/drawing/2014/main" id="{5A09D781-0E35-4355-98C3-68DF6D88B719}"/>
              </a:ext>
            </a:extLst>
          </p:cNvPr>
          <p:cNvSpPr/>
          <p:nvPr/>
        </p:nvSpPr>
        <p:spPr>
          <a:xfrm>
            <a:off x="8728703" y="4195482"/>
            <a:ext cx="2085095" cy="804809"/>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5400"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BÃO</a:t>
            </a:r>
            <a:endParaRPr lang="en-US" sz="5400"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0-#ppt_w/2"/>
                                          </p:val>
                                        </p:tav>
                                        <p:tav tm="100000">
                                          <p:val>
                                            <p:strVal val="#ppt_x"/>
                                          </p:val>
                                        </p:tav>
                                      </p:tavLst>
                                    </p:anim>
                                    <p:anim calcmode="lin" valueType="num">
                                      <p:cBhvr additive="base">
                                        <p:cTn id="23"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70" y="42640"/>
            <a:ext cx="4201589" cy="2420115"/>
          </a:xfrm>
          <a:prstGeom prst="rect">
            <a:avLst/>
          </a:prstGeom>
        </p:spPr>
      </p:pic>
      <p:sp>
        <p:nvSpPr>
          <p:cNvPr id="11" name="Rounded Rectangle 10"/>
          <p:cNvSpPr/>
          <p:nvPr/>
        </p:nvSpPr>
        <p:spPr>
          <a:xfrm>
            <a:off x="183267" y="36702"/>
            <a:ext cx="11612613" cy="6807697"/>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Lst>
          </a:blip>
          <a:srcRect l="39999" t="41111" r="24306" b="20618"/>
          <a:stretch/>
        </p:blipFill>
        <p:spPr>
          <a:xfrm>
            <a:off x="415371" y="450119"/>
            <a:ext cx="5836341" cy="3519972"/>
          </a:xfrm>
          <a:prstGeom prst="rect">
            <a:avLst/>
          </a:prstGeom>
          <a:ln>
            <a:noFill/>
          </a:ln>
          <a:effectLst>
            <a:softEdge rad="112500"/>
          </a:effectLst>
        </p:spPr>
      </p:pic>
      <p:sp>
        <p:nvSpPr>
          <p:cNvPr id="3" name="Rectangle 2"/>
          <p:cNvSpPr/>
          <p:nvPr/>
        </p:nvSpPr>
        <p:spPr>
          <a:xfrm>
            <a:off x="7037271" y="1451298"/>
            <a:ext cx="4214150" cy="1754326"/>
          </a:xfrm>
          <a:prstGeom prst="rect">
            <a:avLst/>
          </a:prstGeom>
        </p:spPr>
        <p:txBody>
          <a:bodyPr wrap="square">
            <a:spAutoFit/>
          </a:bodyPr>
          <a:lstStyle/>
          <a:p>
            <a:pPr lvl="0" algn="ctr"/>
            <a:r>
              <a:rPr lang="vi-VN" sz="3600" b="1" dirty="0">
                <a:solidFill>
                  <a:srgbClr val="C00000"/>
                </a:solidFill>
                <a:latin typeface="+mj-lt"/>
                <a:ea typeface="Tahoma" panose="020B0604030504040204" pitchFamily="34" charset="0"/>
                <a:cs typeface="Tahoma" panose="020B0604030504040204" pitchFamily="34" charset="0"/>
              </a:rPr>
              <a:t>Để ứng phó với thiên tai đó, chúng ta cần làm gì?</a:t>
            </a:r>
            <a:endParaRPr lang="en-US" sz="3600" b="1" dirty="0">
              <a:solidFill>
                <a:srgbClr val="C00000"/>
              </a:solidFill>
              <a:latin typeface="+mj-lt"/>
              <a:ea typeface="Tahoma" panose="020B0604030504040204" pitchFamily="34" charset="0"/>
              <a:cs typeface="Tahoma" panose="020B0604030504040204" pitchFamily="34" charset="0"/>
            </a:endParaRPr>
          </a:p>
        </p:txBody>
      </p:sp>
      <p:sp>
        <p:nvSpPr>
          <p:cNvPr id="4" name="Rectangle 3"/>
          <p:cNvSpPr/>
          <p:nvPr/>
        </p:nvSpPr>
        <p:spPr>
          <a:xfrm>
            <a:off x="895293" y="4099229"/>
            <a:ext cx="10558914" cy="3046988"/>
          </a:xfrm>
          <a:prstGeom prst="rect">
            <a:avLst/>
          </a:prstGeom>
        </p:spPr>
        <p:txBody>
          <a:bodyPr wrap="square">
            <a:spAutoFit/>
          </a:bodyPr>
          <a:lstStyle/>
          <a:p>
            <a:pPr algn="just"/>
            <a:r>
              <a:rPr lang="vi-VN" sz="3200" dirty="0">
                <a:solidFill>
                  <a:srgbClr val="000000"/>
                </a:solidFill>
                <a:latin typeface="+mj-lt"/>
              </a:rPr>
              <a:t>+ Thường xuyên xem dự báo thời tiết, theo dõi hoạt động của bão;</a:t>
            </a:r>
          </a:p>
          <a:p>
            <a:pPr algn="just"/>
            <a:r>
              <a:rPr lang="vi-VN" sz="3200" dirty="0">
                <a:solidFill>
                  <a:srgbClr val="000000"/>
                </a:solidFill>
                <a:latin typeface="+mj-lt"/>
              </a:rPr>
              <a:t>+ Gia cố nhà cửa, dự trữ lương thực;</a:t>
            </a:r>
          </a:p>
          <a:p>
            <a:pPr algn="just"/>
            <a:r>
              <a:rPr lang="vi-VN" sz="3200" dirty="0">
                <a:solidFill>
                  <a:srgbClr val="000000"/>
                </a:solidFill>
                <a:latin typeface="+mj-lt"/>
              </a:rPr>
              <a:t>+ Sử dụng tiết kiệm nước và thực phẩm khi bão xảy ra;</a:t>
            </a:r>
          </a:p>
          <a:p>
            <a:pPr algn="just"/>
            <a:r>
              <a:rPr lang="vi-VN" sz="3200" dirty="0">
                <a:solidFill>
                  <a:srgbClr val="000000"/>
                </a:solidFill>
                <a:latin typeface="+mj-lt"/>
              </a:rPr>
              <a:t>+ Dọn dẹp, sửa lại nhà cửa, đường xá sau bão,…</a:t>
            </a:r>
          </a:p>
          <a:p>
            <a:endParaRPr lang="en-US" sz="3200" dirty="0">
              <a:latin typeface="+mj-lt"/>
            </a:endParaRPr>
          </a:p>
        </p:txBody>
      </p:sp>
    </p:spTree>
    <p:extLst>
      <p:ext uri="{BB962C8B-B14F-4D97-AF65-F5344CB8AC3E}">
        <p14:creationId xmlns:p14="http://schemas.microsoft.com/office/powerpoint/2010/main" val="28120208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5350" l="0" r="51100">
                        <a14:foregroundMark x1="23850" y1="67050" x2="37750" y2="84450"/>
                        <a14:foregroundMark x1="31800" y1="57650" x2="26550" y2="75800"/>
                        <a14:foregroundMark x1="21450" y1="54000" x2="16050" y2="84600"/>
                        <a14:foregroundMark x1="22550" y1="83500" x2="31700" y2="86350"/>
                        <a14:foregroundMark x1="32750" y1="65050" x2="36000" y2="72600"/>
                        <a14:foregroundMark x1="23450" y1="77700" x2="30350" y2="84200"/>
                        <a14:foregroundMark x1="19950" y1="79750" x2="19450" y2="82700"/>
                      </a14:backgroundRemoval>
                    </a14:imgEffect>
                  </a14:imgLayer>
                </a14:imgProps>
              </a:ext>
              <a:ext uri="{28A0092B-C50C-407E-A947-70E740481C1C}">
                <a14:useLocalDpi xmlns:a14="http://schemas.microsoft.com/office/drawing/2010/main" val="0"/>
              </a:ext>
            </a:extLst>
          </a:blip>
          <a:srcRect t="52795"/>
          <a:stretch/>
        </p:blipFill>
        <p:spPr>
          <a:xfrm>
            <a:off x="8975438" y="3232726"/>
            <a:ext cx="6858000" cy="323734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375384" y="3863769"/>
            <a:ext cx="2786216" cy="2994231"/>
          </a:xfrm>
          <a:prstGeom prst="rect">
            <a:avLst/>
          </a:prstGeom>
        </p:spPr>
      </p:pic>
      <p:pic>
        <p:nvPicPr>
          <p:cNvPr id="8" name="Picture 7">
            <a:extLst>
              <a:ext uri="{FF2B5EF4-FFF2-40B4-BE49-F238E27FC236}">
                <a16:creationId xmlns:a16="http://schemas.microsoft.com/office/drawing/2014/main" id="{27E20CE5-6843-83B4-123C-38E284997CD1}"/>
              </a:ext>
            </a:extLst>
          </p:cNvPr>
          <p:cNvPicPr>
            <a:picLocks noChangeAspect="1"/>
          </p:cNvPicPr>
          <p:nvPr/>
        </p:nvPicPr>
        <p:blipFill>
          <a:blip r:embed="rId6"/>
          <a:stretch>
            <a:fillRect/>
          </a:stretch>
        </p:blipFill>
        <p:spPr>
          <a:xfrm>
            <a:off x="1200662" y="1929308"/>
            <a:ext cx="9394750" cy="3206774"/>
          </a:xfrm>
          <a:prstGeom prst="rect">
            <a:avLst/>
          </a:prstGeom>
        </p:spPr>
      </p:pic>
    </p:spTree>
    <p:extLst>
      <p:ext uri="{BB962C8B-B14F-4D97-AF65-F5344CB8AC3E}">
        <p14:creationId xmlns:p14="http://schemas.microsoft.com/office/powerpoint/2010/main" val="35300746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70" y="42640"/>
            <a:ext cx="4201589" cy="2420115"/>
          </a:xfrm>
          <a:prstGeom prst="rect">
            <a:avLst/>
          </a:prstGeom>
        </p:spPr>
      </p:pic>
      <p:sp>
        <p:nvSpPr>
          <p:cNvPr id="11" name="Rounded Rectangle 10"/>
          <p:cNvSpPr/>
          <p:nvPr/>
        </p:nvSpPr>
        <p:spPr>
          <a:xfrm>
            <a:off x="183267" y="36702"/>
            <a:ext cx="11612613" cy="6807697"/>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8231" y="161513"/>
            <a:ext cx="10953038" cy="1200329"/>
          </a:xfrm>
          <a:prstGeom prst="rect">
            <a:avLst/>
          </a:prstGeom>
        </p:spPr>
        <p:txBody>
          <a:bodyPr wrap="square">
            <a:spAutoFit/>
          </a:bodyPr>
          <a:lstStyle/>
          <a:p>
            <a:pPr lvl="0" algn="ctr"/>
            <a:r>
              <a:rPr lang="vi-VN" sz="3600" b="1" dirty="0">
                <a:solidFill>
                  <a:srgbClr val="C00000"/>
                </a:solidFill>
                <a:latin typeface="+mj-lt"/>
                <a:ea typeface="Tahoma" panose="020B0604030504040204" pitchFamily="34" charset="0"/>
                <a:cs typeface="Tahoma" panose="020B0604030504040204" pitchFamily="34" charset="0"/>
              </a:rPr>
              <a:t>Quan sát các hình dưới đây và nêu các biện pháp phòng tránh thiên tai.</a:t>
            </a:r>
            <a:endParaRPr lang="en-US" sz="3600" b="1" dirty="0">
              <a:solidFill>
                <a:srgbClr val="C00000"/>
              </a:solidFill>
              <a:latin typeface="+mj-lt"/>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9752" t="35012" r="25993" b="17140"/>
          <a:stretch/>
        </p:blipFill>
        <p:spPr>
          <a:xfrm>
            <a:off x="529567" y="1592520"/>
            <a:ext cx="10920012" cy="4574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27170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70" y="42640"/>
            <a:ext cx="4201589" cy="2420115"/>
          </a:xfrm>
          <a:prstGeom prst="rect">
            <a:avLst/>
          </a:prstGeom>
        </p:spPr>
      </p:pic>
      <p:sp>
        <p:nvSpPr>
          <p:cNvPr id="11" name="Rounded Rectangle 10"/>
          <p:cNvSpPr/>
          <p:nvPr/>
        </p:nvSpPr>
        <p:spPr>
          <a:xfrm>
            <a:off x="183267" y="36702"/>
            <a:ext cx="11612613" cy="6807697"/>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8231" y="161513"/>
            <a:ext cx="10953038" cy="1200329"/>
          </a:xfrm>
          <a:prstGeom prst="rect">
            <a:avLst/>
          </a:prstGeom>
        </p:spPr>
        <p:txBody>
          <a:bodyPr wrap="square">
            <a:spAutoFit/>
          </a:bodyPr>
          <a:lstStyle/>
          <a:p>
            <a:pPr lvl="0" algn="ctr"/>
            <a:r>
              <a:rPr lang="vi-VN" sz="3600" b="1" dirty="0">
                <a:solidFill>
                  <a:srgbClr val="C00000"/>
                </a:solidFill>
                <a:latin typeface="+mj-lt"/>
                <a:ea typeface="Tahoma" panose="020B0604030504040204" pitchFamily="34" charset="0"/>
                <a:cs typeface="Tahoma" panose="020B0604030504040204" pitchFamily="34" charset="0"/>
              </a:rPr>
              <a:t>Quan sát các hình dưới đây và nêu các biện pháp phòng tránh thiên tai.</a:t>
            </a:r>
            <a:endParaRPr lang="en-US" sz="3600" b="1" dirty="0">
              <a:solidFill>
                <a:srgbClr val="C00000"/>
              </a:solidFill>
              <a:latin typeface="+mj-lt"/>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a:srcRect l="10000" t="35679" r="25416" b="15432"/>
          <a:stretch/>
        </p:blipFill>
        <p:spPr>
          <a:xfrm>
            <a:off x="451217" y="1480715"/>
            <a:ext cx="11076711" cy="4716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91892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70" y="42640"/>
            <a:ext cx="4201589" cy="2420115"/>
          </a:xfrm>
          <a:prstGeom prst="rect">
            <a:avLst/>
          </a:prstGeom>
        </p:spPr>
      </p:pic>
      <p:sp>
        <p:nvSpPr>
          <p:cNvPr id="11" name="Rounded Rectangle 10"/>
          <p:cNvSpPr/>
          <p:nvPr/>
        </p:nvSpPr>
        <p:spPr>
          <a:xfrm>
            <a:off x="183267" y="36702"/>
            <a:ext cx="11612613" cy="6807697"/>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8231" y="161513"/>
            <a:ext cx="10953038" cy="1200329"/>
          </a:xfrm>
          <a:prstGeom prst="rect">
            <a:avLst/>
          </a:prstGeom>
        </p:spPr>
        <p:txBody>
          <a:bodyPr wrap="square">
            <a:spAutoFit/>
          </a:bodyPr>
          <a:lstStyle/>
          <a:p>
            <a:pPr lvl="0" algn="ctr"/>
            <a:r>
              <a:rPr lang="vi-VN" sz="3600" b="1" dirty="0">
                <a:solidFill>
                  <a:srgbClr val="C00000"/>
                </a:solidFill>
                <a:latin typeface="+mj-lt"/>
                <a:ea typeface="Tahoma" panose="020B0604030504040204" pitchFamily="34" charset="0"/>
                <a:cs typeface="Tahoma" panose="020B0604030504040204" pitchFamily="34" charset="0"/>
              </a:rPr>
              <a:t>Quan sát các hình dưới đây và nêu các biện pháp phòng tránh thiên tai.</a:t>
            </a:r>
            <a:endParaRPr lang="en-US" sz="3600" b="1" dirty="0">
              <a:solidFill>
                <a:srgbClr val="C00000"/>
              </a:solidFill>
              <a:latin typeface="+mj-lt"/>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a:srcRect l="22305" t="24799" r="13014" b="29433"/>
          <a:stretch/>
        </p:blipFill>
        <p:spPr>
          <a:xfrm>
            <a:off x="363166" y="1361842"/>
            <a:ext cx="11288103" cy="4708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09126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70" y="42640"/>
            <a:ext cx="4201589" cy="2420115"/>
          </a:xfrm>
          <a:prstGeom prst="rect">
            <a:avLst/>
          </a:prstGeom>
        </p:spPr>
      </p:pic>
      <p:sp>
        <p:nvSpPr>
          <p:cNvPr id="11" name="Rounded Rectangle 10"/>
          <p:cNvSpPr/>
          <p:nvPr/>
        </p:nvSpPr>
        <p:spPr>
          <a:xfrm>
            <a:off x="183267" y="36702"/>
            <a:ext cx="11612613" cy="6807697"/>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8231" y="161513"/>
            <a:ext cx="10953038" cy="646331"/>
          </a:xfrm>
          <a:prstGeom prst="rect">
            <a:avLst/>
          </a:prstGeom>
        </p:spPr>
        <p:txBody>
          <a:bodyPr wrap="square">
            <a:spAutoFit/>
          </a:bodyPr>
          <a:lstStyle/>
          <a:p>
            <a:pPr lvl="0" algn="ctr"/>
            <a:r>
              <a:rPr lang="vi-VN" sz="3600" b="1" dirty="0">
                <a:solidFill>
                  <a:srgbClr val="C00000"/>
                </a:solidFill>
                <a:latin typeface="+mj-lt"/>
                <a:ea typeface="Tahoma" panose="020B0604030504040204" pitchFamily="34" charset="0"/>
                <a:cs typeface="Tahoma" panose="020B0604030504040204" pitchFamily="34" charset="0"/>
              </a:rPr>
              <a:t>Các biện pháp phòng tránh thiên tai.</a:t>
            </a:r>
            <a:endParaRPr lang="en-US" sz="3600" b="1" dirty="0">
              <a:solidFill>
                <a:srgbClr val="C00000"/>
              </a:solidFill>
              <a:latin typeface="+mj-lt"/>
              <a:ea typeface="Tahoma" panose="020B0604030504040204" pitchFamily="34" charset="0"/>
              <a:cs typeface="Tahoma" panose="020B0604030504040204" pitchFamily="34" charset="0"/>
            </a:endParaRPr>
          </a:p>
        </p:txBody>
      </p:sp>
      <p:sp>
        <p:nvSpPr>
          <p:cNvPr id="2" name="Rectangle 1"/>
          <p:cNvSpPr/>
          <p:nvPr/>
        </p:nvSpPr>
        <p:spPr>
          <a:xfrm>
            <a:off x="698231" y="932171"/>
            <a:ext cx="10762809" cy="5016758"/>
          </a:xfrm>
          <a:prstGeom prst="rect">
            <a:avLst/>
          </a:prstGeom>
        </p:spPr>
        <p:txBody>
          <a:bodyPr wrap="square">
            <a:spAutoFit/>
          </a:bodyPr>
          <a:lstStyle/>
          <a:p>
            <a:pPr algn="just"/>
            <a:r>
              <a:rPr lang="vi-VN" sz="4000" dirty="0">
                <a:solidFill>
                  <a:srgbClr val="000000"/>
                </a:solidFill>
                <a:latin typeface="+mj-lt"/>
              </a:rPr>
              <a:t>+ Không trú dưới gốc cây khi có giông sét;</a:t>
            </a:r>
          </a:p>
          <a:p>
            <a:pPr algn="just"/>
            <a:r>
              <a:rPr lang="vi-VN" sz="4000" dirty="0">
                <a:solidFill>
                  <a:srgbClr val="000000"/>
                </a:solidFill>
                <a:latin typeface="+mj-lt"/>
              </a:rPr>
              <a:t>+ Lắng nghe thông tin về thiên tai từ ti vi, loa, đài,…</a:t>
            </a:r>
          </a:p>
          <a:p>
            <a:pPr algn="just"/>
            <a:r>
              <a:rPr lang="vi-VN" sz="4000" dirty="0">
                <a:solidFill>
                  <a:srgbClr val="000000"/>
                </a:solidFill>
                <a:latin typeface="+mj-lt"/>
              </a:rPr>
              <a:t>+ Đi sơ tán theo hướng dẫn của chính quyền địa phương;</a:t>
            </a:r>
          </a:p>
          <a:p>
            <a:pPr algn="just"/>
            <a:r>
              <a:rPr lang="vi-VN" sz="4000" dirty="0">
                <a:solidFill>
                  <a:srgbClr val="000000"/>
                </a:solidFill>
                <a:latin typeface="+mj-lt"/>
              </a:rPr>
              <a:t>+ Chằng chống nhà cửa,…</a:t>
            </a:r>
          </a:p>
          <a:p>
            <a:r>
              <a:rPr lang="vi-VN" sz="4000" dirty="0">
                <a:solidFill>
                  <a:srgbClr val="000000"/>
                </a:solidFill>
                <a:latin typeface="+mj-lt"/>
              </a:rPr>
              <a:t>+ Tích trữ nước sạch</a:t>
            </a:r>
          </a:p>
          <a:p>
            <a:r>
              <a:rPr lang="vi-VN" sz="4000" dirty="0">
                <a:solidFill>
                  <a:srgbClr val="000000"/>
                </a:solidFill>
                <a:latin typeface="+mj-lt"/>
              </a:rPr>
              <a:t>+ Trồng cây</a:t>
            </a:r>
            <a:endParaRPr lang="en-US" sz="4000" dirty="0">
              <a:latin typeface="+mj-lt"/>
            </a:endParaRPr>
          </a:p>
        </p:txBody>
      </p:sp>
      <p:grpSp>
        <p:nvGrpSpPr>
          <p:cNvPr id="6" name="Group 5">
            <a:extLst>
              <a:ext uri="{FF2B5EF4-FFF2-40B4-BE49-F238E27FC236}">
                <a16:creationId xmlns:a16="http://schemas.microsoft.com/office/drawing/2014/main" id="{ADEFABAF-C04E-756A-8800-B160F2DC80EE}"/>
              </a:ext>
            </a:extLst>
          </p:cNvPr>
          <p:cNvGrpSpPr/>
          <p:nvPr/>
        </p:nvGrpSpPr>
        <p:grpSpPr>
          <a:xfrm>
            <a:off x="1245298" y="1878596"/>
            <a:ext cx="9858903" cy="2650585"/>
            <a:chOff x="1415675" y="2362372"/>
            <a:chExt cx="9858903" cy="2650585"/>
          </a:xfrm>
        </p:grpSpPr>
        <p:pic>
          <p:nvPicPr>
            <p:cNvPr id="7" name="图片 5"/>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15675" y="2362372"/>
              <a:ext cx="9858903" cy="2650585"/>
            </a:xfrm>
            <a:prstGeom prst="rect">
              <a:avLst/>
            </a:prstGeom>
          </p:spPr>
        </p:pic>
        <p:grpSp>
          <p:nvGrpSpPr>
            <p:cNvPr id="3" name="Group 2">
              <a:extLst>
                <a:ext uri="{FF2B5EF4-FFF2-40B4-BE49-F238E27FC236}">
                  <a16:creationId xmlns:a16="http://schemas.microsoft.com/office/drawing/2014/main" id="{7D7F030E-FC2C-017A-E1D5-4A1DAFCD1A50}"/>
                </a:ext>
              </a:extLst>
            </p:cNvPr>
            <p:cNvGrpSpPr/>
            <p:nvPr/>
          </p:nvGrpSpPr>
          <p:grpSpPr>
            <a:xfrm>
              <a:off x="2561468" y="2640954"/>
              <a:ext cx="7069064" cy="1954847"/>
              <a:chOff x="1697864" y="2952812"/>
              <a:chExt cx="8808294" cy="1954847"/>
            </a:xfrm>
          </p:grpSpPr>
          <p:sp>
            <p:nvSpPr>
              <p:cNvPr id="9" name="TextBox 8"/>
              <p:cNvSpPr txBox="1"/>
              <p:nvPr/>
            </p:nvSpPr>
            <p:spPr>
              <a:xfrm>
                <a:off x="1697864" y="2952812"/>
                <a:ext cx="8808294" cy="1938992"/>
              </a:xfrm>
              <a:prstGeom prst="rect">
                <a:avLst/>
              </a:prstGeom>
              <a:noFill/>
            </p:spPr>
            <p:txBody>
              <a:bodyPr wrap="square" rtlCol="0">
                <a:spAutoFit/>
              </a:bodyPr>
              <a:lstStyle/>
              <a:p>
                <a:pPr algn="ctr"/>
                <a:r>
                  <a:rPr lang="vi-VN" sz="6000" b="1" dirty="0">
                    <a:ln w="152400">
                      <a:solidFill>
                        <a:schemeClr val="bg1"/>
                      </a:solidFill>
                    </a:ln>
                    <a:solidFill>
                      <a:schemeClr val="bg1"/>
                    </a:solidFill>
                    <a:latin typeface="Cambria" panose="02040503050406030204" pitchFamily="18" charset="0"/>
                    <a:cs typeface="Arial" panose="020B0604020202020204" pitchFamily="34" charset="0"/>
                  </a:rPr>
                  <a:t>Việc làm trên để ứng phó với LŨ</a:t>
                </a:r>
                <a:endParaRPr lang="en-US" sz="6000" b="1" dirty="0">
                  <a:ln w="152400">
                    <a:solidFill>
                      <a:schemeClr val="bg1"/>
                    </a:solidFill>
                  </a:ln>
                  <a:solidFill>
                    <a:schemeClr val="bg1"/>
                  </a:solidFill>
                  <a:latin typeface="Cambria" panose="02040503050406030204" pitchFamily="18" charset="0"/>
                  <a:cs typeface="Arial" panose="020B0604020202020204" pitchFamily="34" charset="0"/>
                </a:endParaRPr>
              </a:p>
            </p:txBody>
          </p:sp>
          <p:sp>
            <p:nvSpPr>
              <p:cNvPr id="10" name="TextBox 9"/>
              <p:cNvSpPr txBox="1"/>
              <p:nvPr/>
            </p:nvSpPr>
            <p:spPr>
              <a:xfrm>
                <a:off x="1697864" y="2968667"/>
                <a:ext cx="8808294" cy="1938992"/>
              </a:xfrm>
              <a:prstGeom prst="rect">
                <a:avLst/>
              </a:prstGeom>
              <a:noFill/>
            </p:spPr>
            <p:txBody>
              <a:bodyPr wrap="square" rtlCol="0">
                <a:spAutoFit/>
              </a:bodyPr>
              <a:lstStyle/>
              <a:p>
                <a:pPr algn="ctr"/>
                <a:r>
                  <a:rPr lang="vi-VN" sz="6000" b="1" dirty="0">
                    <a:solidFill>
                      <a:srgbClr val="002060"/>
                    </a:solidFill>
                    <a:latin typeface="Cambria" panose="02040503050406030204" pitchFamily="18" charset="0"/>
                    <a:cs typeface="Arial" panose="020B0604020202020204" pitchFamily="34" charset="0"/>
                  </a:rPr>
                  <a:t>Việc làm trên để ứng phó với LŨ</a:t>
                </a:r>
                <a:endParaRPr lang="en-US" sz="6000" b="1" dirty="0">
                  <a:solidFill>
                    <a:srgbClr val="002060"/>
                  </a:solidFill>
                  <a:latin typeface="Cambria" panose="02040503050406030204" pitchFamily="18" charset="0"/>
                  <a:cs typeface="Arial" panose="020B0604020202020204" pitchFamily="34" charset="0"/>
                </a:endParaRPr>
              </a:p>
            </p:txBody>
          </p:sp>
        </p:grpSp>
      </p:grpSp>
    </p:spTree>
    <p:extLst>
      <p:ext uri="{BB962C8B-B14F-4D97-AF65-F5344CB8AC3E}">
        <p14:creationId xmlns:p14="http://schemas.microsoft.com/office/powerpoint/2010/main" val="27224705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1219</TotalTime>
  <Words>600</Words>
  <Application>Microsoft Office PowerPoint</Application>
  <PresentationFormat>Widescreen</PresentationFormat>
  <Paragraphs>54</Paragraphs>
  <Slides>16</Slides>
  <Notes>12</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16</vt:i4>
      </vt:variant>
    </vt:vector>
  </HeadingPairs>
  <TitlesOfParts>
    <vt:vector size="32" baseType="lpstr">
      <vt:lpstr>#9Slide07 HoneyCream</vt:lpstr>
      <vt:lpstr>Calibri Light</vt:lpstr>
      <vt:lpstr>Cambria</vt:lpstr>
      <vt:lpstr>Calibri</vt:lpstr>
      <vt:lpstr>SVN-Ready</vt:lpstr>
      <vt:lpstr>SVN-Dancing Script</vt:lpstr>
      <vt:lpstr>Amazone</vt:lpstr>
      <vt:lpstr>Times New Roman</vt:lpstr>
      <vt:lpstr>SVN-Poky's</vt:lpstr>
      <vt:lpstr>Arial</vt:lpstr>
      <vt:lpstr>SVN-Newton</vt:lpstr>
      <vt:lpstr>UTM Wedding K&amp;T</vt:lpstr>
      <vt:lpstr>幼圆</vt:lpstr>
      <vt:lpstr>Tahoma</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更多资源关注@好教师</Manager>
  <Company>更多资源关注@好教师</Company>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更多资源关注@好教师</dc:title>
  <dc:subject>更多资源关注@好教师</dc:subject>
  <dc:creator>măngnon</dc:creator>
  <cp:keywords>măngnon</cp:keywords>
  <dc:description>更多资源关注@好教师</dc:description>
  <cp:lastModifiedBy>Windows User</cp:lastModifiedBy>
  <cp:revision>80</cp:revision>
  <dcterms:created xsi:type="dcterms:W3CDTF">2017-03-18T13:24:00Z</dcterms:created>
  <dcterms:modified xsi:type="dcterms:W3CDTF">2023-04-23T02:56:23Z</dcterms:modified>
  <cp:category>更多资源关注@好教师</cp:category>
</cp:coreProperties>
</file>