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257" r:id="rId3"/>
    <p:sldId id="259" r:id="rId4"/>
    <p:sldId id="264" r:id="rId5"/>
    <p:sldId id="263" r:id="rId6"/>
    <p:sldId id="266" r:id="rId7"/>
    <p:sldId id="261" r:id="rId8"/>
    <p:sldId id="267" r:id="rId9"/>
    <p:sldId id="268" r:id="rId10"/>
    <p:sldId id="269" r:id="rId11"/>
    <p:sldId id="265" r:id="rId12"/>
    <p:sldId id="270" r:id="rId13"/>
    <p:sldId id="271" r:id="rId14"/>
    <p:sldId id="272" r:id="rId15"/>
    <p:sldId id="274" r:id="rId16"/>
    <p:sldId id="273" r:id="rId17"/>
    <p:sldId id="275" r:id="rId18"/>
    <p:sldId id="276" r:id="rId19"/>
    <p:sldId id="277" r:id="rId20"/>
    <p:sldId id="278" r:id="rId21"/>
  </p:sldIdLst>
  <p:sldSz cx="12192000" cy="6858000"/>
  <p:notesSz cx="6858000" cy="9144000"/>
  <p:embeddedFontLst>
    <p:embeddedFont>
      <p:font typeface="UTM Aptima" panose="02040603050506020204" pitchFamily="18" charset="0"/>
      <p:regular r:id="rId22"/>
      <p:bold r:id="rId23"/>
      <p:italic r:id="rId24"/>
      <p:boldItalic r:id="rId25"/>
    </p:embeddedFont>
    <p:embeddedFont>
      <p:font typeface="#9Slide05 VL Fadilla" pitchFamily="2" charset="0"/>
      <p:regular r:id="rId26"/>
    </p:embeddedFont>
    <p:embeddedFont>
      <p:font typeface="#9Slide05 SVNBulgary" pitchFamily="2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#9Slide07 IcielPony" panose="02000000000000000000" pitchFamily="2" charset="0"/>
      <p:regular r:id="rId32"/>
    </p:embeddedFont>
    <p:embeddedFont>
      <p:font typeface="#9Slide05 SVNFadilla" pitchFamily="2" charset="0"/>
      <p:regular r:id="rId33"/>
    </p:embeddedFont>
    <p:embeddedFont>
      <p:font typeface="SVN-Poky's" panose="020B0606040200020203" pitchFamily="34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TM Alexander" panose="02040603050506020204" pitchFamily="18" charset="0"/>
      <p:regular r:id="rId37"/>
    </p:embeddedFont>
    <p:embeddedFont>
      <p:font typeface="#9Slide05 SVNMaphylla" pitchFamily="2" charset="0"/>
      <p:regular r:id="rId38"/>
    </p:embeddedFont>
    <p:embeddedFont>
      <p:font typeface="HP001 5 hàng" panose="020B0603050302020204" pitchFamily="34" charset="0"/>
      <p:regular r:id="rId39"/>
      <p:bold r:id="rId40"/>
    </p:embeddedFont>
    <p:embeddedFont>
      <p:font typeface="#9Slide05 Aphrodite Pro" panose="02000000000000000000" pitchFamily="2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UTM Arruba KT" panose="02040603050506020204" pitchFamily="18" charset="0"/>
      <p:regular r:id="rId46"/>
    </p:embeddedFont>
    <p:embeddedFont>
      <p:font typeface="#9Slide07 HoneyCream" pitchFamily="2" charset="0"/>
      <p:regular r:id="rId47"/>
    </p:embeddedFont>
    <p:embeddedFont>
      <p:font typeface="UTM Futura Extra" panose="02040603050506020204" pitchFamily="18" charset="0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SVN-Dancing Script" panose="02040603050506020204" pitchFamily="18" charset="0"/>
      <p:regular r:id="rId53"/>
    </p:embeddedFont>
    <p:embeddedFont>
      <p:font typeface="SVN-Newton" panose="02040603050506020204" pitchFamily="18" charset="0"/>
      <p:regular r:id="rId54"/>
    </p:embeddedFont>
    <p:embeddedFont>
      <p:font typeface="#9Slide05 Bodega Script" pitchFamily="2" charset="0"/>
      <p:regular r:id="rId55"/>
    </p:embeddedFont>
    <p:embeddedFont>
      <p:font typeface="UTM Soraya" panose="02040603050506020204" pitchFamily="18" charset="0"/>
      <p:regular r:id="rId56"/>
    </p:embeddedFont>
    <p:embeddedFont>
      <p:font typeface="#9Slide07 IcielBC Cubano Normal" panose="00000500000000000000" pitchFamily="2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slide" Target="slides/slide19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8" Type="http://schemas.openxmlformats.org/officeDocument/2006/relationships/slide" Target="slides/slide6.xml"/><Relationship Id="rId51" Type="http://schemas.openxmlformats.org/officeDocument/2006/relationships/font" Target="fonts/font3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10" Type="http://schemas.openxmlformats.org/officeDocument/2006/relationships/slide" Target="slides/slide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90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0CCEE-882D-47DF-9D69-70BBF44652E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7EFAC-44D0-4A8B-9933-0D03336617C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7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56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70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16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249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777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530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1F253CE8-FCC1-44F1-6615-2060D038E1BE}"/>
              </a:ext>
            </a:extLst>
          </p:cNvPr>
          <p:cNvSpPr/>
          <p:nvPr userDrawn="1"/>
        </p:nvSpPr>
        <p:spPr>
          <a:xfrm>
            <a:off x="218364" y="259307"/>
            <a:ext cx="11668836" cy="6410433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598E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333066"/>
            <a:ext cx="12191996" cy="52493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图片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763008" y="-1"/>
            <a:ext cx="1428992" cy="1687524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428750" cy="1607782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2493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10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27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457200"/>
            <a:ext cx="12543182" cy="74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95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0CCEE-882D-47DF-9D69-70BBF44652E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7EFAC-44D0-4A8B-9933-0D03336617C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69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0CCEE-882D-47DF-9D69-70BBF44652E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7EFAC-44D0-4A8B-9933-0D03336617C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00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50CCEE-882D-47DF-9D69-70BBF44652E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7EFAC-44D0-4A8B-9933-0D03336617C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8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9084" y="0"/>
            <a:ext cx="12321084" cy="6858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267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0165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6312878" y="4928499"/>
            <a:ext cx="5882100" cy="21862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3699167" y="5002284"/>
            <a:ext cx="5882100" cy="21862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-789115" y="4893244"/>
            <a:ext cx="5882100" cy="218627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96767" y="1296620"/>
            <a:ext cx="8910910" cy="4511821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70" y="3367248"/>
            <a:ext cx="4052256" cy="4052256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3279335">
            <a:off x="8393235" y="2414234"/>
            <a:ext cx="4431499" cy="3407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0" y="198780"/>
            <a:ext cx="1440542" cy="1440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91" y="-153159"/>
            <a:ext cx="3247644" cy="1883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172" y="-139396"/>
            <a:ext cx="2558143" cy="2558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63" y="-1331965"/>
            <a:ext cx="3101834" cy="31018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007920" y="965118"/>
            <a:ext cx="2811440" cy="1105510"/>
            <a:chOff x="-856881" y="1091821"/>
            <a:chExt cx="2811440" cy="1105510"/>
          </a:xfrm>
        </p:grpSpPr>
        <p:sp>
          <p:nvSpPr>
            <p:cNvPr id="2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smtClean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  <a:endParaRPr kumimoji="0" lang="en-US" sz="2400" b="1" i="0" u="none" strike="noStrike" kern="0" cap="none" spc="0" normalizeH="0" baseline="0" noProof="0">
                <a:ln w="60325"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endParaRPr>
            </a:p>
          </p:txBody>
        </p:sp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sym typeface="Chango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57956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244075" y="769690"/>
            <a:ext cx="2438077" cy="1024422"/>
            <a:chOff x="4942510" y="1452919"/>
            <a:chExt cx="2438077" cy="1024422"/>
          </a:xfrm>
        </p:grpSpPr>
        <p:sp>
          <p:nvSpPr>
            <p:cNvPr id="29" name="TextBox 28"/>
            <p:cNvSpPr txBox="1"/>
            <p:nvPr/>
          </p:nvSpPr>
          <p:spPr>
            <a:xfrm>
              <a:off x="4951288" y="1452919"/>
              <a:ext cx="24292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smtClean="0">
                  <a:ln w="130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3</a:t>
              </a:r>
              <a:endParaRPr kumimoji="0" lang="en-US" sz="6000" b="0" i="0" u="none" strike="noStrike" kern="1200" cap="none" spc="0" normalizeH="0" baseline="0" noProof="0">
                <a:ln w="13017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VL Fadilla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42510" y="1461678"/>
              <a:ext cx="24292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VL Fadilla" pitchFamily="2" charset="0"/>
                </a:rPr>
                <a:t>Tiết 3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VL Fadilla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27601AC-6AF1-4E09-A9F4-CF1CFC8D789C}"/>
              </a:ext>
            </a:extLst>
          </p:cNvPr>
          <p:cNvSpPr txBox="1"/>
          <p:nvPr/>
        </p:nvSpPr>
        <p:spPr>
          <a:xfrm>
            <a:off x="4987679" y="739233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UTM Soraya" panose="02040603050506020204" pitchFamily="18" charset="0"/>
              </a:rPr>
              <a:t>(Nghe – viết)</a:t>
            </a:r>
            <a:endParaRPr lang="en-US" sz="4800" b="1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UTM Soraya" panose="020406030505060202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034727" y="1977342"/>
            <a:ext cx="6599172" cy="2215991"/>
            <a:chOff x="6452030" y="4285094"/>
            <a:chExt cx="9412860" cy="2215991"/>
          </a:xfrm>
        </p:grpSpPr>
        <p:sp>
          <p:nvSpPr>
            <p:cNvPr id="33" name="TextBox 32"/>
            <p:cNvSpPr txBox="1"/>
            <p:nvPr/>
          </p:nvSpPr>
          <p:spPr>
            <a:xfrm>
              <a:off x="6452030" y="4285094"/>
              <a:ext cx="928452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smtClean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Cánh đồng</a:t>
              </a:r>
              <a:endParaRPr lang="en-US" sz="13800" b="1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52030" y="4285094"/>
              <a:ext cx="941286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smtClean="0">
                  <a:solidFill>
                    <a:srgbClr val="00CC00"/>
                  </a:solidFill>
                  <a:latin typeface="#9Slide05 SVNMaphylla" pitchFamily="2" charset="0"/>
                </a:rPr>
                <a:t>Cánh đồng</a:t>
              </a:r>
              <a:endParaRPr lang="en-US" sz="13800" b="1">
                <a:solidFill>
                  <a:srgbClr val="00CC00"/>
                </a:solidFill>
                <a:latin typeface="#9Slide05 SVNMaphylla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233293" y="3521222"/>
            <a:ext cx="4838566" cy="2285375"/>
            <a:chOff x="6452030" y="4285094"/>
            <a:chExt cx="9412860" cy="2215991"/>
          </a:xfrm>
        </p:grpSpPr>
        <p:sp>
          <p:nvSpPr>
            <p:cNvPr id="36" name="TextBox 35"/>
            <p:cNvSpPr txBox="1"/>
            <p:nvPr/>
          </p:nvSpPr>
          <p:spPr>
            <a:xfrm>
              <a:off x="6452030" y="4285094"/>
              <a:ext cx="928452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smtClean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Fadilla" pitchFamily="2" charset="0"/>
                </a:rPr>
                <a:t> quê em</a:t>
              </a:r>
              <a:endParaRPr lang="en-US" sz="13800" b="1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Fadilla" pitchFamily="2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52030" y="4285094"/>
              <a:ext cx="941286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smtClean="0">
                  <a:solidFill>
                    <a:srgbClr val="FF0066"/>
                  </a:solidFill>
                  <a:latin typeface="#9Slide05 SVNFadilla" pitchFamily="2" charset="0"/>
                </a:rPr>
                <a:t> </a:t>
              </a:r>
              <a:r>
                <a:rPr lang="en-US" sz="13800" b="1" smtClean="0">
                  <a:gradFill flip="none" rotWithShape="1">
                    <a:gsLst>
                      <a:gs pos="37000">
                        <a:srgbClr val="00CC00"/>
                      </a:gs>
                      <a:gs pos="0">
                        <a:srgbClr val="00B050">
                          <a:shade val="30000"/>
                          <a:satMod val="115000"/>
                        </a:srgbClr>
                      </a:gs>
                      <a:gs pos="66000">
                        <a:srgbClr val="00B050">
                          <a:shade val="67500"/>
                          <a:satMod val="115000"/>
                        </a:srgbClr>
                      </a:gs>
                      <a:gs pos="100000">
                        <a:srgbClr val="00B050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#9Slide05 SVNFadilla" pitchFamily="2" charset="0"/>
                </a:rPr>
                <a:t>quê em</a:t>
              </a:r>
              <a:endParaRPr lang="en-US" sz="13800" b="1">
                <a:gradFill flip="none" rotWithShape="1">
                  <a:gsLst>
                    <a:gs pos="37000">
                      <a:srgbClr val="00CC00"/>
                    </a:gs>
                    <a:gs pos="0">
                      <a:srgbClr val="00B050">
                        <a:shade val="30000"/>
                        <a:satMod val="115000"/>
                      </a:srgbClr>
                    </a:gs>
                    <a:gs pos="66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#9Slide05 SVNFadill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647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3813047" cy="551383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776" y="2637891"/>
            <a:ext cx="4840224" cy="4220109"/>
          </a:xfrm>
          <a:prstGeom prst="rect">
            <a:avLst/>
          </a:prstGeom>
        </p:spPr>
      </p:pic>
      <p:pic>
        <p:nvPicPr>
          <p:cNvPr id="4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10305125" y="1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80" y="2762144"/>
            <a:ext cx="4721528" cy="4721528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48" y="491736"/>
            <a:ext cx="6727736" cy="5059936"/>
          </a:xfrm>
          <a:prstGeom prst="rect">
            <a:avLst/>
          </a:prstGeom>
          <a:effectLst/>
        </p:spPr>
      </p:pic>
      <p:grpSp>
        <p:nvGrpSpPr>
          <p:cNvPr id="7" name="Group 6"/>
          <p:cNvGrpSpPr/>
          <p:nvPr/>
        </p:nvGrpSpPr>
        <p:grpSpPr>
          <a:xfrm>
            <a:off x="6126576" y="667198"/>
            <a:ext cx="1745300" cy="1724826"/>
            <a:chOff x="6724842" y="2359026"/>
            <a:chExt cx="1745300" cy="1724826"/>
          </a:xfrm>
        </p:grpSpPr>
        <p:grpSp>
          <p:nvGrpSpPr>
            <p:cNvPr id="8" name="组合 68"/>
            <p:cNvGrpSpPr/>
            <p:nvPr/>
          </p:nvGrpSpPr>
          <p:grpSpPr>
            <a:xfrm>
              <a:off x="6724842" y="2359026"/>
              <a:ext cx="1745300" cy="1724826"/>
              <a:chOff x="5215429" y="1279018"/>
              <a:chExt cx="1745300" cy="1724826"/>
            </a:xfrm>
          </p:grpSpPr>
          <p:grpSp>
            <p:nvGrpSpPr>
              <p:cNvPr id="10" name="组合 71"/>
              <p:cNvGrpSpPr/>
              <p:nvPr/>
            </p:nvGrpSpPr>
            <p:grpSpPr>
              <a:xfrm>
                <a:off x="5217256" y="1279018"/>
                <a:ext cx="1724828" cy="1724826"/>
                <a:chOff x="5311169" y="2007983"/>
                <a:chExt cx="1569662" cy="1569660"/>
              </a:xfrm>
            </p:grpSpPr>
            <p:sp>
              <p:nvSpPr>
                <p:cNvPr id="12" name="菱形 21"/>
                <p:cNvSpPr/>
                <p:nvPr/>
              </p:nvSpPr>
              <p:spPr>
                <a:xfrm>
                  <a:off x="5311169" y="2007983"/>
                  <a:ext cx="1569662" cy="1569660"/>
                </a:xfrm>
                <a:prstGeom prst="ellipse">
                  <a:avLst/>
                </a:prstGeom>
                <a:solidFill>
                  <a:srgbClr val="F6B361"/>
                </a:solidFill>
                <a:ln w="28575"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思源黑体 CN Normal" panose="020B0400000000000000" charset="-122"/>
                    <a:ea typeface="思源黑体 CN Normal" panose="020B0400000000000000" charset="-122"/>
                    <a:sym typeface="思源黑体 CN Normal" panose="020B0400000000000000" charset="-122"/>
                  </a:endParaRPr>
                </a:p>
              </p:txBody>
            </p:sp>
            <p:sp>
              <p:nvSpPr>
                <p:cNvPr id="13" name="菱形 22"/>
                <p:cNvSpPr/>
                <p:nvPr/>
              </p:nvSpPr>
              <p:spPr>
                <a:xfrm>
                  <a:off x="5367277" y="2072434"/>
                  <a:ext cx="1457446" cy="1440759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思源黑体 CN Normal" panose="020B0400000000000000" charset="-122"/>
                    <a:ea typeface="思源黑体 CN Normal" panose="020B0400000000000000" charset="-122"/>
                    <a:sym typeface="思源黑体 CN Normal" panose="020B0400000000000000" charset="-122"/>
                  </a:endParaRPr>
                </a:p>
              </p:txBody>
            </p:sp>
          </p:grpSp>
          <p:sp>
            <p:nvSpPr>
              <p:cNvPr id="11" name="文本框 70"/>
              <p:cNvSpPr txBox="1"/>
              <p:nvPr/>
            </p:nvSpPr>
            <p:spPr>
              <a:xfrm>
                <a:off x="5215429" y="1383536"/>
                <a:ext cx="1745300" cy="1445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6000" b="1"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字魂64号-萌趣软糖体" panose="00000500000000000000" charset="-122"/>
                  <a:ea typeface="字魂64号-萌趣软糖体" panose="00000500000000000000" charset="-122"/>
                  <a:cs typeface="Arial" panose="020B0604020202020204" pitchFamily="34" charset="0"/>
                  <a:sym typeface="思源黑体 CN Normal" panose="020B0400000000000000" charset="-122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986096" y="2707479"/>
              <a:ext cx="14025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mtClean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02</a:t>
              </a:r>
              <a:endParaRPr lang="en-US" sz="6600" b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663783" y="2212329"/>
            <a:ext cx="4625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Bulgary" pitchFamily="2" charset="0"/>
              </a:rPr>
              <a:t>Bài tập</a:t>
            </a:r>
            <a:endParaRPr lang="en-US" sz="960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Bulgary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7904" y="3423360"/>
            <a:ext cx="4625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Bulgary" pitchFamily="2" charset="0"/>
              </a:rPr>
              <a:t> chính tả</a:t>
            </a:r>
            <a:endParaRPr lang="en-US" sz="960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1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9594" y="436729"/>
            <a:ext cx="9667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70C0"/>
                </a:solidFill>
                <a:latin typeface="UTM Avo" panose="02040603050506020204" pitchFamily="18" charset="0"/>
              </a:rPr>
              <a:t>2. Chọn từ trong ngoặc đơn để thay cho ô vuông.</a:t>
            </a: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UTM Alexander" panose="02040603050506020204" pitchFamily="18" charset="0"/>
              </a:rPr>
              <a:t>(Một Cột, Bến Thành, Tràng Tiền, Hạ Long) </a:t>
            </a:r>
            <a:endParaRPr lang="en-US" sz="3600">
              <a:solidFill>
                <a:srgbClr val="002060"/>
              </a:solidFill>
              <a:latin typeface="UTM Alexander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9212"/>
            <a:ext cx="6381841" cy="2477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65" y="2930583"/>
            <a:ext cx="5871935" cy="268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6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425" y="468812"/>
            <a:ext cx="9891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70C0"/>
                </a:solidFill>
                <a:latin typeface="UTM Avo" panose="02040603050506020204" pitchFamily="18" charset="0"/>
              </a:rPr>
              <a:t>2. Chọn từ trong ngoặc đơn để thay cho ô vuông.</a:t>
            </a: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UTM Alexander" panose="02040603050506020204" pitchFamily="18" charset="0"/>
              </a:rPr>
              <a:t>(Một Cột, Bến Thành, Tràng Tiền, Hạ Long) </a:t>
            </a:r>
            <a:endParaRPr lang="en-US" sz="3600">
              <a:solidFill>
                <a:srgbClr val="002060"/>
              </a:solidFill>
              <a:latin typeface="UTM Alexander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9" y="2463768"/>
            <a:ext cx="6240379" cy="35878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09348" y="2951308"/>
            <a:ext cx="5138383" cy="161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Chùa </a:t>
            </a:r>
            <a:r>
              <a:rPr lang="en-US" sz="4000" smtClean="0">
                <a:solidFill>
                  <a:srgbClr val="0070C0"/>
                </a:solidFill>
                <a:latin typeface="UTM Alexander" panose="02040603050506020204" pitchFamily="18" charset="0"/>
              </a:rPr>
              <a:t>Một Cột </a:t>
            </a: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ở thủ đô Hà Nội.</a:t>
            </a:r>
            <a:endParaRPr lang="en-US" sz="4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85811" y="2775283"/>
            <a:ext cx="4961920" cy="1795635"/>
          </a:xfrm>
          <a:prstGeom prst="roundRect">
            <a:avLst/>
          </a:prstGeom>
          <a:noFill/>
          <a:ln w="28575">
            <a:solidFill>
              <a:srgbClr val="00C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229874" y="3101753"/>
            <a:ext cx="1897331" cy="65936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56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425" y="484854"/>
            <a:ext cx="9891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70C0"/>
                </a:solidFill>
                <a:latin typeface="UTM Avo" panose="02040603050506020204" pitchFamily="18" charset="0"/>
              </a:rPr>
              <a:t>2. Chọn từ trong ngoặc đơn để thay cho ô vuông.</a:t>
            </a: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UTM Alexander" panose="02040603050506020204" pitchFamily="18" charset="0"/>
              </a:rPr>
              <a:t>(Một Cột, Bến Thành, Tràng Tiền, Hạ Long) </a:t>
            </a:r>
            <a:endParaRPr lang="en-US" sz="3600">
              <a:solidFill>
                <a:srgbClr val="002060"/>
              </a:solidFill>
              <a:latin typeface="UTM Alexander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9348" y="2951308"/>
            <a:ext cx="5138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Cầu </a:t>
            </a:r>
            <a:r>
              <a:rPr lang="en-US" sz="4000" smtClean="0">
                <a:solidFill>
                  <a:srgbClr val="0070C0"/>
                </a:solidFill>
                <a:latin typeface="UTM Alexander" panose="02040603050506020204" pitchFamily="18" charset="0"/>
              </a:rPr>
              <a:t>Tràng Tiền </a:t>
            </a: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ở thành phố Huế.</a:t>
            </a:r>
            <a:endParaRPr lang="en-US" sz="4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85811" y="2775283"/>
            <a:ext cx="4961920" cy="1795635"/>
          </a:xfrm>
          <a:prstGeom prst="roundRect">
            <a:avLst/>
          </a:prstGeom>
          <a:noFill/>
          <a:ln w="28575">
            <a:solidFill>
              <a:srgbClr val="00C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277727" y="3033410"/>
            <a:ext cx="2406316" cy="65936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5" y="2479373"/>
            <a:ext cx="6173271" cy="359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85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425" y="436728"/>
            <a:ext cx="9891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70C0"/>
                </a:solidFill>
                <a:latin typeface="UTM Avo" panose="02040603050506020204" pitchFamily="18" charset="0"/>
              </a:rPr>
              <a:t>2. Chọn từ trong ngoặc đơn để thay cho ô vuông.</a:t>
            </a: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UTM Alexander" panose="02040603050506020204" pitchFamily="18" charset="0"/>
              </a:rPr>
              <a:t>(Một Cột, Bến Thành, Tràng Tiền, Hạ Long) </a:t>
            </a:r>
            <a:endParaRPr lang="en-US" sz="3600">
              <a:solidFill>
                <a:srgbClr val="002060"/>
              </a:solidFill>
              <a:latin typeface="UTM Alexander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9348" y="2951308"/>
            <a:ext cx="51383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Vịnh </a:t>
            </a:r>
            <a:r>
              <a:rPr lang="en-US" sz="4000" smtClean="0">
                <a:solidFill>
                  <a:srgbClr val="0070C0"/>
                </a:solidFill>
                <a:latin typeface="UTM Alexander" panose="02040603050506020204" pitchFamily="18" charset="0"/>
              </a:rPr>
              <a:t>Hạ Long </a:t>
            </a: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là một thắng cảnh nổi tiếng thế giới.</a:t>
            </a:r>
            <a:endParaRPr lang="en-US" sz="4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09348" y="2775283"/>
            <a:ext cx="5138383" cy="2669015"/>
          </a:xfrm>
          <a:prstGeom prst="roundRect">
            <a:avLst/>
          </a:prstGeom>
          <a:noFill/>
          <a:ln w="28575">
            <a:solidFill>
              <a:srgbClr val="00C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037369" y="3071299"/>
            <a:ext cx="1897331" cy="65936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5" y="2310063"/>
            <a:ext cx="6160961" cy="38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2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425" y="484854"/>
            <a:ext cx="9891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70C0"/>
                </a:solidFill>
                <a:latin typeface="UTM Avo" panose="02040603050506020204" pitchFamily="18" charset="0"/>
              </a:rPr>
              <a:t>2. Chọn từ trong ngoặc đơn để thay cho ô vuông.</a:t>
            </a: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UTM Alexander" panose="02040603050506020204" pitchFamily="18" charset="0"/>
              </a:rPr>
              <a:t>(Một Cột, Bến Thành, Tràng Tiền, Hạ Long) </a:t>
            </a:r>
            <a:endParaRPr lang="en-US" sz="3600">
              <a:solidFill>
                <a:srgbClr val="002060"/>
              </a:solidFill>
              <a:latin typeface="UTM Alexander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9348" y="2951308"/>
            <a:ext cx="513838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Chợ </a:t>
            </a:r>
            <a:r>
              <a:rPr lang="en-US" sz="4000" smtClean="0">
                <a:solidFill>
                  <a:srgbClr val="0070C0"/>
                </a:solidFill>
                <a:latin typeface="UTM Alexander" panose="02040603050506020204" pitchFamily="18" charset="0"/>
              </a:rPr>
              <a:t>Bến Thành </a:t>
            </a: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là chợ lớn nhất ở Thành phố Hồ Chí Minh.</a:t>
            </a:r>
            <a:endParaRPr lang="en-US" sz="4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09348" y="2775283"/>
            <a:ext cx="5138383" cy="2669015"/>
          </a:xfrm>
          <a:prstGeom prst="roundRect">
            <a:avLst/>
          </a:prstGeom>
          <a:noFill/>
          <a:ln w="28575">
            <a:solidFill>
              <a:srgbClr val="00C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716527" y="3024805"/>
            <a:ext cx="2470210" cy="65936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9" y="2390274"/>
            <a:ext cx="5945291" cy="377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30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5636" y="420687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rgbClr val="0070C0"/>
                </a:solidFill>
                <a:latin typeface="UTM Avo" panose="02040603050506020204" pitchFamily="18" charset="0"/>
              </a:rPr>
              <a:t>2. Chọn a hoặc b.</a:t>
            </a:r>
            <a:endParaRPr lang="en-US" sz="4000" b="1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0469" y="1144615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rgbClr val="002060"/>
                </a:solidFill>
                <a:latin typeface="UTM Aptima" panose="02040603050506020204" pitchFamily="18" charset="0"/>
              </a:rPr>
              <a:t>a. Chọn </a:t>
            </a:r>
            <a:r>
              <a:rPr lang="en-US" sz="4000" b="1" smtClean="0">
                <a:solidFill>
                  <a:srgbClr val="FF3399"/>
                </a:solidFill>
                <a:latin typeface="UTM Aptima" panose="02040603050506020204" pitchFamily="18" charset="0"/>
              </a:rPr>
              <a:t>r, d</a:t>
            </a:r>
            <a:r>
              <a:rPr lang="en-US" sz="4000" b="1" smtClean="0">
                <a:solidFill>
                  <a:srgbClr val="002060"/>
                </a:solidFill>
                <a:latin typeface="UTM Aptima" panose="02040603050506020204" pitchFamily="18" charset="0"/>
              </a:rPr>
              <a:t> hoặc </a:t>
            </a:r>
            <a:r>
              <a:rPr lang="en-US" sz="4000" b="1" smtClean="0">
                <a:solidFill>
                  <a:srgbClr val="FF3399"/>
                </a:solidFill>
                <a:latin typeface="UTM Aptima" panose="02040603050506020204" pitchFamily="18" charset="0"/>
              </a:rPr>
              <a:t>gi</a:t>
            </a:r>
            <a:r>
              <a:rPr lang="en-US" sz="4000" b="1" smtClean="0">
                <a:solidFill>
                  <a:srgbClr val="002060"/>
                </a:solidFill>
                <a:latin typeface="UTM Aptima" panose="02040603050506020204" pitchFamily="18" charset="0"/>
              </a:rPr>
              <a:t> thay cho ô vuông.</a:t>
            </a:r>
            <a:endParaRPr lang="en-US" sz="4000" b="1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4007" y="2097087"/>
            <a:ext cx="10962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UTM Avo" panose="02040603050506020204" pitchFamily="18" charset="0"/>
              </a:rPr>
              <a:t>- Mùa gặt, đường làng phủ đầy </a:t>
            </a:r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  <a:r>
              <a:rPr lang="en-US" sz="4000" smtClean="0">
                <a:solidFill>
                  <a:srgbClr val="0070C0"/>
                </a:solidFill>
                <a:latin typeface="UTM Avo" panose="02040603050506020204" pitchFamily="18" charset="0"/>
              </a:rPr>
              <a:t>ơm vàng.</a:t>
            </a:r>
            <a:endParaRPr lang="en-US" sz="40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187" y="3212013"/>
            <a:ext cx="10962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UTM Avo" panose="02040603050506020204" pitchFamily="18" charset="0"/>
              </a:rPr>
              <a:t>- Mọi </a:t>
            </a:r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r>
              <a:rPr lang="en-US" sz="4000" smtClean="0">
                <a:solidFill>
                  <a:srgbClr val="0070C0"/>
                </a:solidFill>
                <a:latin typeface="UTM Avo" panose="02040603050506020204" pitchFamily="18" charset="0"/>
              </a:rPr>
              <a:t>òng sông đều đổ về biển cả.</a:t>
            </a:r>
            <a:endParaRPr lang="en-US" sz="40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007" y="4307485"/>
            <a:ext cx="10962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UTM Avo" panose="02040603050506020204" pitchFamily="18" charset="0"/>
              </a:rPr>
              <a:t>- Các chú bộ đội đang canh </a:t>
            </a:r>
            <a:r>
              <a:rPr lang="en-US" sz="4000" smtClean="0">
                <a:solidFill>
                  <a:srgbClr val="FF0000"/>
                </a:solidFill>
                <a:latin typeface="UTM Avo" panose="02040603050506020204" pitchFamily="18" charset="0"/>
              </a:rPr>
              <a:t>gi</a:t>
            </a:r>
            <a:r>
              <a:rPr lang="en-US" sz="4000" smtClean="0">
                <a:solidFill>
                  <a:srgbClr val="0070C0"/>
                </a:solidFill>
                <a:latin typeface="UTM Avo" panose="02040603050506020204" pitchFamily="18" charset="0"/>
              </a:rPr>
              <a:t>ữ biển trời Tổ quốc.</a:t>
            </a:r>
            <a:endParaRPr lang="en-US" sz="400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40249" y="2223719"/>
            <a:ext cx="266866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995070" y="3306561"/>
            <a:ext cx="431033" cy="51879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390021" y="4326939"/>
            <a:ext cx="497306" cy="663932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9380" y="1024288"/>
            <a:ext cx="10631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mtClean="0">
                <a:solidFill>
                  <a:srgbClr val="0070C0"/>
                </a:solidFill>
                <a:latin typeface="UTM Avo" panose="02040603050506020204" pitchFamily="18" charset="0"/>
              </a:rPr>
              <a:t>2. Chọn a hoặc b.</a:t>
            </a:r>
            <a:endParaRPr lang="en-US" sz="4000" b="1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007" y="1837092"/>
            <a:ext cx="1129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UTM Aptima" panose="02040603050506020204" pitchFamily="18" charset="0"/>
              </a:rPr>
              <a:t>b</a:t>
            </a:r>
            <a:r>
              <a:rPr lang="en-US" sz="4000" b="1" smtClean="0">
                <a:solidFill>
                  <a:srgbClr val="002060"/>
                </a:solidFill>
                <a:latin typeface="UTM Aptima" panose="02040603050506020204" pitchFamily="18" charset="0"/>
              </a:rPr>
              <a:t>. Chọn </a:t>
            </a:r>
            <a:r>
              <a:rPr lang="en-US" sz="4000" b="1" smtClean="0">
                <a:solidFill>
                  <a:srgbClr val="FF3399"/>
                </a:solidFill>
                <a:latin typeface="UTM Aptima" panose="02040603050506020204" pitchFamily="18" charset="0"/>
              </a:rPr>
              <a:t>dấu hỏi</a:t>
            </a:r>
            <a:r>
              <a:rPr lang="en-US" sz="4000" b="1" smtClean="0">
                <a:solidFill>
                  <a:srgbClr val="002060"/>
                </a:solidFill>
                <a:latin typeface="UTM Aptima" panose="02040603050506020204" pitchFamily="18" charset="0"/>
              </a:rPr>
              <a:t> hoặc </a:t>
            </a:r>
            <a:r>
              <a:rPr lang="en-US" sz="4000" b="1" smtClean="0">
                <a:solidFill>
                  <a:srgbClr val="FF3399"/>
                </a:solidFill>
                <a:latin typeface="UTM Aptima" panose="02040603050506020204" pitchFamily="18" charset="0"/>
              </a:rPr>
              <a:t>dấu ngã</a:t>
            </a:r>
            <a:r>
              <a:rPr lang="en-US" sz="4000" b="1" smtClean="0">
                <a:solidFill>
                  <a:srgbClr val="002060"/>
                </a:solidFill>
                <a:latin typeface="UTM Aptima" panose="02040603050506020204" pitchFamily="18" charset="0"/>
              </a:rPr>
              <a:t> cho chữ in đậm.</a:t>
            </a:r>
            <a:endParaRPr lang="en-US" sz="4000" b="1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083" y="2754814"/>
            <a:ext cx="10962352" cy="232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Bàn tay ta làm nên tất 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ca</a:t>
            </a:r>
          </a:p>
          <a:p>
            <a:pPr algn="ctr">
              <a:lnSpc>
                <a:spcPct val="130000"/>
              </a:lnSpc>
            </a:pP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Có sức người, 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soi </a:t>
            </a: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đá 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cung</a:t>
            </a: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thành cơm.</a:t>
            </a:r>
          </a:p>
          <a:p>
            <a:pPr algn="r">
              <a:lnSpc>
                <a:spcPct val="130000"/>
              </a:lnSpc>
            </a:pPr>
            <a:r>
              <a:rPr lang="en-US" sz="3200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(Theo Hoàng Trung Thông)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0631" y="2754814"/>
            <a:ext cx="1379621" cy="803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ả</a:t>
            </a:r>
            <a:endParaRPr lang="en-US" sz="4000" b="1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0131" y="3542197"/>
            <a:ext cx="1379621" cy="803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s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ỏi</a:t>
            </a:r>
            <a:endParaRPr lang="en-US" sz="4000" b="1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92677" y="3542197"/>
            <a:ext cx="19519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cũng</a:t>
            </a:r>
            <a:endParaRPr lang="en-US" sz="4000" b="1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0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24" y="-18525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0811" y="-8631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9351925" y="-2700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5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568412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6" name="文本框 36"/>
          <p:cNvSpPr txBox="1"/>
          <p:nvPr/>
        </p:nvSpPr>
        <p:spPr>
          <a:xfrm>
            <a:off x="730250" y="758915"/>
            <a:ext cx="107315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i="0" dirty="0"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CHÀO </a:t>
            </a:r>
          </a:p>
          <a:p>
            <a:pPr algn="ctr"/>
            <a:r>
              <a:rPr lang="en-US" altLang="zh-CN" sz="13800" i="0" dirty="0">
                <a:solidFill>
                  <a:srgbClr val="0DB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ruba KT" panose="02040603050506020204" pitchFamily="18" charset="0"/>
                <a:ea typeface="思源黑体 CN Bold" panose="020B0800000000000000" pitchFamily="34" charset="-122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349225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055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253CE8-FCC1-44F1-6615-2060D038E1BE}"/>
              </a:ext>
            </a:extLst>
          </p:cNvPr>
          <p:cNvSpPr/>
          <p:nvPr/>
        </p:nvSpPr>
        <p:spPr>
          <a:xfrm>
            <a:off x="870548" y="738540"/>
            <a:ext cx="10377854" cy="546316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598E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805" y="-1"/>
            <a:ext cx="1887195" cy="2228625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1E91F-2C1E-ADB3-065B-DF6625E06572}"/>
              </a:ext>
            </a:extLst>
          </p:cNvPr>
          <p:cNvSpPr txBox="1"/>
          <p:nvPr/>
        </p:nvSpPr>
        <p:spPr>
          <a:xfrm>
            <a:off x="1332008" y="2123313"/>
            <a:ext cx="991639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>
                <a:solidFill>
                  <a:srgbClr val="002060"/>
                </a:solidFill>
                <a:latin typeface="UTM Avo" panose="02040603050506020204" pitchFamily="18" charset="0"/>
              </a:rPr>
              <a:t>*Kiến thức, kĩ năng:</a:t>
            </a:r>
            <a:endParaRPr lang="en-US" sz="34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3400">
                <a:solidFill>
                  <a:srgbClr val="002060"/>
                </a:solidFill>
                <a:latin typeface="UTM Avo" panose="02040603050506020204" pitchFamily="18" charset="0"/>
              </a:rPr>
              <a:t>- Viết đúng đoạn chính tả theo yêu cầu.</a:t>
            </a:r>
          </a:p>
          <a:p>
            <a:pPr algn="just"/>
            <a:r>
              <a:rPr lang="en-US" sz="3400">
                <a:solidFill>
                  <a:srgbClr val="002060"/>
                </a:solidFill>
                <a:latin typeface="UTM Avo" panose="02040603050506020204" pitchFamily="18" charset="0"/>
              </a:rPr>
              <a:t>- Làm đúng các bài tập chính tả.</a:t>
            </a:r>
          </a:p>
          <a:p>
            <a:pPr algn="just"/>
            <a:r>
              <a:rPr lang="en-US" sz="3400" b="1">
                <a:solidFill>
                  <a:srgbClr val="002060"/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4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3400">
                <a:solidFill>
                  <a:srgbClr val="002060"/>
                </a:solidFill>
                <a:latin typeface="UTM Avo" panose="02040603050506020204" pitchFamily="18" charset="0"/>
              </a:rPr>
              <a:t>- Biết quan sát và viết đúng các nét chữ, trình bày đẹp bài chính tả.</a:t>
            </a:r>
          </a:p>
          <a:p>
            <a:pPr algn="just"/>
            <a:r>
              <a:rPr lang="en-US" sz="3400">
                <a:solidFill>
                  <a:srgbClr val="002060"/>
                </a:solidFill>
                <a:latin typeface="UTM Avo" panose="02040603050506020204" pitchFamily="18" charset="0"/>
              </a:rPr>
              <a:t>- HS có ý thức chăm chỉ học tập.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05215-FE91-A821-12EE-75D1F75EC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178" y="946683"/>
            <a:ext cx="590143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1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-702598" y="5046785"/>
            <a:ext cx="5563854" cy="2067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3336002" y="5046785"/>
            <a:ext cx="5563854" cy="2067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6312878" y="4928499"/>
            <a:ext cx="5882100" cy="2186275"/>
          </a:xfrm>
          <a:prstGeom prst="rect">
            <a:avLst/>
          </a:prstGeom>
        </p:spPr>
      </p:pic>
      <p:pic>
        <p:nvPicPr>
          <p:cNvPr id="5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805" y="-1"/>
            <a:ext cx="1887195" cy="2228625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02" y="-139396"/>
            <a:ext cx="3247644" cy="2238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48" y="-139397"/>
            <a:ext cx="2558143" cy="255814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080417" y="1218424"/>
            <a:ext cx="7364258" cy="2020399"/>
            <a:chOff x="1997535" y="1235242"/>
            <a:chExt cx="7364258" cy="20203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8D0C5B-4956-4A5A-A332-91D68A0E7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489" y="1598393"/>
              <a:ext cx="1640705" cy="1640705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313007" y="1707637"/>
              <a:ext cx="6048786" cy="1548004"/>
              <a:chOff x="3547035" y="985358"/>
              <a:chExt cx="6048786" cy="1548004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4017825" y="1080143"/>
                <a:ext cx="5577996" cy="122790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547035" y="985358"/>
                <a:ext cx="5374378" cy="154800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28729" tIns="86360" rIns="86360" bIns="86360" numCol="1" spcCol="1270" anchor="ctr" anchorCtr="0">
                <a:noAutofit/>
              </a:bodyPr>
              <a:lstStyle/>
              <a:p>
                <a:pPr lvl="0" algn="l" defTabSz="1511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5400" b="1" kern="120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Nghe – viết</a:t>
                </a:r>
                <a:endParaRPr lang="en-US" sz="5400" b="1" kern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997535" y="1235242"/>
              <a:ext cx="2085954" cy="1874971"/>
              <a:chOff x="4943830" y="1548487"/>
              <a:chExt cx="1635406" cy="144782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813789" y="2089000"/>
                <a:ext cx="765447" cy="765447"/>
              </a:xfrm>
              <a:prstGeom prst="ellipse">
                <a:avLst/>
              </a:prstGeom>
              <a:solidFill>
                <a:srgbClr val="F5A7A7"/>
              </a:solidFill>
              <a:ln>
                <a:noFill/>
              </a:ln>
              <a:effectLst>
                <a:glow rad="228600">
                  <a:srgbClr val="F5A7A7">
                    <a:alpha val="40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utura Extra" panose="02040603050506020204" pitchFamily="18" charset="0"/>
                  </a:rPr>
                  <a:t>1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81910">
                <a:off x="4943830" y="1548487"/>
                <a:ext cx="1447820" cy="1447820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2193858" y="3044786"/>
            <a:ext cx="8738608" cy="2029494"/>
            <a:chOff x="2193858" y="3044786"/>
            <a:chExt cx="8738608" cy="2029494"/>
          </a:xfrm>
        </p:grpSpPr>
        <p:grpSp>
          <p:nvGrpSpPr>
            <p:cNvPr id="21" name="Group 20"/>
            <p:cNvGrpSpPr/>
            <p:nvPr/>
          </p:nvGrpSpPr>
          <p:grpSpPr>
            <a:xfrm>
              <a:off x="3595325" y="3526276"/>
              <a:ext cx="7337141" cy="1548004"/>
              <a:chOff x="3547035" y="985358"/>
              <a:chExt cx="5468706" cy="154800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4017826" y="1080143"/>
                <a:ext cx="4997915" cy="122790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547035" y="985358"/>
                <a:ext cx="5374378" cy="154800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228729" tIns="86360" rIns="86360" bIns="86360" numCol="1" spcCol="1270" anchor="ctr" anchorCtr="0">
                <a:noAutofit/>
              </a:bodyPr>
              <a:lstStyle/>
              <a:p>
                <a:pPr lvl="0" algn="l" defTabSz="1511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5400" b="1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Bài tập chính tả</a:t>
                </a:r>
                <a:endParaRPr lang="en-US" sz="5400" b="1" kern="1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193858" y="3044786"/>
              <a:ext cx="2239711" cy="1834610"/>
              <a:chOff x="4802306" y="1540746"/>
              <a:chExt cx="1776930" cy="144782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813789" y="2089000"/>
                <a:ext cx="765447" cy="765447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glow rad="228600">
                  <a:srgbClr val="F5A7A7">
                    <a:alpha val="40000"/>
                  </a:srgbClr>
                </a:glow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Futura Extra" panose="02040603050506020204" pitchFamily="18" charset="0"/>
                  </a:rPr>
                  <a:t>2</a:t>
                </a: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81910">
                <a:off x="4802306" y="1540746"/>
                <a:ext cx="1447820" cy="14478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400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3813047" cy="551383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1776" y="2637891"/>
            <a:ext cx="4840224" cy="4220109"/>
          </a:xfrm>
          <a:prstGeom prst="rect">
            <a:avLst/>
          </a:prstGeom>
        </p:spPr>
      </p:pic>
      <p:pic>
        <p:nvPicPr>
          <p:cNvPr id="4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10305125" y="1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80" y="2762144"/>
            <a:ext cx="4721528" cy="4721528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48" y="491736"/>
            <a:ext cx="6727736" cy="5059936"/>
          </a:xfrm>
          <a:prstGeom prst="rect">
            <a:avLst/>
          </a:prstGeom>
          <a:effectLst/>
        </p:spPr>
      </p:pic>
      <p:grpSp>
        <p:nvGrpSpPr>
          <p:cNvPr id="7" name="Group 6"/>
          <p:cNvGrpSpPr/>
          <p:nvPr/>
        </p:nvGrpSpPr>
        <p:grpSpPr>
          <a:xfrm>
            <a:off x="6303275" y="1199519"/>
            <a:ext cx="1776128" cy="1724826"/>
            <a:chOff x="6724842" y="2359026"/>
            <a:chExt cx="1776128" cy="1724826"/>
          </a:xfrm>
        </p:grpSpPr>
        <p:grpSp>
          <p:nvGrpSpPr>
            <p:cNvPr id="8" name="组合 68"/>
            <p:cNvGrpSpPr/>
            <p:nvPr/>
          </p:nvGrpSpPr>
          <p:grpSpPr>
            <a:xfrm>
              <a:off x="6724842" y="2359026"/>
              <a:ext cx="1745300" cy="1724826"/>
              <a:chOff x="5215429" y="1279018"/>
              <a:chExt cx="1745300" cy="1724826"/>
            </a:xfrm>
          </p:grpSpPr>
          <p:grpSp>
            <p:nvGrpSpPr>
              <p:cNvPr id="10" name="组合 71"/>
              <p:cNvGrpSpPr/>
              <p:nvPr/>
            </p:nvGrpSpPr>
            <p:grpSpPr>
              <a:xfrm>
                <a:off x="5217256" y="1279018"/>
                <a:ext cx="1724828" cy="1724826"/>
                <a:chOff x="5311169" y="2007983"/>
                <a:chExt cx="1569662" cy="1569660"/>
              </a:xfrm>
            </p:grpSpPr>
            <p:sp>
              <p:nvSpPr>
                <p:cNvPr id="12" name="菱形 21"/>
                <p:cNvSpPr/>
                <p:nvPr/>
              </p:nvSpPr>
              <p:spPr>
                <a:xfrm>
                  <a:off x="5311169" y="2007983"/>
                  <a:ext cx="1569662" cy="1569660"/>
                </a:xfrm>
                <a:prstGeom prst="ellipse">
                  <a:avLst/>
                </a:prstGeom>
                <a:solidFill>
                  <a:srgbClr val="F6B361"/>
                </a:solidFill>
                <a:ln w="28575">
                  <a:noFill/>
                </a:ln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思源黑体 CN Normal" panose="020B0400000000000000" charset="-122"/>
                    <a:ea typeface="思源黑体 CN Normal" panose="020B0400000000000000" charset="-122"/>
                    <a:sym typeface="思源黑体 CN Normal" panose="020B0400000000000000" charset="-122"/>
                  </a:endParaRPr>
                </a:p>
              </p:txBody>
            </p:sp>
            <p:sp>
              <p:nvSpPr>
                <p:cNvPr id="13" name="菱形 22"/>
                <p:cNvSpPr/>
                <p:nvPr/>
              </p:nvSpPr>
              <p:spPr>
                <a:xfrm>
                  <a:off x="5367277" y="2072434"/>
                  <a:ext cx="1457446" cy="1440759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思源黑体 CN Normal" panose="020B0400000000000000" charset="-122"/>
                    <a:ea typeface="思源黑体 CN Normal" panose="020B0400000000000000" charset="-122"/>
                    <a:sym typeface="思源黑体 CN Normal" panose="020B0400000000000000" charset="-122"/>
                  </a:endParaRPr>
                </a:p>
              </p:txBody>
            </p:sp>
          </p:grpSp>
          <p:sp>
            <p:nvSpPr>
              <p:cNvPr id="11" name="文本框 70"/>
              <p:cNvSpPr txBox="1"/>
              <p:nvPr/>
            </p:nvSpPr>
            <p:spPr>
              <a:xfrm>
                <a:off x="5215429" y="1383536"/>
                <a:ext cx="1745300" cy="1445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6000" b="1"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字魂64号-萌趣软糖体" panose="00000500000000000000" charset="-122"/>
                  <a:ea typeface="字魂64号-萌趣软糖体" panose="00000500000000000000" charset="-122"/>
                  <a:cs typeface="Arial" panose="020B0604020202020204" pitchFamily="34" charset="0"/>
                  <a:sym typeface="思源黑体 CN Normal" panose="020B0400000000000000" charset="-122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098390" y="2707479"/>
              <a:ext cx="14025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01</a:t>
              </a:r>
              <a:endParaRPr lang="en-US" sz="6600" b="1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17228" y="2977556"/>
            <a:ext cx="6338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Bulgary" pitchFamily="2" charset="0"/>
              </a:rPr>
              <a:t>Nghe - viết</a:t>
            </a:r>
            <a:endParaRPr lang="en-US" sz="960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562" y="1343063"/>
            <a:ext cx="57357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Bé theo mẹ ra đồng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Vầng dương lên rực đỏ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Muôn vàn kim cương nhỏ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Lấp lánh ngọn cỏ hoa.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7041" y="372737"/>
            <a:ext cx="5812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CC00"/>
                </a:solidFill>
                <a:latin typeface="UTM Avo" panose="02040603050506020204" pitchFamily="18" charset="0"/>
              </a:rPr>
              <a:t>Cánh đồng quê em</a:t>
            </a:r>
            <a:endParaRPr lang="en-US" sz="4000" b="1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086" y="3741358"/>
            <a:ext cx="57357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Nắng ban mai hiền hòa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Tung lụa tơ vàng óng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Trải lên muôn con sóng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Dập dờn đồng lúa xanh.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2537" y="1452040"/>
            <a:ext cx="6414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Đàn chiền chiện bay quanh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Hót tích ri tích rích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Lũ châu chấu tinh nghịch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Đu cỏ uống sương rơi.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88" y="4270709"/>
            <a:ext cx="3333750" cy="2619375"/>
          </a:xfrm>
          <a:prstGeom prst="rect">
            <a:avLst/>
          </a:prstGeom>
        </p:spPr>
      </p:pic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898106" y="3598257"/>
            <a:ext cx="2955940" cy="2417531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</a:t>
            </a:r>
          </a:p>
          <a:p>
            <a:pPr algn="ctr"/>
            <a:r>
              <a:rPr lang="en-US" sz="4000" b="1" smtClean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có mấy khổ thơ?</a:t>
            </a:r>
          </a:p>
        </p:txBody>
      </p: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926382" y="3623120"/>
            <a:ext cx="2955940" cy="2417531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có </a:t>
            </a:r>
            <a:r>
              <a:rPr lang="en-US" sz="4000" b="1" smtClean="0">
                <a:solidFill>
                  <a:srgbClr val="00CC00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3</a:t>
            </a:r>
            <a:r>
              <a:rPr lang="en-US" sz="4000" b="1" smtClean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khổ thơ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7086" y="1343063"/>
            <a:ext cx="5252030" cy="2171080"/>
          </a:xfrm>
          <a:prstGeom prst="roundRect">
            <a:avLst/>
          </a:prstGeom>
          <a:noFill/>
          <a:ln w="28575">
            <a:solidFill>
              <a:srgbClr val="00C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34898" y="3693232"/>
            <a:ext cx="5252030" cy="2171080"/>
          </a:xfrm>
          <a:prstGeom prst="roundRect">
            <a:avLst/>
          </a:prstGeom>
          <a:noFill/>
          <a:ln w="28575">
            <a:solidFill>
              <a:srgbClr val="00C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953379" y="1399211"/>
            <a:ext cx="5773399" cy="2171080"/>
          </a:xfrm>
          <a:prstGeom prst="roundRect">
            <a:avLst/>
          </a:prstGeom>
          <a:noFill/>
          <a:ln w="28575">
            <a:solidFill>
              <a:srgbClr val="00CC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 animBg="1"/>
      <p:bldP spid="9" grpId="0" animBg="1"/>
      <p:bldP spid="3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562" y="1343063"/>
            <a:ext cx="57357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Bé theo mẹ ra đồng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Vầng dương lên rực đỏ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Muôn vàn kim cương nhỏ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Lấp lánh ngọn cỏ hoa.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7041" y="372737"/>
            <a:ext cx="5812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CC00"/>
                </a:solidFill>
                <a:latin typeface="UTM Avo" panose="02040603050506020204" pitchFamily="18" charset="0"/>
              </a:rPr>
              <a:t>Cánh đồng quê em</a:t>
            </a:r>
            <a:endParaRPr lang="en-US" sz="4000" b="1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086" y="3741358"/>
            <a:ext cx="57357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Nắng ban mai hiền hòa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Tung lụa tơ vàng óng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Trải lên muôn con sóng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Dập dờn đồng lúa xanh.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2537" y="1452040"/>
            <a:ext cx="6414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Đàn chiền chiện bay quanh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Hót tích ri tích rích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Lũ châu chấu tinh nghịch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Đu cỏ uống sương rơi.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788" y="4270709"/>
            <a:ext cx="3333750" cy="2619375"/>
          </a:xfrm>
          <a:prstGeom prst="rect">
            <a:avLst/>
          </a:prstGeom>
        </p:spPr>
      </p:pic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898106" y="3598257"/>
            <a:ext cx="2955940" cy="2417531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có những chữ nào viết hoa?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625645" y="1844839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7625" y="2334121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3667" y="2831428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5541" y="3312691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9499" y="4227094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9499" y="4724396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7415" y="5205659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1477" y="5694945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63914" y="1925049"/>
            <a:ext cx="365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20062" y="2446415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71936" y="2911635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87978" y="3424983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562" y="1343063"/>
            <a:ext cx="57357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Bé theo mẹ ra đồng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Vầng dương lên rực đỏ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Muôn vàn kim cương nhỏ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Lấp lánh ngọn cỏ hoa.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7041" y="372737"/>
            <a:ext cx="5812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CC00"/>
                </a:solidFill>
                <a:latin typeface="UTM Avo" panose="02040603050506020204" pitchFamily="18" charset="0"/>
              </a:rPr>
              <a:t>Cánh đồng quê em</a:t>
            </a:r>
            <a:endParaRPr lang="en-US" sz="4000" b="1">
              <a:solidFill>
                <a:srgbClr val="00CC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086" y="3741358"/>
            <a:ext cx="57357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Nắng ban mai hiền hòa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Tung lụa tơ vàng óng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Trải lên muôn con sóng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Dập dờn đồng lúa xanh.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2537" y="1452040"/>
            <a:ext cx="64143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Đàn chiền chiện bay quanh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Hót tích ri tích rích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Lũ châu chấu tinh nghịch</a:t>
            </a:r>
          </a:p>
          <a:p>
            <a:r>
              <a:rPr lang="en-US" sz="3200" smtClean="0">
                <a:solidFill>
                  <a:srgbClr val="002060"/>
                </a:solidFill>
                <a:latin typeface="UTM Avo" panose="02040603050506020204" pitchFamily="18" charset="0"/>
              </a:rPr>
              <a:t>Đu cỏ uống sương rơi.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64" y="4238625"/>
            <a:ext cx="3333750" cy="2619375"/>
          </a:xfrm>
          <a:prstGeom prst="rect">
            <a:avLst/>
          </a:prstGeom>
        </p:spPr>
      </p:pic>
      <p:sp>
        <p:nvSpPr>
          <p:cNvPr id="25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755759" y="3589919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Đoạn thơ </a:t>
            </a:r>
          </a:p>
          <a:p>
            <a:pPr algn="ctr"/>
            <a:r>
              <a:rPr lang="en-US" sz="3200" b="1" smtClean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có những chữ nào dễ viết sai?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704536" y="2361710"/>
            <a:ext cx="2377440" cy="1784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717820" y="2819270"/>
            <a:ext cx="2103120" cy="1784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24326" y="5705403"/>
            <a:ext cx="1737360" cy="1784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081274" y="1959571"/>
            <a:ext cx="2286000" cy="1784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25864" y="2449201"/>
            <a:ext cx="1005840" cy="1784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8076734" y="2449201"/>
            <a:ext cx="1554480" cy="1784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998306" y="2929907"/>
            <a:ext cx="2103120" cy="1784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18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805" y="-1"/>
            <a:ext cx="1887195" cy="2228625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-702598" y="5126995"/>
            <a:ext cx="5563854" cy="2067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3336002" y="5126995"/>
            <a:ext cx="5563854" cy="2067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6312878" y="5008709"/>
            <a:ext cx="5882100" cy="21862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18273"/>
            <a:ext cx="5175851" cy="1183400"/>
            <a:chOff x="-1" y="164137"/>
            <a:chExt cx="5175851" cy="1183400"/>
          </a:xfrm>
        </p:grpSpPr>
        <p:sp>
          <p:nvSpPr>
            <p:cNvPr id="8" name="任意多边形 69">
              <a:extLst>
                <a:ext uri="{FF2B5EF4-FFF2-40B4-BE49-F238E27FC236}">
                  <a16:creationId xmlns:a16="http://schemas.microsoft.com/office/drawing/2014/main" id="{12BC30EF-401C-40FC-B891-FE8FC3D0B415}"/>
                </a:ext>
              </a:extLst>
            </p:cNvPr>
            <p:cNvSpPr/>
            <p:nvPr/>
          </p:nvSpPr>
          <p:spPr>
            <a:xfrm rot="16200000" flipV="1">
              <a:off x="1996225" y="-1832089"/>
              <a:ext cx="1183400" cy="5175851"/>
            </a:xfrm>
            <a:custGeom>
              <a:avLst/>
              <a:gdLst>
                <a:gd name="connsiteX0" fmla="*/ 1431757 w 1431757"/>
                <a:gd name="connsiteY0" fmla="*/ 6091461 h 6091461"/>
                <a:gd name="connsiteX1" fmla="*/ 1431757 w 1431757"/>
                <a:gd name="connsiteY1" fmla="*/ 4560214 h 6091461"/>
                <a:gd name="connsiteX2" fmla="*/ 1431757 w 1431757"/>
                <a:gd name="connsiteY2" fmla="*/ 3629437 h 6091461"/>
                <a:gd name="connsiteX3" fmla="*/ 1431757 w 1431757"/>
                <a:gd name="connsiteY3" fmla="*/ 3579716 h 6091461"/>
                <a:gd name="connsiteX4" fmla="*/ 1431757 w 1431757"/>
                <a:gd name="connsiteY4" fmla="*/ 2648939 h 6091461"/>
                <a:gd name="connsiteX5" fmla="*/ 1431757 w 1431757"/>
                <a:gd name="connsiteY5" fmla="*/ 930777 h 6091461"/>
                <a:gd name="connsiteX6" fmla="*/ 1431757 w 1431757"/>
                <a:gd name="connsiteY6" fmla="*/ 0 h 6091461"/>
                <a:gd name="connsiteX7" fmla="*/ 2 w 1431757"/>
                <a:gd name="connsiteY7" fmla="*/ 956959 h 6091461"/>
                <a:gd name="connsiteX8" fmla="*/ 2 w 1431757"/>
                <a:gd name="connsiteY8" fmla="*/ 1847839 h 6091461"/>
                <a:gd name="connsiteX9" fmla="*/ 0 w 1431757"/>
                <a:gd name="connsiteY9" fmla="*/ 1847840 h 6091461"/>
                <a:gd name="connsiteX10" fmla="*/ 0 w 1431757"/>
                <a:gd name="connsiteY10" fmla="*/ 2778617 h 6091461"/>
                <a:gd name="connsiteX11" fmla="*/ 0 w 1431757"/>
                <a:gd name="connsiteY11" fmla="*/ 4496779 h 6091461"/>
                <a:gd name="connsiteX12" fmla="*/ 0 w 1431757"/>
                <a:gd name="connsiteY12" fmla="*/ 5427556 h 6091461"/>
                <a:gd name="connsiteX13" fmla="*/ 0 w 1431757"/>
                <a:gd name="connsiteY13" fmla="*/ 5477278 h 6091461"/>
                <a:gd name="connsiteX14" fmla="*/ 0 w 1431757"/>
                <a:gd name="connsiteY14" fmla="*/ 6091461 h 6091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31757" h="6091461">
                  <a:moveTo>
                    <a:pt x="1431757" y="6091461"/>
                  </a:moveTo>
                  <a:lnTo>
                    <a:pt x="1431757" y="4560214"/>
                  </a:lnTo>
                  <a:lnTo>
                    <a:pt x="1431757" y="3629437"/>
                  </a:lnTo>
                  <a:lnTo>
                    <a:pt x="1431757" y="3579716"/>
                  </a:lnTo>
                  <a:lnTo>
                    <a:pt x="1431757" y="2648939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4496779"/>
                  </a:lnTo>
                  <a:lnTo>
                    <a:pt x="0" y="5427556"/>
                  </a:lnTo>
                  <a:lnTo>
                    <a:pt x="0" y="5477278"/>
                  </a:lnTo>
                  <a:lnTo>
                    <a:pt x="0" y="6091461"/>
                  </a:lnTo>
                  <a:close/>
                </a:path>
              </a:pathLst>
            </a:custGeom>
            <a:solidFill>
              <a:srgbClr val="FF3399">
                <a:alpha val="9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ptima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文本框 18">
              <a:extLst>
                <a:ext uri="{FF2B5EF4-FFF2-40B4-BE49-F238E27FC236}">
                  <a16:creationId xmlns:a16="http://schemas.microsoft.com/office/drawing/2014/main" id="{3EE6B733-B6C4-4E38-BDEB-13E32E3D0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305381"/>
              <a:ext cx="464742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Luyện </a:t>
              </a:r>
              <a:r>
                <a:rPr lang="en-US" altLang="zh-CN" sz="5400" b="1" kern="0" smtClean="0"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viết</a:t>
              </a:r>
              <a:r>
                <a:rPr kumimoji="0" lang="en-US" altLang="zh-CN" sz="54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rPr>
                <a:t>từ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Avo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3215" y="1583771"/>
            <a:ext cx="3681681" cy="1262134"/>
            <a:chOff x="915033" y="1938950"/>
            <a:chExt cx="2518611" cy="1262134"/>
          </a:xfrm>
        </p:grpSpPr>
        <p:sp>
          <p:nvSpPr>
            <p:cNvPr id="13" name="矩形: 圆角 5"/>
            <p:cNvSpPr/>
            <p:nvPr/>
          </p:nvSpPr>
          <p:spPr>
            <a:xfrm>
              <a:off x="920556" y="1938950"/>
              <a:ext cx="2513088" cy="1262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5033" y="2151049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Vầng dương</a:t>
              </a:r>
              <a:endPara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8488" y="3121064"/>
            <a:ext cx="3681681" cy="1262134"/>
            <a:chOff x="660787" y="1938950"/>
            <a:chExt cx="2518611" cy="1262134"/>
          </a:xfrm>
        </p:grpSpPr>
        <p:sp>
          <p:nvSpPr>
            <p:cNvPr id="16" name="矩形: 圆角 5"/>
            <p:cNvSpPr/>
            <p:nvPr/>
          </p:nvSpPr>
          <p:spPr>
            <a:xfrm>
              <a:off x="920556" y="1938950"/>
              <a:ext cx="2156041" cy="1262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0787" y="2157988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 kim cương</a:t>
              </a:r>
              <a:endPara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8487" y="4623441"/>
            <a:ext cx="3681681" cy="1262134"/>
            <a:chOff x="660787" y="1938950"/>
            <a:chExt cx="2518611" cy="1262134"/>
          </a:xfrm>
        </p:grpSpPr>
        <p:sp>
          <p:nvSpPr>
            <p:cNvPr id="19" name="矩形: 圆角 5"/>
            <p:cNvSpPr/>
            <p:nvPr/>
          </p:nvSpPr>
          <p:spPr>
            <a:xfrm>
              <a:off x="920556" y="1938950"/>
              <a:ext cx="2156041" cy="1262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0787" y="2157988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Dập dờn</a:t>
              </a:r>
              <a:endPara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03634" y="2140166"/>
            <a:ext cx="3681681" cy="1262134"/>
            <a:chOff x="660787" y="1938950"/>
            <a:chExt cx="2518611" cy="1262134"/>
          </a:xfrm>
        </p:grpSpPr>
        <p:sp>
          <p:nvSpPr>
            <p:cNvPr id="22" name="矩形: 圆角 5"/>
            <p:cNvSpPr/>
            <p:nvPr/>
          </p:nvSpPr>
          <p:spPr>
            <a:xfrm>
              <a:off x="920556" y="1938950"/>
              <a:ext cx="2156041" cy="1262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0787" y="2157988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 chiền chiện</a:t>
              </a:r>
              <a:endPara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99016" y="3798331"/>
            <a:ext cx="3681681" cy="1262134"/>
            <a:chOff x="660787" y="1938950"/>
            <a:chExt cx="2518611" cy="1262134"/>
          </a:xfrm>
        </p:grpSpPr>
        <p:sp>
          <p:nvSpPr>
            <p:cNvPr id="25" name="矩形: 圆角 5"/>
            <p:cNvSpPr/>
            <p:nvPr/>
          </p:nvSpPr>
          <p:spPr>
            <a:xfrm>
              <a:off x="920556" y="1938950"/>
              <a:ext cx="2156041" cy="1262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0787" y="2157988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 tích ri</a:t>
              </a:r>
              <a:endPara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988201" y="4495928"/>
            <a:ext cx="3681681" cy="1262134"/>
            <a:chOff x="660787" y="1938950"/>
            <a:chExt cx="2518611" cy="1262134"/>
          </a:xfrm>
        </p:grpSpPr>
        <p:sp>
          <p:nvSpPr>
            <p:cNvPr id="28" name="矩形: 圆角 5"/>
            <p:cNvSpPr/>
            <p:nvPr/>
          </p:nvSpPr>
          <p:spPr>
            <a:xfrm>
              <a:off x="920556" y="1938950"/>
              <a:ext cx="2156041" cy="1262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0787" y="2157988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 </a:t>
              </a:r>
              <a:r>
                <a:rPr lang="en-US" sz="4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tích rích</a:t>
              </a:r>
              <a:endPara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084726" y="2622108"/>
            <a:ext cx="3681679" cy="1262134"/>
            <a:chOff x="759553" y="1938950"/>
            <a:chExt cx="2518611" cy="1262134"/>
          </a:xfrm>
        </p:grpSpPr>
        <p:sp>
          <p:nvSpPr>
            <p:cNvPr id="31" name="矩形: 圆角 5"/>
            <p:cNvSpPr/>
            <p:nvPr/>
          </p:nvSpPr>
          <p:spPr>
            <a:xfrm>
              <a:off x="920556" y="1938950"/>
              <a:ext cx="2338251" cy="126213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9553" y="2157988"/>
              <a:ext cx="2518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5 hàng" panose="020B0603050302020204" pitchFamily="34" charset="0"/>
                </a:rPr>
                <a:t> tinh nghịch</a:t>
              </a:r>
              <a:endPara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06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805" y="-1"/>
            <a:ext cx="1887195" cy="2228625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-702598" y="5126995"/>
            <a:ext cx="5563854" cy="2067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3336002" y="5126995"/>
            <a:ext cx="5563854" cy="2067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93"/>
          <a:stretch/>
        </p:blipFill>
        <p:spPr>
          <a:xfrm>
            <a:off x="6312878" y="5008709"/>
            <a:ext cx="5882100" cy="21862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" y="946219"/>
            <a:ext cx="4693319" cy="6142099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E64DA5E2-C9D0-451F-9601-662D7731F62A}"/>
              </a:ext>
            </a:extLst>
          </p:cNvPr>
          <p:cNvGrpSpPr/>
          <p:nvPr/>
        </p:nvGrpSpPr>
        <p:grpSpPr>
          <a:xfrm>
            <a:off x="4604084" y="365639"/>
            <a:ext cx="6946232" cy="4643070"/>
            <a:chOff x="1251662" y="1243647"/>
            <a:chExt cx="6556824" cy="4453996"/>
          </a:xfrm>
        </p:grpSpPr>
        <p:sp>
          <p:nvSpPr>
            <p:cNvPr id="36" name="任意多边形: 形状 27">
              <a:extLst>
                <a:ext uri="{FF2B5EF4-FFF2-40B4-BE49-F238E27FC236}">
                  <a16:creationId xmlns:a16="http://schemas.microsoft.com/office/drawing/2014/main" id="{78E31A7B-ECC5-4288-BAEA-043BECAB1A67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矩形: 圆角 29">
              <a:extLst>
                <a:ext uri="{FF2B5EF4-FFF2-40B4-BE49-F238E27FC236}">
                  <a16:creationId xmlns:a16="http://schemas.microsoft.com/office/drawing/2014/main" id="{FC6A44DB-12C8-46B4-9598-A9C1D950677E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1600" y="1196196"/>
            <a:ext cx="7775441" cy="39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8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703</Words>
  <Application>Microsoft Office PowerPoint</Application>
  <PresentationFormat>Widescreen</PresentationFormat>
  <Paragraphs>116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51" baseType="lpstr">
      <vt:lpstr>UTM Aptima</vt:lpstr>
      <vt:lpstr>#9Slide05 VL Fadilla</vt:lpstr>
      <vt:lpstr>等线</vt:lpstr>
      <vt:lpstr>#9Slide05 SVNBulgary</vt:lpstr>
      <vt:lpstr>Cambria</vt:lpstr>
      <vt:lpstr>#9Slide07 IcielPony</vt:lpstr>
      <vt:lpstr>#9Slide05 SVNFadilla</vt:lpstr>
      <vt:lpstr>SVN-Poky's</vt:lpstr>
      <vt:lpstr>字魂70号-灵悦黑体</vt:lpstr>
      <vt:lpstr>Calibri Light</vt:lpstr>
      <vt:lpstr>Chango</vt:lpstr>
      <vt:lpstr>UTM Alexander</vt:lpstr>
      <vt:lpstr>#9Slide05 SVNMaphylla</vt:lpstr>
      <vt:lpstr>Times New Roman</vt:lpstr>
      <vt:lpstr>Arial</vt:lpstr>
      <vt:lpstr>HP001 5 hàng</vt:lpstr>
      <vt:lpstr>#9Slide05 Aphrodite Pro</vt:lpstr>
      <vt:lpstr>UTM Avo</vt:lpstr>
      <vt:lpstr>UTM Arruba KT</vt:lpstr>
      <vt:lpstr>#9Slide07 HoneyCream</vt:lpstr>
      <vt:lpstr>字魂64号-萌趣软糖体</vt:lpstr>
      <vt:lpstr>UTM Futura Extra</vt:lpstr>
      <vt:lpstr>Calibri</vt:lpstr>
      <vt:lpstr>思源黑体 CN Normal</vt:lpstr>
      <vt:lpstr>SVN-Dancing Script</vt:lpstr>
      <vt:lpstr>SVN-Newton</vt:lpstr>
      <vt:lpstr>#9Slide05 Bodega Script</vt:lpstr>
      <vt:lpstr>UTM Soraya</vt:lpstr>
      <vt:lpstr>思源黑体 CN Bold</vt:lpstr>
      <vt:lpstr>#9Slide07 IcielBC Cubano Normal</vt:lpstr>
      <vt:lpstr>1_Office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BÍCH</dc:creator>
  <cp:keywords>MĂNGNONTEAMS</cp:keywords>
  <cp:lastModifiedBy>ADMIN</cp:lastModifiedBy>
  <cp:revision>30</cp:revision>
  <dcterms:created xsi:type="dcterms:W3CDTF">2023-04-19T10:14:33Z</dcterms:created>
  <dcterms:modified xsi:type="dcterms:W3CDTF">2023-04-30T05:49:06Z</dcterms:modified>
</cp:coreProperties>
</file>