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#9Slide05 Aphrodite Pro" panose="02000000000000000000" pitchFamily="2" charset="0"/>
      <p:regular r:id="rId15"/>
    </p:embeddedFont>
    <p:embeddedFont>
      <p:font typeface="#9Slide07 HoneyCream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SVN-Dancing Script" panose="02040603050506020204" pitchFamily="18" charset="0"/>
      <p:regular r:id="rId25"/>
    </p:embeddedFont>
    <p:embeddedFont>
      <p:font typeface="SVN-Newton" panose="02040603050506020204" pitchFamily="18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Gradoo" panose="02040603050506020204" pitchFamily="18" charset="0"/>
      <p:regular r:id="rId31"/>
    </p:embeddedFont>
    <p:embeddedFont>
      <p:font typeface="UTM Magnesium" panose="02040603050506020204" pitchFamily="18" charset="0"/>
      <p:regular r:id="rId32"/>
    </p:embeddedFont>
    <p:embeddedFont>
      <p:font typeface="UTM Showcard" panose="02040603050506020204" pitchFamily="18" charset="0"/>
      <p:regular r:id="rId33"/>
    </p:embeddedFont>
    <p:embeddedFont>
      <p:font typeface="字魂151号-联盟综艺体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3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5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92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32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7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9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14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2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87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67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340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26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3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4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68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4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4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088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9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04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47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06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7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42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892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767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72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169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321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950967" y="518167"/>
            <a:ext cx="102812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1281018" y="3628067"/>
            <a:ext cx="2113081" cy="1036432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11314916" y="2408933"/>
            <a:ext cx="2113081" cy="1036432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1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53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950967" y="518167"/>
            <a:ext cx="102812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1281018" y="3628067"/>
            <a:ext cx="2113081" cy="1036432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11314916" y="2408933"/>
            <a:ext cx="2113081" cy="1036432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0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12192000" cy="160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34" name="Google Shape;634;p30"/>
          <p:cNvGrpSpPr/>
          <p:nvPr/>
        </p:nvGrpSpPr>
        <p:grpSpPr>
          <a:xfrm>
            <a:off x="6725849" y="6041800"/>
            <a:ext cx="2113081" cy="1036432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1172118" y="2910784"/>
            <a:ext cx="2113081" cy="1036432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11092282" y="3772617"/>
            <a:ext cx="2113081" cy="1036432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35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653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8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83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8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86100" y="71248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0984848929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20" y="-309058"/>
            <a:ext cx="854395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5167" y="210533"/>
            <a:ext cx="1028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5167" y="1536633"/>
            <a:ext cx="10281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192A7-2A99-B683-6F9E-D2ACF97C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3FE04-640C-18EE-B1A1-6F689EB88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68482" y="6700002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EB91D57-5187-DE66-F25B-2D907815C943}"/>
              </a:ext>
            </a:extLst>
          </p:cNvPr>
          <p:cNvSpPr txBox="1"/>
          <p:nvPr userDrawn="1"/>
        </p:nvSpPr>
        <p:spPr>
          <a:xfrm>
            <a:off x="1943878" y="80349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5CA09E-B18A-4215-1B7A-D66D72696E83}"/>
              </a:ext>
            </a:extLst>
          </p:cNvPr>
          <p:cNvSpPr txBox="1">
            <a:spLocks/>
          </p:cNvSpPr>
          <p:nvPr userDrawn="1"/>
        </p:nvSpPr>
        <p:spPr>
          <a:xfrm>
            <a:off x="-409975" y="89775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AFB92B-B4B9-01F8-2A19-28EE1F344DC5}"/>
              </a:ext>
            </a:extLst>
          </p:cNvPr>
          <p:cNvSpPr txBox="1">
            <a:spLocks/>
          </p:cNvSpPr>
          <p:nvPr userDrawn="1"/>
        </p:nvSpPr>
        <p:spPr>
          <a:xfrm>
            <a:off x="-760155" y="573830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DB155-A3D0-1BCA-0CB1-4828A19ACDB5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52848-6BE2-DDDF-A7A9-A5E87B17BA39}"/>
              </a:ext>
            </a:extLst>
          </p:cNvPr>
          <p:cNvSpPr txBox="1"/>
          <p:nvPr userDrawn="1"/>
        </p:nvSpPr>
        <p:spPr>
          <a:xfrm>
            <a:off x="-1625981" y="9793238"/>
            <a:ext cx="15633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613171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1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字魂151号-联盟综艺体" panose="00000500000000000000" charset="-122"/>
                  <a:ea typeface="字魂151号-联盟综艺体" panose="00000500000000000000" charset="-122"/>
                  <a:cs typeface="+mn-cs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396250"/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Magnesium" panose="02040603050506020204" pitchFamily="18" charset="0"/>
                  <a:ea typeface="字魂151号-联盟综艺体" panose="00000500000000000000" charset="-122"/>
                  <a:cs typeface="+mn-cs"/>
                </a:rPr>
                <a:t>T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Magnesium" panose="02040603050506020204" pitchFamily="18" charset="0"/>
                <a:ea typeface="字魂151号-联盟综艺体" panose="00000500000000000000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字魂151号-联盟综艺体" panose="00000500000000000000" charset="-122"/>
                  <a:ea typeface="字魂151号-联盟综艺体" panose="00000500000000000000" charset="-122"/>
                  <a:cs typeface="+mn-cs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396250"/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Magnesium" panose="02040603050506020204" pitchFamily="18" charset="0"/>
                  <a:ea typeface="字魂151号-联盟综艺体" panose="00000500000000000000" charset="-122"/>
                  <a:cs typeface="+mn-cs"/>
                </a:rPr>
                <a:t>á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Magnesium" panose="02040603050506020204" pitchFamily="18" charset="0"/>
                <a:ea typeface="字魂151号-联盟综艺体" panose="00000500000000000000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字魂151号-联盟综艺体" panose="00000500000000000000" charset="-122"/>
                  <a:ea typeface="字魂151号-联盟综艺体" panose="00000500000000000000" charset="-122"/>
                  <a:cs typeface="+mn-cs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396250"/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Magnesium" panose="02040603050506020204" pitchFamily="18" charset="0"/>
                  <a:ea typeface="字魂151号-联盟综艺体" panose="00000500000000000000" charset="-122"/>
                  <a:cs typeface="+mn-cs"/>
                </a:rPr>
                <a:t>n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Magnesium" panose="02040603050506020204" pitchFamily="18" charset="0"/>
                <a:ea typeface="字魂151号-联盟综艺体" panose="00000500000000000000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字魂151号-联盟综艺体" panose="00000500000000000000" charset="-122"/>
                  <a:ea typeface="字魂151号-联盟综艺体" panose="00000500000000000000" charset="-122"/>
                  <a:cs typeface="+mn-cs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396250"/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Magnesium" panose="02040603050506020204" pitchFamily="18" charset="0"/>
                  <a:ea typeface="字魂151号-联盟综艺体" panose="00000500000000000000" charset="-122"/>
                  <a:cs typeface="+mn-cs"/>
                </a:rPr>
                <a:t>o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Magnesium" panose="02040603050506020204" pitchFamily="18" charset="0"/>
                <a:ea typeface="字魂151号-联盟综艺体" panose="00000500000000000000" charset="-122"/>
                <a:cs typeface="+mn-cs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374911" y="2238696"/>
            <a:ext cx="7746354" cy="1329869"/>
            <a:chOff x="2896199" y="2286157"/>
            <a:chExt cx="6336656" cy="1329869"/>
          </a:xfrm>
        </p:grpSpPr>
        <p:sp>
          <p:nvSpPr>
            <p:cNvPr id="76" name="文本框 75"/>
            <p:cNvSpPr txBox="1"/>
            <p:nvPr/>
          </p:nvSpPr>
          <p:spPr>
            <a:xfrm>
              <a:off x="2896199" y="2286157"/>
              <a:ext cx="6294437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THỰC HÀNH VÀ TRẢI NGHIỆM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38418" y="2292587"/>
              <a:ext cx="6294437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THỰC HÀNH VÀ TRẢI NGHIỆM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922998" y="2287173"/>
              <a:ext cx="6294437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DDC19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THỰC HÀNH VÀ TRẢI NGHIỆM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DDC19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4541816" y="5488970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khoa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3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2024246" y="3403515"/>
            <a:ext cx="8275455" cy="171043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radoo" panose="02040603050506020204" pitchFamily="18" charset="0"/>
                <a:ea typeface="思源宋体 CN" panose="02020400000000000000" pitchFamily="18" charset="-122"/>
                <a:cs typeface="+mn-cs"/>
                <a:sym typeface="+mn-ea"/>
              </a:rPr>
              <a:t>THU THẬP, PHÂN LOẠI, KIỂM ĐẾM SỐ LIỆU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73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686836" y="1340261"/>
            <a:ext cx="6354470" cy="4534442"/>
            <a:chOff x="4186175" y="1672524"/>
            <a:chExt cx="6354470" cy="4534442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452431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Cùng chia sẻ nào!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246208" y="1672524"/>
              <a:ext cx="6294437" cy="452431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Cùng chia sẻ nào!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419739" y="3010321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87078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30" y="3741571"/>
            <a:ext cx="3138417" cy="3238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868593" y="3389763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" y="5108354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4" y="1626441"/>
            <a:ext cx="11388315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186175" y="1682651"/>
            <a:ext cx="6374447" cy="3752948"/>
            <a:chOff x="4186175" y="1682651"/>
            <a:chExt cx="6374447" cy="375294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Khám phá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266185" y="180383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50BFEC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Khám phá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BFEC"/>
                </a:solidFill>
                <a:effectLst/>
                <a:uLnTx/>
                <a:uFillTx/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8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23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7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31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9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25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26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075775" y="389056"/>
            <a:ext cx="30574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s://img.loigiaihay.com/picture/question_lgh/2021_51/1624005189-zf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0" y="1045844"/>
            <a:ext cx="10166994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4914" y="5111015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14914" y="5667959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31895" y="5101406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31895" y="5706694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50970" y="5101405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50969" y="5667959"/>
            <a:ext cx="500513" cy="50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 animBg="1"/>
      <p:bldP spid="36" grpId="0" animBg="1"/>
      <p:bldP spid="37" grpId="0" animBg="1"/>
      <p:bldP spid="38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502435" y="711668"/>
            <a:ext cx="112715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Quan sát lớp học của em, đếm và ghi lại số lượng mỗi loại đồ vật.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{"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Bàn			  Ghế			  Cửa ra vào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{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Bảng lớp 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cửa sổ		   Đồng hồ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flipH="1">
            <a:off x="2954032" y="2103781"/>
            <a:ext cx="6342434" cy="2849254"/>
            <a:chOff x="2411" y="1405"/>
            <a:chExt cx="2403" cy="3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487" y="1424"/>
              <a:ext cx="2327" cy="3260"/>
              <a:chOff x="2487" y="1424"/>
              <a:chExt cx="2327" cy="326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519" y="142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字魂151号-联盟综艺体" panose="00000500000000000000" charset="-122"/>
                  <a:ea typeface="字魂151号-联盟综艺体" panose="00000500000000000000" charset="-122"/>
                  <a:cs typeface="+mn-cs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487" y="1664"/>
                <a:ext cx="2327" cy="3020"/>
                <a:chOff x="2487" y="1664"/>
                <a:chExt cx="2327" cy="3020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487" y="1664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396250"/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411" y="1405"/>
              <a:ext cx="2329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396250"/>
                  </a:solidFill>
                  <a:effectLst/>
                  <a:uLnTx/>
                  <a:uFillTx/>
                  <a:latin typeface="UTM Magnesium" panose="02040603050506020204" pitchFamily="18" charset="0"/>
                  <a:ea typeface="字魂151号-联盟综艺体" panose="00000500000000000000" charset="-122"/>
                  <a:cs typeface="+mn-cs"/>
                </a:rPr>
                <a:t>MỜI BẠN CÙNG ĐẾM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96250"/>
                </a:solidFill>
                <a:effectLst/>
                <a:uLnTx/>
                <a:uFillTx/>
                <a:latin typeface="UTM Magnesium" panose="02040603050506020204" pitchFamily="18" charset="0"/>
                <a:ea typeface="字魂151号-联盟综艺体" panose="00000500000000000000" charset="-122"/>
                <a:cs typeface="+mn-cs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4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0069" y="894288"/>
            <a:ext cx="1980809" cy="668656"/>
            <a:chOff x="980069" y="894288"/>
            <a:chExt cx="1980809" cy="668656"/>
          </a:xfrm>
        </p:grpSpPr>
        <p:sp>
          <p:nvSpPr>
            <p:cNvPr id="2" name="Rectangle 1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52882" y="916613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Bàn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7727" y="932559"/>
            <a:ext cx="2904138" cy="668656"/>
            <a:chOff x="980069" y="894288"/>
            <a:chExt cx="2904138" cy="668656"/>
          </a:xfrm>
        </p:grpSpPr>
        <p:sp>
          <p:nvSpPr>
            <p:cNvPr id="28" name="Rectangle 27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52882" y="91661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Ghế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01037" y="837489"/>
            <a:ext cx="3742509" cy="668656"/>
            <a:chOff x="980069" y="894288"/>
            <a:chExt cx="3742509" cy="668656"/>
          </a:xfrm>
        </p:grpSpPr>
        <p:sp>
          <p:nvSpPr>
            <p:cNvPr id="34" name="Rectangle 33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52882" y="916613"/>
              <a:ext cx="28696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Cửa ra vào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88200" y="1970459"/>
            <a:ext cx="3827468" cy="668656"/>
            <a:chOff x="980069" y="894288"/>
            <a:chExt cx="3827468" cy="668656"/>
          </a:xfrm>
        </p:grpSpPr>
        <p:sp>
          <p:nvSpPr>
            <p:cNvPr id="37" name="Rectangle 36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52882" y="91661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Bảng lớp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67727" y="1872642"/>
            <a:ext cx="2740632" cy="668656"/>
            <a:chOff x="980069" y="894288"/>
            <a:chExt cx="2740632" cy="668656"/>
          </a:xfrm>
        </p:grpSpPr>
        <p:sp>
          <p:nvSpPr>
            <p:cNvPr id="40" name="Rectangle 39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52882" y="916613"/>
              <a:ext cx="18678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Cửa sổ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01037" y="1820772"/>
            <a:ext cx="3075660" cy="668656"/>
            <a:chOff x="980069" y="894288"/>
            <a:chExt cx="3075660" cy="668656"/>
          </a:xfrm>
        </p:grpSpPr>
        <p:sp>
          <p:nvSpPr>
            <p:cNvPr id="43" name="Rectangle 42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52882" y="916613"/>
              <a:ext cx="22028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Đồng hồ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85725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502435" y="668806"/>
            <a:ext cx="112715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3. Xem thời khóa biểu của lớp em rồi cho biết: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 tuần có bao nhiêu tiết Toán,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Việt, Hoạt động trải nghiệm?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2272" y="3018860"/>
          <a:ext cx="10705900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6475">
                  <a:extLst>
                    <a:ext uri="{9D8B030D-6E8A-4147-A177-3AD203B41FA5}">
                      <a16:colId xmlns:a16="http://schemas.microsoft.com/office/drawing/2014/main" val="2649734508"/>
                    </a:ext>
                  </a:extLst>
                </a:gridCol>
                <a:gridCol w="2676475">
                  <a:extLst>
                    <a:ext uri="{9D8B030D-6E8A-4147-A177-3AD203B41FA5}">
                      <a16:colId xmlns:a16="http://schemas.microsoft.com/office/drawing/2014/main" val="1321516715"/>
                    </a:ext>
                  </a:extLst>
                </a:gridCol>
                <a:gridCol w="2676475">
                  <a:extLst>
                    <a:ext uri="{9D8B030D-6E8A-4147-A177-3AD203B41FA5}">
                      <a16:colId xmlns:a16="http://schemas.microsoft.com/office/drawing/2014/main" val="1564659523"/>
                    </a:ext>
                  </a:extLst>
                </a:gridCol>
                <a:gridCol w="2676475">
                  <a:extLst>
                    <a:ext uri="{9D8B030D-6E8A-4147-A177-3AD203B41FA5}">
                      <a16:colId xmlns:a16="http://schemas.microsoft.com/office/drawing/2014/main" val="199611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3200" b="1" kern="120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Môn học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3200" b="1" kern="120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Toán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3200" b="1" kern="120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Tiếng Việt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3200" b="1" kern="120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Hoạt động trải nghiệm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1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vi-VN" sz="3600" b="1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Số tiết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1" kern="120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1" kern="1200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0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85725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502435" y="668806"/>
            <a:ext cx="11271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3. b) Trong các môn Toán, Tiếng Việt,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2215530" y="1953003"/>
            <a:ext cx="830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* Môn nào có nhiều tiết học nhất?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654633" y="2739922"/>
            <a:ext cx="2165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2579644" y="2739921"/>
            <a:ext cx="3312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Tiếng 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5651664" y="2714724"/>
            <a:ext cx="6229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Hoạt động trải 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2215530" y="3918062"/>
            <a:ext cx="830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* Môn nào có ít tiết học nhất?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654633" y="4704981"/>
            <a:ext cx="2165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2579644" y="4704980"/>
            <a:ext cx="3312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Tiếng 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5651664" y="4679783"/>
            <a:ext cx="6229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Hoạt động trải 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041450" y="648016"/>
            <a:ext cx="11271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4. Hỏi các bạn trong tổ em rồi cho biết: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455134" y="1578191"/>
            <a:ext cx="2000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Có: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58688" y="2459888"/>
            <a:ext cx="5074604" cy="607100"/>
            <a:chOff x="980069" y="894288"/>
            <a:chExt cx="5074604" cy="607100"/>
          </a:xfrm>
        </p:grpSpPr>
        <p:sp>
          <p:nvSpPr>
            <p:cNvPr id="55" name="Rectangle 54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52882" y="916613"/>
              <a:ext cx="42017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trời nắng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8688" y="3528360"/>
            <a:ext cx="4928732" cy="607100"/>
            <a:chOff x="980069" y="894288"/>
            <a:chExt cx="4928732" cy="607100"/>
          </a:xfrm>
        </p:grpSpPr>
        <p:sp>
          <p:nvSpPr>
            <p:cNvPr id="62" name="Rectangle 61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52882" y="916613"/>
              <a:ext cx="4055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trời mưa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8688" y="4720804"/>
            <a:ext cx="5270171" cy="1099543"/>
            <a:chOff x="980069" y="894288"/>
            <a:chExt cx="5270171" cy="1099543"/>
          </a:xfrm>
        </p:grpSpPr>
        <p:sp>
          <p:nvSpPr>
            <p:cNvPr id="67" name="Rectangle 66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52882" y="916613"/>
              <a:ext cx="439735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trời nhiều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mây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52080" y="2498735"/>
            <a:ext cx="4805300" cy="607100"/>
            <a:chOff x="980069" y="894288"/>
            <a:chExt cx="4805300" cy="607100"/>
          </a:xfrm>
        </p:grpSpPr>
        <p:sp>
          <p:nvSpPr>
            <p:cNvPr id="72" name="Rectangle 71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52882" y="916613"/>
              <a:ext cx="39324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màu đỏ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52080" y="3555134"/>
            <a:ext cx="5321467" cy="607100"/>
            <a:chOff x="980069" y="894288"/>
            <a:chExt cx="5321467" cy="607100"/>
          </a:xfrm>
        </p:grpSpPr>
        <p:sp>
          <p:nvSpPr>
            <p:cNvPr id="78" name="Rectangle 77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52882" y="916613"/>
              <a:ext cx="44486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màu vàng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545808" y="4707860"/>
            <a:ext cx="5311849" cy="607100"/>
            <a:chOff x="980069" y="894288"/>
            <a:chExt cx="5311849" cy="607100"/>
          </a:xfrm>
        </p:grpSpPr>
        <p:sp>
          <p:nvSpPr>
            <p:cNvPr id="81" name="Rectangle 80"/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52882" y="916613"/>
              <a:ext cx="44390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Wingdings" panose="05000000000000000000" pitchFamily="2" charset="2"/>
                </a:rPr>
                <a:t>Bạn thích màu xanh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6545808" y="1543040"/>
            <a:ext cx="2000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Có: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309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UTM Magnesium</vt:lpstr>
      <vt:lpstr>Syne</vt:lpstr>
      <vt:lpstr>UTM Avo</vt:lpstr>
      <vt:lpstr>UTM Gradoo</vt:lpstr>
      <vt:lpstr>SVN-Newton</vt:lpstr>
      <vt:lpstr>Times New Roman</vt:lpstr>
      <vt:lpstr>SVN-Dancing Script</vt:lpstr>
      <vt:lpstr>Bowlby One</vt:lpstr>
      <vt:lpstr>#9Slide05 Aphrodite Pro</vt:lpstr>
      <vt:lpstr>#9Slide07 HoneyCream</vt:lpstr>
      <vt:lpstr>Wingdings</vt:lpstr>
      <vt:lpstr>UTM Showcard</vt:lpstr>
      <vt:lpstr>字魂151号-联盟综艺体</vt:lpstr>
      <vt:lpstr>Arial</vt:lpstr>
      <vt:lpstr>Calibri</vt:lpstr>
      <vt:lpstr>Open Sans</vt:lpstr>
      <vt:lpstr>office</vt:lpstr>
      <vt:lpstr>Summer Pool Party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User</cp:lastModifiedBy>
  <cp:revision>3</cp:revision>
  <dcterms:created xsi:type="dcterms:W3CDTF">2023-04-15T08:33:20Z</dcterms:created>
  <dcterms:modified xsi:type="dcterms:W3CDTF">2023-04-16T08:12:23Z</dcterms:modified>
</cp:coreProperties>
</file>