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3" r:id="rId2"/>
  </p:sldMasterIdLst>
  <p:notesMasterIdLst>
    <p:notesMasterId r:id="rId20"/>
  </p:notesMasterIdLst>
  <p:sldIdLst>
    <p:sldId id="256" r:id="rId3"/>
    <p:sldId id="257" r:id="rId4"/>
    <p:sldId id="278" r:id="rId5"/>
    <p:sldId id="279" r:id="rId6"/>
    <p:sldId id="280" r:id="rId7"/>
    <p:sldId id="283" r:id="rId8"/>
    <p:sldId id="276" r:id="rId9"/>
    <p:sldId id="260" r:id="rId10"/>
    <p:sldId id="282" r:id="rId11"/>
    <p:sldId id="281" r:id="rId12"/>
    <p:sldId id="261" r:id="rId13"/>
    <p:sldId id="262" r:id="rId14"/>
    <p:sldId id="277" r:id="rId15"/>
    <p:sldId id="267" r:id="rId16"/>
    <p:sldId id="272" r:id="rId17"/>
    <p:sldId id="284" r:id="rId18"/>
    <p:sldId id="318" r:id="rId19"/>
  </p:sldIdLst>
  <p:sldSz cx="12192000" cy="6858000"/>
  <p:notesSz cx="6858000" cy="9144000"/>
  <p:embeddedFontLst>
    <p:embeddedFont>
      <p:font typeface="#9Slide07 Altus" pitchFamily="2" charset="0"/>
      <p:regular r:id="rId21"/>
    </p:embeddedFont>
    <p:embeddedFont>
      <p:font typeface="#9Slide07 HoneyCream" pitchFamily="2"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
      <p:font typeface="SVN-Dancing Script" panose="02040603050506020204" pitchFamily="18" charset="0"/>
      <p:regular r:id="rId33"/>
    </p:embeddedFont>
    <p:embeddedFont>
      <p:font typeface="SVN-Newton" panose="02040603050506020204" pitchFamily="18" charset="0"/>
      <p:regular r:id="rId34"/>
    </p:embeddedFont>
    <p:embeddedFont>
      <p:font typeface="SVN-Ready" panose="02040603050506020204" pitchFamily="18" charset="0"/>
      <p:regular r:id="rId35"/>
    </p:embeddedFont>
    <p:embeddedFont>
      <p:font typeface="UTM Avo" panose="02040603050506020204" pitchFamily="18" charset="0"/>
      <p:regular r:id="rId36"/>
      <p:bold r:id="rId37"/>
      <p:italic r:id="rId38"/>
      <p:boldItalic r:id="rId39"/>
    </p:embeddedFont>
    <p:embeddedFont>
      <p:font typeface="UTM Cookies" panose="02040603050506020204" pitchFamily="18" charset="0"/>
      <p:regular r:id="rId40"/>
    </p:embeddedFont>
    <p:embeddedFont>
      <p:font typeface="UVF ChefScript Pro" panose="03060702040507070403" pitchFamily="66" charset="0"/>
      <p:regular r:id="rId41"/>
    </p:embeddedFont>
    <p:embeddedFont>
      <p:font typeface="UVF Remachine Script" panose="02000000000000000000" pitchFamily="2"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A4D"/>
    <a:srgbClr val="008000"/>
    <a:srgbClr val="D22829"/>
    <a:srgbClr val="C1451F"/>
    <a:srgbClr val="FFD966"/>
    <a:srgbClr val="E9D2C4"/>
    <a:srgbClr val="7B473A"/>
    <a:srgbClr val="9DC3E6"/>
    <a:srgbClr val="209C46"/>
    <a:srgbClr val="59C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0" autoAdjust="0"/>
    <p:restoredTop sz="94660"/>
  </p:normalViewPr>
  <p:slideViewPr>
    <p:cSldViewPr snapToGrid="0">
      <p:cViewPr varScale="1">
        <p:scale>
          <a:sx n="77" d="100"/>
          <a:sy n="77" d="100"/>
        </p:scale>
        <p:origin x="96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C578C-D197-47C3-A1E4-A8AD9DB7A6C2}"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327AD-F2FB-4388-87DE-C0E9DF8B498A}" type="slidenum">
              <a:rPr lang="en-US" smtClean="0"/>
              <a:t>‹#›</a:t>
            </a:fld>
            <a:endParaRPr lang="en-US"/>
          </a:p>
        </p:txBody>
      </p:sp>
    </p:spTree>
    <p:extLst>
      <p:ext uri="{BB962C8B-B14F-4D97-AF65-F5344CB8AC3E}">
        <p14:creationId xmlns:p14="http://schemas.microsoft.com/office/powerpoint/2010/main" val="102418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86991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52532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92161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52581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42435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615107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167839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68211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662756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13337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28005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422504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421060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777093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53651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87386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83483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797372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571776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502066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2155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5386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433184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591335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373563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488368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64922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983489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19266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786818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569056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183683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1096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814160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744545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672252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60313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43838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680084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247136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887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04919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73363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33002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416828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4259322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hyperlink" Target="https://www.facebook.com/groups/629898828017053" TargetMode="Externa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2" name="日期占位符 3">
            <a:extLst>
              <a:ext uri="{FF2B5EF4-FFF2-40B4-BE49-F238E27FC236}">
                <a16:creationId xmlns:a16="http://schemas.microsoft.com/office/drawing/2014/main" id="{16CA7E4B-9534-4DFC-A323-7FC39B164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2DA9E-4B14-4C32-BD5A-5AD747B213AF}" type="datetimeFigureOut">
              <a:rPr lang="zh-CN" altLang="en-US" smtClean="0"/>
              <a:t>2023/4/16</a:t>
            </a:fld>
            <a:endParaRPr lang="zh-CN" altLang="en-US"/>
          </a:p>
        </p:txBody>
      </p:sp>
      <p:sp>
        <p:nvSpPr>
          <p:cNvPr id="23" name="页脚占位符 4">
            <a:extLst>
              <a:ext uri="{FF2B5EF4-FFF2-40B4-BE49-F238E27FC236}">
                <a16:creationId xmlns:a16="http://schemas.microsoft.com/office/drawing/2014/main" id="{01978DCC-78D3-4928-BCE4-294D84609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4" name="灯片编号占位符 5">
            <a:extLst>
              <a:ext uri="{FF2B5EF4-FFF2-40B4-BE49-F238E27FC236}">
                <a16:creationId xmlns:a16="http://schemas.microsoft.com/office/drawing/2014/main" id="{C7C40403-A308-4EC7-90D3-4B4CA9B7F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A4761-9941-4410-9E41-3393324BA778}" type="slidenum">
              <a:rPr lang="zh-CN" altLang="en-US" smtClean="0"/>
              <a:t>‹#›</a:t>
            </a:fld>
            <a:endParaRPr lang="zh-CN" altLang="en-US"/>
          </a:p>
        </p:txBody>
      </p:sp>
      <p:sp>
        <p:nvSpPr>
          <p:cNvPr id="25"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733401-1546-4B1D-92BE-18AB0F64B9B7}" type="slidenum">
              <a:rPr lang="en-US" smtClean="0"/>
              <a:pPr/>
              <a:t>‹#›</a:t>
            </a:fld>
            <a:endParaRPr lang="en-US"/>
          </a:p>
        </p:txBody>
      </p:sp>
      <p:pic>
        <p:nvPicPr>
          <p:cNvPr id="26" name="Picture 2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7" name="Picture 2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8"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9"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3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1" name="Picture 30">
            <a:extLst>
              <a:ext uri="{FF2B5EF4-FFF2-40B4-BE49-F238E27FC236}">
                <a16:creationId xmlns:a16="http://schemas.microsoft.com/office/drawing/2014/main" id="{2C38DA38-71FB-4CEB-B777-09292390EC4A}"/>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32" name="Picture 31">
            <a:extLst>
              <a:ext uri="{FF2B5EF4-FFF2-40B4-BE49-F238E27FC236}">
                <a16:creationId xmlns:a16="http://schemas.microsoft.com/office/drawing/2014/main" id="{7B3E06E2-B8CD-4348-A929-48748D52322A}"/>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33" name="Picture 32">
            <a:extLst>
              <a:ext uri="{FF2B5EF4-FFF2-40B4-BE49-F238E27FC236}">
                <a16:creationId xmlns:a16="http://schemas.microsoft.com/office/drawing/2014/main" id="{D1A0A433-1C81-43D6-86C9-906F9D1CD5C6}"/>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34" name="Picture 33">
            <a:extLst>
              <a:ext uri="{FF2B5EF4-FFF2-40B4-BE49-F238E27FC236}">
                <a16:creationId xmlns:a16="http://schemas.microsoft.com/office/drawing/2014/main" id="{57AB7940-731C-4B6C-8537-33EBAD98DEBF}"/>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baseline="0" dirty="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3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38" name="Picture 3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9" name="Picture 3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40" name="Picture 3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41" name="Picture 4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43782030"/>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82" r:id="rId4"/>
    <p:sldLayoutId id="2147483681" r:id="rId5"/>
    <p:sldLayoutId id="2147483680" r:id="rId6"/>
    <p:sldLayoutId id="2147483679" r:id="rId7"/>
    <p:sldLayoutId id="2147483678" r:id="rId8"/>
    <p:sldLayoutId id="2147483677" r:id="rId9"/>
    <p:sldLayoutId id="2147483676" r:id="rId10"/>
    <p:sldLayoutId id="2147483675" r:id="rId11"/>
    <p:sldLayoutId id="2147483674" r:id="rId12"/>
    <p:sldLayoutId id="2147483673" r:id="rId13"/>
    <p:sldLayoutId id="2147483672" r:id="rId14"/>
    <p:sldLayoutId id="2147483671" r:id="rId15"/>
    <p:sldLayoutId id="2147483670" r:id="rId16"/>
    <p:sldLayoutId id="2147483669" r:id="rId17"/>
    <p:sldLayoutId id="2147483668" r:id="rId18"/>
    <p:sldLayoutId id="2147483666" r:id="rId19"/>
    <p:sldLayoutId id="2147483665" r:id="rId20"/>
    <p:sldLayoutId id="2147483664" r:id="rId21"/>
    <p:sldLayoutId id="2147483663" r:id="rId22"/>
    <p:sldLayoutId id="2147483662" r:id="rId23"/>
    <p:sldLayoutId id="2147483661" r:id="rId24"/>
    <p:sldLayoutId id="2147483660" r:id="rId25"/>
    <p:sldLayoutId id="2147483651" r:id="rId26"/>
    <p:sldLayoutId id="2147483652" r:id="rId27"/>
    <p:sldLayoutId id="2147483653" r:id="rId28"/>
    <p:sldLayoutId id="2147483654" r:id="rId29"/>
    <p:sldLayoutId id="2147483655" r:id="rId30"/>
    <p:sldLayoutId id="2147483656" r:id="rId31"/>
    <p:sldLayoutId id="2147483657" r:id="rId32"/>
    <p:sldLayoutId id="2147483658" r:id="rId33"/>
    <p:sldLayoutId id="214748365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363271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C318DA-0DAA-E4BF-7658-47E1A0D69404}"/>
              </a:ext>
            </a:extLst>
          </p:cNvPr>
          <p:cNvSpPr/>
          <p:nvPr/>
        </p:nvSpPr>
        <p:spPr>
          <a:xfrm>
            <a:off x="0" y="1595030"/>
            <a:ext cx="12281452" cy="38516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339" b="89876" l="9963" r="91319">
                        <a14:foregroundMark x1="41174" y1="25620" x2="41174" y2="25620"/>
                        <a14:foregroundMark x1="59239" y1="73864" x2="59239" y2="73864"/>
                        <a14:foregroundMark x1="60190" y1="25826" x2="60190" y2="25826"/>
                        <a14:foregroundMark x1="57958" y1="29855" x2="57958" y2="29855"/>
                        <a14:foregroundMark x1="50393" y1="25826" x2="50393" y2="25826"/>
                        <a14:foregroundMark x1="49277" y1="27996" x2="49277" y2="27996"/>
                        <a14:foregroundMark x1="39272" y1="60847" x2="39272" y2="60847"/>
                        <a14:foregroundMark x1="46962" y1="74793" x2="46962" y2="74793"/>
                        <a14:foregroundMark x1="49442" y1="76240" x2="49442" y2="76240"/>
                        <a14:foregroundMark x1="63580" y1="57748" x2="63580" y2="57748"/>
                        <a14:foregroundMark x1="62009" y1="63223" x2="62009" y2="63223"/>
                      </a14:backgroundRemoval>
                    </a14:imgEffect>
                  </a14:imgLayer>
                </a14:imgProps>
              </a:ext>
              <a:ext uri="{28A0092B-C50C-407E-A947-70E740481C1C}">
                <a14:useLocalDpi xmlns:a14="http://schemas.microsoft.com/office/drawing/2010/main" val="0"/>
              </a:ext>
            </a:extLst>
          </a:blip>
          <a:stretch>
            <a:fillRect/>
          </a:stretch>
        </p:blipFill>
        <p:spPr>
          <a:xfrm rot="1703703">
            <a:off x="6195552" y="-335711"/>
            <a:ext cx="9209558" cy="3353422"/>
          </a:xfrm>
          <a:prstGeom prst="rect">
            <a:avLst/>
          </a:prstGeom>
        </p:spPr>
      </p:pic>
      <p:sp>
        <p:nvSpPr>
          <p:cNvPr id="4" name="TextBox 3"/>
          <p:cNvSpPr txBox="1"/>
          <p:nvPr/>
        </p:nvSpPr>
        <p:spPr>
          <a:xfrm rot="2123362">
            <a:off x="9548001" y="2000886"/>
            <a:ext cx="4200525" cy="707886"/>
          </a:xfrm>
          <a:prstGeom prst="rect">
            <a:avLst/>
          </a:prstGeom>
          <a:noFill/>
        </p:spPr>
        <p:txBody>
          <a:bodyPr wrap="square" rtlCol="0">
            <a:prstTxWarp prst="textArchUp">
              <a:avLst>
                <a:gd name="adj" fmla="val 11369841"/>
              </a:avLst>
            </a:prstTxWarp>
            <a:spAutoFit/>
          </a:bodyPr>
          <a:lstStyle/>
          <a:p>
            <a:r>
              <a:rPr lang="en-US" sz="4000" dirty="0" err="1">
                <a:latin typeface="UVF ChefScript Pro" panose="03060702040507070403" pitchFamily="66" charset="0"/>
                <a:ea typeface="UVF You Make Me Smile" panose="02000603000000000000" pitchFamily="2" charset="0"/>
              </a:rPr>
              <a:t>Tập</a:t>
            </a:r>
            <a:r>
              <a:rPr lang="en-US" sz="4000" dirty="0">
                <a:latin typeface="UVF ChefScript Pro" panose="03060702040507070403" pitchFamily="66" charset="0"/>
                <a:ea typeface="UVF You Make Me Smile" panose="02000603000000000000" pitchFamily="2" charset="0"/>
              </a:rPr>
              <a:t> </a:t>
            </a:r>
            <a:r>
              <a:rPr lang="en-US" sz="4000" dirty="0" err="1">
                <a:latin typeface="UVF ChefScript Pro" panose="03060702040507070403" pitchFamily="66" charset="0"/>
                <a:ea typeface="UVF You Make Me Smile" panose="02000603000000000000" pitchFamily="2" charset="0"/>
              </a:rPr>
              <a:t>làm</a:t>
            </a:r>
            <a:r>
              <a:rPr lang="en-US" sz="4000" dirty="0">
                <a:latin typeface="UVF ChefScript Pro" panose="03060702040507070403" pitchFamily="66" charset="0"/>
                <a:ea typeface="UVF You Make Me Smile" panose="02000603000000000000" pitchFamily="2" charset="0"/>
              </a:rPr>
              <a:t> </a:t>
            </a:r>
            <a:r>
              <a:rPr lang="en-US" sz="4000" dirty="0" err="1">
                <a:latin typeface="UVF ChefScript Pro" panose="03060702040507070403" pitchFamily="66" charset="0"/>
                <a:ea typeface="UVF You Make Me Smile" panose="02000603000000000000" pitchFamily="2" charset="0"/>
              </a:rPr>
              <a:t>văn</a:t>
            </a:r>
            <a:endParaRPr lang="en-US" sz="4000" dirty="0">
              <a:latin typeface="UVF ChefScript Pro" panose="03060702040507070403" pitchFamily="66" charset="0"/>
              <a:ea typeface="UVF You Make Me Smile" panose="02000603000000000000" pitchFamily="2" charset="0"/>
            </a:endParaRPr>
          </a:p>
        </p:txBody>
      </p:sp>
      <p:sp>
        <p:nvSpPr>
          <p:cNvPr id="9" name="Rectangle 8"/>
          <p:cNvSpPr/>
          <p:nvPr/>
        </p:nvSpPr>
        <p:spPr>
          <a:xfrm>
            <a:off x="3004038" y="137828"/>
            <a:ext cx="5896317" cy="1687188"/>
          </a:xfrm>
          <a:prstGeom prst="rect">
            <a:avLst/>
          </a:prstGeom>
        </p:spPr>
        <p:txBody>
          <a:bodyPr wrap="none">
            <a:prstTxWarp prst="textStop">
              <a:avLst/>
            </a:prstTxWarp>
            <a:spAutoFit/>
          </a:bodyPr>
          <a:lstStyle/>
          <a:p>
            <a:pPr algn="ctr"/>
            <a:r>
              <a:rPr lang="en-US" sz="9600" dirty="0" err="1">
                <a:ln w="3175">
                  <a:solidFill>
                    <a:schemeClr val="tx1"/>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Luyện</a:t>
            </a:r>
            <a:r>
              <a:rPr lang="en-US" sz="9600" dirty="0">
                <a:ln w="3175">
                  <a:solidFill>
                    <a:schemeClr val="tx1"/>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 </a:t>
            </a:r>
            <a:r>
              <a:rPr lang="vi-VN" sz="9600" dirty="0">
                <a:ln w="3175">
                  <a:solidFill>
                    <a:schemeClr val="tx1"/>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viết đoạn văn</a:t>
            </a:r>
            <a:endParaRPr lang="en-US"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endParaRPr>
          </a:p>
        </p:txBody>
      </p:sp>
      <p:pic>
        <p:nvPicPr>
          <p:cNvPr id="18" name="Picture 17">
            <a:extLst>
              <a:ext uri="{FF2B5EF4-FFF2-40B4-BE49-F238E27FC236}">
                <a16:creationId xmlns:a16="http://schemas.microsoft.com/office/drawing/2014/main" id="{9884000A-F089-944A-AB63-4284351C274F}"/>
              </a:ext>
            </a:extLst>
          </p:cNvPr>
          <p:cNvPicPr>
            <a:picLocks noChangeAspect="1"/>
          </p:cNvPicPr>
          <p:nvPr/>
        </p:nvPicPr>
        <p:blipFill>
          <a:blip r:embed="rId4"/>
          <a:stretch>
            <a:fillRect/>
          </a:stretch>
        </p:blipFill>
        <p:spPr>
          <a:xfrm>
            <a:off x="2778603" y="5216823"/>
            <a:ext cx="970435" cy="1641177"/>
          </a:xfrm>
          <a:prstGeom prst="rect">
            <a:avLst/>
          </a:prstGeom>
        </p:spPr>
      </p:pic>
      <p:pic>
        <p:nvPicPr>
          <p:cNvPr id="2" name="Picture 1"/>
          <p:cNvPicPr>
            <a:picLocks noChangeAspect="1"/>
          </p:cNvPicPr>
          <p:nvPr/>
        </p:nvPicPr>
        <p:blipFill>
          <a:blip r:embed="rId5"/>
          <a:stretch>
            <a:fillRect/>
          </a:stretch>
        </p:blipFill>
        <p:spPr>
          <a:xfrm>
            <a:off x="132271" y="1574462"/>
            <a:ext cx="11639849" cy="3892747"/>
          </a:xfrm>
          <a:prstGeom prst="rect">
            <a:avLst/>
          </a:prstGeom>
        </p:spPr>
      </p:pic>
    </p:spTree>
    <p:extLst>
      <p:ext uri="{BB962C8B-B14F-4D97-AF65-F5344CB8AC3E}">
        <p14:creationId xmlns:p14="http://schemas.microsoft.com/office/powerpoint/2010/main" val="32239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aily Uses Items Made of Wooden - Crafted Wooden - Arti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2349" y="528755"/>
            <a:ext cx="10901451" cy="6131928"/>
          </a:xfrm>
        </p:spPr>
      </p:pic>
    </p:spTree>
    <p:extLst>
      <p:ext uri="{BB962C8B-B14F-4D97-AF65-F5344CB8AC3E}">
        <p14:creationId xmlns:p14="http://schemas.microsoft.com/office/powerpoint/2010/main" val="2901907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818" y="447274"/>
            <a:ext cx="11420475" cy="6067425"/>
          </a:xfrm>
          <a:prstGeom prst="roundRect">
            <a:avLst>
              <a:gd name="adj" fmla="val 5678"/>
            </a:avLst>
          </a:prstGeom>
          <a:solidFill>
            <a:schemeClr val="bg1">
              <a:alpha val="84000"/>
            </a:schemeClr>
          </a:solidFill>
          <a:ln w="38100">
            <a:solidFill>
              <a:srgbClr val="C14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15699" y="212956"/>
            <a:ext cx="9204714" cy="1077218"/>
          </a:xfrm>
          <a:prstGeom prst="rect">
            <a:avLst/>
          </a:prstGeom>
          <a:solidFill>
            <a:srgbClr val="FFD966"/>
          </a:solidFill>
          <a:ln w="28575">
            <a:solidFill>
              <a:schemeClr val="tx1"/>
            </a:solidFill>
            <a:prstDash val="lgDash"/>
          </a:ln>
          <a:effectLst>
            <a:glow rad="101600">
              <a:schemeClr val="accent4">
                <a:satMod val="175000"/>
                <a:alpha val="40000"/>
              </a:schemeClr>
            </a:glow>
            <a:outerShdw blurRad="50800" dist="38100" dir="13500000" algn="br" rotWithShape="0">
              <a:prstClr val="black">
                <a:alpha val="40000"/>
              </a:prstClr>
            </a:outerShdw>
          </a:effectLst>
        </p:spPr>
        <p:txBody>
          <a:bodyPr wrap="square">
            <a:spAutoFit/>
          </a:bodyPr>
          <a:lstStyle/>
          <a:p>
            <a:pPr algn="ctr" fontAlgn="base">
              <a:spcBef>
                <a:spcPct val="0"/>
              </a:spcBef>
              <a:spcAft>
                <a:spcPct val="0"/>
              </a:spcAft>
              <a:defRPr/>
            </a:pPr>
            <a:r>
              <a:rPr lang="vi-VN" sz="3200" b="1" dirty="0">
                <a:solidFill>
                  <a:srgbClr val="002060"/>
                </a:solidFill>
              </a:rPr>
              <a:t>2. Viết 4 – 5 câu giới thiệu một đồ vật được làm từ tre hoặc gỗ.</a:t>
            </a:r>
          </a:p>
        </p:txBody>
      </p:sp>
      <p:pic>
        <p:nvPicPr>
          <p:cNvPr id="7" name="Picture 6">
            <a:extLst>
              <a:ext uri="{FF2B5EF4-FFF2-40B4-BE49-F238E27FC236}">
                <a16:creationId xmlns:a16="http://schemas.microsoft.com/office/drawing/2014/main" id="{A272BA04-EB20-42C1-A8C2-0D1BDCD1088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tretch>
            <a:fillRect/>
          </a:stretch>
        </p:blipFill>
        <p:spPr>
          <a:xfrm>
            <a:off x="883723" y="1649156"/>
            <a:ext cx="9636690" cy="4558675"/>
          </a:xfrm>
          <a:prstGeom prst="rect">
            <a:avLst/>
          </a:prstGeom>
        </p:spPr>
      </p:pic>
      <p:sp>
        <p:nvSpPr>
          <p:cNvPr id="10" name="Rounded Rectangle 9"/>
          <p:cNvSpPr/>
          <p:nvPr/>
        </p:nvSpPr>
        <p:spPr>
          <a:xfrm>
            <a:off x="7036068" y="2712603"/>
            <a:ext cx="3863387" cy="2035447"/>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6EEE35C-55A0-17F4-618D-5FB7D36AC780}"/>
              </a:ext>
            </a:extLst>
          </p:cNvPr>
          <p:cNvGrpSpPr/>
          <p:nvPr/>
        </p:nvGrpSpPr>
        <p:grpSpPr>
          <a:xfrm>
            <a:off x="3768750" y="1690910"/>
            <a:ext cx="3436218" cy="1170582"/>
            <a:chOff x="3599850" y="1562993"/>
            <a:chExt cx="3436218" cy="1170582"/>
          </a:xfrm>
        </p:grpSpPr>
        <p:sp>
          <p:nvSpPr>
            <p:cNvPr id="2" name="Rounded Rectangle 1"/>
            <p:cNvSpPr/>
            <p:nvPr/>
          </p:nvSpPr>
          <p:spPr>
            <a:xfrm>
              <a:off x="3599850" y="1562993"/>
              <a:ext cx="3436218" cy="1170582"/>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99850" y="1649798"/>
              <a:ext cx="3358314"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(1) Em muốn giới thiệu đồ vật gì?</a:t>
              </a:r>
              <a:endParaRPr lang="en-US" sz="3000" b="1" dirty="0">
                <a:solidFill>
                  <a:srgbClr val="002060"/>
                </a:solidFill>
                <a:latin typeface="Cambria" panose="02040503050406030204" pitchFamily="18" charset="0"/>
                <a:ea typeface="Cambria" panose="02040503050406030204" pitchFamily="18" charset="0"/>
              </a:endParaRPr>
            </a:p>
          </p:txBody>
        </p:sp>
      </p:grpSp>
      <p:sp>
        <p:nvSpPr>
          <p:cNvPr id="13" name="TextBox 12"/>
          <p:cNvSpPr txBox="1"/>
          <p:nvPr/>
        </p:nvSpPr>
        <p:spPr>
          <a:xfrm>
            <a:off x="6853589" y="3040983"/>
            <a:ext cx="4215865"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(2) Đồ vật đó có điểm gì nổi bật (về hình dáng, màu sắc,...)</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3407344" y="4748050"/>
            <a:ext cx="3821230" cy="1468686"/>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25528" y="4960403"/>
            <a:ext cx="4215865"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(3) Đồ vật đó được dùng để làm gì?</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Rounded Rectangle 15"/>
          <p:cNvSpPr/>
          <p:nvPr/>
        </p:nvSpPr>
        <p:spPr>
          <a:xfrm>
            <a:off x="240861" y="2760729"/>
            <a:ext cx="3807193" cy="1939980"/>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2319" y="2856985"/>
            <a:ext cx="3673663" cy="1938992"/>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(4) Em có nhận xét gì về đồ vật đó hoặc người làm ra đồ vật đó?</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57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p:bldP spid="14" grpId="0" animBg="1"/>
      <p:bldP spid="15" grpId="0"/>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69697" y="1010653"/>
            <a:ext cx="10543735" cy="5105146"/>
          </a:xfrm>
          <a:prstGeom prst="roundRect">
            <a:avLst>
              <a:gd name="adj" fmla="val 5678"/>
            </a:avLst>
          </a:prstGeom>
          <a:solidFill>
            <a:schemeClr val="bg1">
              <a:alpha val="84000"/>
            </a:schemeClr>
          </a:solidFill>
          <a:ln w="38100">
            <a:solidFill>
              <a:srgbClr val="C14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Cambria" panose="02040503050406030204" pitchFamily="18" charset="0"/>
              <a:ea typeface="Cambria" panose="02040503050406030204" pitchFamily="18" charset="0"/>
            </a:endParaRPr>
          </a:p>
        </p:txBody>
      </p:sp>
      <p:sp>
        <p:nvSpPr>
          <p:cNvPr id="5" name="Rectangle 4"/>
          <p:cNvSpPr/>
          <p:nvPr/>
        </p:nvSpPr>
        <p:spPr>
          <a:xfrm>
            <a:off x="452387" y="212251"/>
            <a:ext cx="11117180" cy="1323439"/>
          </a:xfrm>
          <a:prstGeom prst="rect">
            <a:avLst/>
          </a:prstGeom>
          <a:solidFill>
            <a:srgbClr val="FFD966"/>
          </a:solidFill>
          <a:ln w="28575">
            <a:solidFill>
              <a:schemeClr val="tx1"/>
            </a:solidFill>
            <a:prstDash val="lgDash"/>
          </a:ln>
          <a:effectLst>
            <a:glow rad="101600">
              <a:schemeClr val="accent4">
                <a:satMod val="175000"/>
                <a:alpha val="40000"/>
              </a:schemeClr>
            </a:glow>
            <a:outerShdw blurRad="50800" dist="38100" dir="13500000" algn="br" rotWithShape="0">
              <a:prstClr val="black">
                <a:alpha val="40000"/>
              </a:prstClr>
            </a:outerShdw>
          </a:effectLst>
        </p:spPr>
        <p:txBody>
          <a:bodyPr wrap="square">
            <a:spAutoFit/>
          </a:bodyPr>
          <a:lstStyle/>
          <a:p>
            <a:pPr algn="ctr" fontAlgn="base">
              <a:spcBef>
                <a:spcPct val="0"/>
              </a:spcBef>
              <a:spcAft>
                <a:spcPct val="0"/>
              </a:spcAft>
              <a:defRPr/>
            </a:pPr>
            <a:r>
              <a:rPr lang="vi-VN" sz="4000" b="1" dirty="0">
                <a:solidFill>
                  <a:srgbClr val="002060"/>
                </a:solidFill>
                <a:latin typeface="+mj-lt"/>
              </a:rPr>
              <a:t>2. Viết 4 – 5 câu giới thiệu một đồ vật được làm </a:t>
            </a:r>
          </a:p>
          <a:p>
            <a:pPr algn="ctr" fontAlgn="base">
              <a:spcBef>
                <a:spcPct val="0"/>
              </a:spcBef>
              <a:spcAft>
                <a:spcPct val="0"/>
              </a:spcAft>
              <a:defRPr/>
            </a:pPr>
            <a:r>
              <a:rPr lang="vi-VN" sz="4000" b="1" dirty="0">
                <a:solidFill>
                  <a:srgbClr val="002060"/>
                </a:solidFill>
                <a:latin typeface="+mj-lt"/>
              </a:rPr>
              <a:t>từ tre hoặc gỗ.</a:t>
            </a:r>
          </a:p>
        </p:txBody>
      </p:sp>
      <p:sp>
        <p:nvSpPr>
          <p:cNvPr id="3" name="TextBox 2"/>
          <p:cNvSpPr txBox="1"/>
          <p:nvPr/>
        </p:nvSpPr>
        <p:spPr>
          <a:xfrm>
            <a:off x="750770" y="1794419"/>
            <a:ext cx="10520413" cy="4062651"/>
          </a:xfrm>
          <a:prstGeom prst="rect">
            <a:avLst/>
          </a:prstGeom>
          <a:noFill/>
        </p:spPr>
        <p:txBody>
          <a:bodyPr wrap="square" rtlCol="0">
            <a:spAutoFit/>
          </a:bodyPr>
          <a:lstStyle/>
          <a:p>
            <a:r>
              <a:rPr lang="vi-VN" sz="4000" b="1" dirty="0">
                <a:latin typeface="+mj-lt"/>
              </a:rPr>
              <a:t>       Nhà em có một chiếc tủ gỗ. Nó có hình chữ nhật, to và nhiều ngăn, có cả gương bên trong cánh tủ. Nó được dùng để đựng quần áo, chăn màn,... Em thích cái tủ này vì nó giống như một cái hộp bí mật, chứa được rất nhiều đồ đạc, giúp nhà cửa thêm gọn gàng.</a:t>
            </a:r>
            <a:br>
              <a:rPr lang="vi-VN" dirty="0"/>
            </a:br>
            <a:endParaRPr lang="en-US" dirty="0"/>
          </a:p>
        </p:txBody>
      </p:sp>
    </p:spTree>
    <p:extLst>
      <p:ext uri="{BB962C8B-B14F-4D97-AF65-F5344CB8AC3E}">
        <p14:creationId xmlns:p14="http://schemas.microsoft.com/office/powerpoint/2010/main" val="34518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25264" y="257550"/>
            <a:ext cx="8479855" cy="1340243"/>
          </a:xfrm>
          <a:prstGeom prst="roundRect">
            <a:avLst/>
          </a:prstGeom>
          <a:solidFill>
            <a:srgbClr val="C1451F"/>
          </a:solidFill>
          <a:ln>
            <a:solidFill>
              <a:schemeClr val="tx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7ED813B-8E2A-4343-9285-F6833F0AAE9B}"/>
              </a:ext>
            </a:extLst>
          </p:cNvPr>
          <p:cNvSpPr txBox="1"/>
          <p:nvPr/>
        </p:nvSpPr>
        <p:spPr>
          <a:xfrm>
            <a:off x="1996135" y="233955"/>
            <a:ext cx="7938112" cy="1387431"/>
          </a:xfrm>
          <a:prstGeom prst="rect">
            <a:avLst/>
          </a:prstGeom>
          <a:noFill/>
        </p:spPr>
        <p:txBody>
          <a:bodyPr wrap="square" rtlCol="0">
            <a:spAutoFit/>
          </a:bodyPr>
          <a:lstStyle/>
          <a:p>
            <a:pPr algn="ctr">
              <a:lnSpc>
                <a:spcPct val="150000"/>
              </a:lnSpc>
              <a:spcBef>
                <a:spcPts val="100"/>
              </a:spcBef>
              <a:spcAft>
                <a:spcPts val="100"/>
              </a:spcAft>
            </a:pPr>
            <a:r>
              <a:rPr lang="vi-VN" sz="3000" b="1" dirty="0">
                <a:solidFill>
                  <a:schemeClr val="bg1"/>
                </a:solidFill>
                <a:latin typeface="UTM Avo" panose="02040603050506020204" pitchFamily="18" charset="0"/>
              </a:rPr>
              <a:t>1. Tìm đọc bài thơ, câu chuyện viết về cảnh đẹp trên các miền đất nước</a:t>
            </a:r>
            <a:r>
              <a:rPr lang="vi-VN" sz="1800" b="1" dirty="0">
                <a:solidFill>
                  <a:schemeClr val="bg1"/>
                </a:solidFill>
                <a:latin typeface="UTM Avo" panose="02040603050506020204" pitchFamily="18" charset="0"/>
              </a:rPr>
              <a:t>.</a:t>
            </a:r>
          </a:p>
        </p:txBody>
      </p:sp>
      <p:pic>
        <p:nvPicPr>
          <p:cNvPr id="7" name="图片 24"/>
          <p:cNvPicPr>
            <a:picLocks noChangeAspect="1"/>
          </p:cNvPicPr>
          <p:nvPr/>
        </p:nvPicPr>
        <p:blipFill>
          <a:blip r:embed="rId2"/>
          <a:stretch>
            <a:fillRect/>
          </a:stretch>
        </p:blipFill>
        <p:spPr>
          <a:xfrm>
            <a:off x="1177370" y="2406238"/>
            <a:ext cx="4140274" cy="2584020"/>
          </a:xfrm>
          <a:prstGeom prst="rect">
            <a:avLst/>
          </a:prstGeom>
        </p:spPr>
      </p:pic>
      <p:pic>
        <p:nvPicPr>
          <p:cNvPr id="8" name="图片 24"/>
          <p:cNvPicPr>
            <a:picLocks noChangeAspect="1"/>
          </p:cNvPicPr>
          <p:nvPr/>
        </p:nvPicPr>
        <p:blipFill>
          <a:blip r:embed="rId2"/>
          <a:stretch>
            <a:fillRect/>
          </a:stretch>
        </p:blipFill>
        <p:spPr>
          <a:xfrm>
            <a:off x="6828696" y="2204185"/>
            <a:ext cx="4705729" cy="2936931"/>
          </a:xfrm>
          <a:prstGeom prst="rect">
            <a:avLst/>
          </a:prstGeom>
        </p:spPr>
      </p:pic>
      <p:sp>
        <p:nvSpPr>
          <p:cNvPr id="9" name="TextBox 8">
            <a:extLst>
              <a:ext uri="{FF2B5EF4-FFF2-40B4-BE49-F238E27FC236}">
                <a16:creationId xmlns:a16="http://schemas.microsoft.com/office/drawing/2014/main" id="{87ED813B-8E2A-4343-9285-F6833F0AAE9B}"/>
              </a:ext>
            </a:extLst>
          </p:cNvPr>
          <p:cNvSpPr txBox="1"/>
          <p:nvPr/>
        </p:nvSpPr>
        <p:spPr>
          <a:xfrm>
            <a:off x="-908928" y="2425488"/>
            <a:ext cx="7938112" cy="1413079"/>
          </a:xfrm>
          <a:prstGeom prst="rect">
            <a:avLst/>
          </a:prstGeom>
          <a:noFill/>
        </p:spPr>
        <p:txBody>
          <a:bodyPr wrap="square" rtlCol="0">
            <a:spAutoFit/>
          </a:bodyPr>
          <a:lstStyle/>
          <a:p>
            <a:pPr algn="ctr">
              <a:lnSpc>
                <a:spcPct val="150000"/>
              </a:lnSpc>
              <a:spcBef>
                <a:spcPts val="100"/>
              </a:spcBef>
              <a:spcAft>
                <a:spcPts val="100"/>
              </a:spcAft>
            </a:pPr>
            <a:r>
              <a:rPr lang="vi-VN" sz="3000" b="1" dirty="0">
                <a:solidFill>
                  <a:srgbClr val="002060"/>
                </a:solidFill>
                <a:latin typeface="UTM Avo" panose="02040603050506020204" pitchFamily="18" charset="0"/>
              </a:rPr>
              <a:t>Tên bài thơ, </a:t>
            </a:r>
          </a:p>
          <a:p>
            <a:pPr algn="ctr">
              <a:lnSpc>
                <a:spcPct val="150000"/>
              </a:lnSpc>
              <a:spcBef>
                <a:spcPts val="100"/>
              </a:spcBef>
              <a:spcAft>
                <a:spcPts val="100"/>
              </a:spcAft>
            </a:pPr>
            <a:r>
              <a:rPr lang="vi-VN" sz="3000" b="1" dirty="0">
                <a:solidFill>
                  <a:srgbClr val="002060"/>
                </a:solidFill>
                <a:latin typeface="UTM Avo" panose="02040603050506020204" pitchFamily="18" charset="0"/>
              </a:rPr>
              <a:t>câu chuyện là gì?</a:t>
            </a:r>
          </a:p>
        </p:txBody>
      </p:sp>
      <p:sp>
        <p:nvSpPr>
          <p:cNvPr id="10" name="TextBox 9">
            <a:extLst>
              <a:ext uri="{FF2B5EF4-FFF2-40B4-BE49-F238E27FC236}">
                <a16:creationId xmlns:a16="http://schemas.microsoft.com/office/drawing/2014/main" id="{87ED813B-8E2A-4343-9285-F6833F0AAE9B}"/>
              </a:ext>
            </a:extLst>
          </p:cNvPr>
          <p:cNvSpPr txBox="1"/>
          <p:nvPr/>
        </p:nvSpPr>
        <p:spPr>
          <a:xfrm>
            <a:off x="5212504" y="2425488"/>
            <a:ext cx="7938112" cy="1502976"/>
          </a:xfrm>
          <a:prstGeom prst="rect">
            <a:avLst/>
          </a:prstGeom>
          <a:noFill/>
        </p:spPr>
        <p:txBody>
          <a:bodyPr wrap="square" rtlCol="0">
            <a:spAutoFit/>
          </a:bodyPr>
          <a:lstStyle/>
          <a:p>
            <a:pPr algn="ctr">
              <a:lnSpc>
                <a:spcPct val="150000"/>
              </a:lnSpc>
              <a:spcBef>
                <a:spcPts val="100"/>
              </a:spcBef>
              <a:spcAft>
                <a:spcPts val="100"/>
              </a:spcAft>
            </a:pPr>
            <a:r>
              <a:rPr lang="vi-VN" sz="3000" b="1" dirty="0">
                <a:solidFill>
                  <a:srgbClr val="002060"/>
                </a:solidFill>
                <a:latin typeface="UTM Avo" panose="02040603050506020204" pitchFamily="18" charset="0"/>
              </a:rPr>
              <a:t>Bài thơ, câu chuyện</a:t>
            </a:r>
          </a:p>
          <a:p>
            <a:pPr algn="ctr">
              <a:lnSpc>
                <a:spcPct val="150000"/>
              </a:lnSpc>
              <a:spcBef>
                <a:spcPts val="100"/>
              </a:spcBef>
              <a:spcAft>
                <a:spcPts val="100"/>
              </a:spcAft>
            </a:pPr>
            <a:r>
              <a:rPr lang="vi-VN" sz="3000" b="1" dirty="0">
                <a:solidFill>
                  <a:srgbClr val="002060"/>
                </a:solidFill>
                <a:latin typeface="UTM Avo" panose="02040603050506020204" pitchFamily="18" charset="0"/>
              </a:rPr>
              <a:t> nói về cảnh đẹp nào?</a:t>
            </a:r>
          </a:p>
        </p:txBody>
      </p:sp>
    </p:spTree>
    <p:extLst>
      <p:ext uri="{BB962C8B-B14F-4D97-AF65-F5344CB8AC3E}">
        <p14:creationId xmlns:p14="http://schemas.microsoft.com/office/powerpoint/2010/main" val="18842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2"/>
          <p:cNvSpPr/>
          <p:nvPr/>
        </p:nvSpPr>
        <p:spPr>
          <a:xfrm>
            <a:off x="2011680" y="1684421"/>
            <a:ext cx="9221001" cy="4735629"/>
          </a:xfrm>
          <a:prstGeom prst="roundRect">
            <a:avLst>
              <a:gd name="adj" fmla="val 110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accent6">
                  <a:lumMod val="75000"/>
                </a:schemeClr>
              </a:solidFill>
              <a:cs typeface="+mn-ea"/>
              <a:sym typeface="+mn-lt"/>
            </a:endParaRPr>
          </a:p>
        </p:txBody>
      </p:sp>
      <p:sp>
        <p:nvSpPr>
          <p:cNvPr id="23" name="圆角矩形 34"/>
          <p:cNvSpPr/>
          <p:nvPr/>
        </p:nvSpPr>
        <p:spPr>
          <a:xfrm>
            <a:off x="978092" y="52449"/>
            <a:ext cx="9754078" cy="1522939"/>
          </a:xfrm>
          <a:prstGeom prst="roundRect">
            <a:avLst/>
          </a:prstGeom>
          <a:solidFill>
            <a:srgbClr val="E25448"/>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chemeClr val="bg1"/>
                </a:solidFill>
                <a:latin typeface="UTM Avo" panose="02040603050506020204" pitchFamily="18" charset="0"/>
              </a:rPr>
              <a:t>2. Đọc cho bạn nghe đoạn thơ hoặc đoạn truyện em thích.</a:t>
            </a:r>
          </a:p>
        </p:txBody>
      </p:sp>
      <p:sp>
        <p:nvSpPr>
          <p:cNvPr id="2" name="Rectangle 1"/>
          <p:cNvSpPr/>
          <p:nvPr/>
        </p:nvSpPr>
        <p:spPr>
          <a:xfrm>
            <a:off x="1590679" y="3189122"/>
            <a:ext cx="10063002" cy="3170099"/>
          </a:xfrm>
          <a:prstGeom prst="rect">
            <a:avLst/>
          </a:prstGeom>
        </p:spPr>
        <p:txBody>
          <a:bodyPr wrap="square">
            <a:spAutoFit/>
          </a:bodyPr>
          <a:lstStyle/>
          <a:p>
            <a:pPr algn="ctr"/>
            <a:r>
              <a:rPr lang="vi-VN" sz="4000" dirty="0">
                <a:solidFill>
                  <a:srgbClr val="262626"/>
                </a:solidFill>
                <a:latin typeface="Cambria" panose="02040503050406030204" pitchFamily="18" charset="0"/>
              </a:rPr>
              <a:t>Việt Nam đất nước ta ơi</a:t>
            </a:r>
          </a:p>
          <a:p>
            <a:pPr algn="ctr"/>
            <a:r>
              <a:rPr lang="vi-VN" sz="4000" dirty="0">
                <a:solidFill>
                  <a:srgbClr val="262626"/>
                </a:solidFill>
                <a:latin typeface="Cambria" panose="02040503050406030204" pitchFamily="18" charset="0"/>
              </a:rPr>
              <a:t>Mênh mông biển lúa đâu trời đẹp hơn </a:t>
            </a:r>
          </a:p>
          <a:p>
            <a:pPr algn="ctr"/>
            <a:r>
              <a:rPr lang="vi-VN" sz="4000" dirty="0">
                <a:solidFill>
                  <a:srgbClr val="262626"/>
                </a:solidFill>
                <a:latin typeface="Cambria" panose="02040503050406030204" pitchFamily="18" charset="0"/>
              </a:rPr>
              <a:t>Cánh cò bay lả rập rờn </a:t>
            </a:r>
          </a:p>
          <a:p>
            <a:pPr algn="ctr"/>
            <a:r>
              <a:rPr lang="vi-VN" sz="4000" dirty="0">
                <a:solidFill>
                  <a:srgbClr val="262626"/>
                </a:solidFill>
                <a:latin typeface="Cambria" panose="02040503050406030204" pitchFamily="18" charset="0"/>
              </a:rPr>
              <a:t>Mây mờ che đỉnh Trường Sơn sớm chiều.</a:t>
            </a:r>
          </a:p>
          <a:p>
            <a:pPr algn="ctr"/>
            <a:r>
              <a:rPr lang="vi-VN" sz="4000" i="0" dirty="0">
                <a:solidFill>
                  <a:srgbClr val="262626"/>
                </a:solidFill>
                <a:effectLst/>
                <a:latin typeface="Cambria" panose="02040503050406030204" pitchFamily="18" charset="0"/>
              </a:rPr>
              <a:t>					</a:t>
            </a:r>
            <a:r>
              <a:rPr lang="vi-VN" sz="3000" i="1" dirty="0">
                <a:solidFill>
                  <a:srgbClr val="262626"/>
                </a:solidFill>
                <a:effectLst/>
                <a:latin typeface="Cambria" panose="02040503050406030204" pitchFamily="18" charset="0"/>
              </a:rPr>
              <a:t>(Nguyễn Đình Thi)</a:t>
            </a:r>
          </a:p>
        </p:txBody>
      </p:sp>
      <p:sp>
        <p:nvSpPr>
          <p:cNvPr id="32" name="Rectangle 31"/>
          <p:cNvSpPr/>
          <p:nvPr/>
        </p:nvSpPr>
        <p:spPr>
          <a:xfrm>
            <a:off x="3592205" y="1684421"/>
            <a:ext cx="5896317" cy="168718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Việt Nam quê hương ta</a:t>
            </a:r>
            <a:endParaRPr kumimoji="0" lang="en-US"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endParaRPr>
          </a:p>
        </p:txBody>
      </p:sp>
    </p:spTree>
    <p:extLst>
      <p:ext uri="{BB962C8B-B14F-4D97-AF65-F5344CB8AC3E}">
        <p14:creationId xmlns:p14="http://schemas.microsoft.com/office/powerpoint/2010/main" val="35763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3*#ppt_w"/>
                                          </p:val>
                                        </p:tav>
                                        <p:tav tm="100000">
                                          <p:val>
                                            <p:strVal val="#ppt_w"/>
                                          </p:val>
                                        </p:tav>
                                      </p:tavLst>
                                    </p:anim>
                                    <p:anim calcmode="lin" valueType="num">
                                      <p:cBhvr>
                                        <p:cTn id="8" dur="500" fill="hold"/>
                                        <p:tgtEl>
                                          <p:spTgt spid="2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strVal val="4/3*#ppt_w"/>
                                          </p:val>
                                        </p:tav>
                                        <p:tav tm="100000">
                                          <p:val>
                                            <p:strVal val="#ppt_w"/>
                                          </p:val>
                                        </p:tav>
                                      </p:tavLst>
                                    </p:anim>
                                    <p:anim calcmode="lin" valueType="num">
                                      <p:cBhvr>
                                        <p:cTn id="14" dur="500" fill="hold"/>
                                        <p:tgtEl>
                                          <p:spTgt spid="31"/>
                                        </p:tgtEl>
                                        <p:attrNameLst>
                                          <p:attrName>ppt_h</p:attrName>
                                        </p:attrNameLst>
                                      </p:cBhvr>
                                      <p:tavLst>
                                        <p:tav tm="0">
                                          <p:val>
                                            <p:strVal val="4/3*#ppt_h"/>
                                          </p:val>
                                        </p:tav>
                                        <p:tav tm="100000">
                                          <p:val>
                                            <p:strVal val="#ppt_h"/>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3" grpId="0" animBg="1"/>
      <p:bldP spid="2"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914" y="809694"/>
            <a:ext cx="5543551" cy="1066800"/>
          </a:xfrm>
          <a:prstGeom prst="roundRect">
            <a:avLst>
              <a:gd name="adj" fmla="val 7714"/>
            </a:avLst>
          </a:prstGeom>
          <a:solidFill>
            <a:schemeClr val="bg1">
              <a:alpha val="88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800" b="1" dirty="0">
              <a:solidFill>
                <a:schemeClr val="accent6">
                  <a:lumMod val="75000"/>
                </a:schemeClr>
              </a:solidFill>
              <a:latin typeface="Arial" panose="020B0604020202020204" pitchFamily="34" charset="0"/>
              <a:cs typeface="Arial" panose="020B0604020202020204" pitchFamily="34" charset="0"/>
            </a:endParaRPr>
          </a:p>
          <a:p>
            <a:endParaRPr lang="nl-NL" sz="2800" b="1" dirty="0">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4197801" y="758319"/>
            <a:ext cx="3127779" cy="1169551"/>
          </a:xfrm>
          <a:prstGeom prst="rect">
            <a:avLst/>
          </a:prstGeom>
        </p:spPr>
        <p:txBody>
          <a:bodyPr wrap="none">
            <a:spAutoFit/>
          </a:bodyPr>
          <a:lstStyle/>
          <a:p>
            <a:r>
              <a:rPr lang="nl-NL" sz="7000" b="1" dirty="0">
                <a:ln w="19050">
                  <a:solidFill>
                    <a:schemeClr val="accent6">
                      <a:lumMod val="50000"/>
                    </a:schemeClr>
                  </a:solidFill>
                </a:ln>
                <a:solidFill>
                  <a:srgbClr val="FF0000"/>
                </a:solidFill>
                <a:latin typeface="UTM Cookies" panose="02040603050506020204" pitchFamily="18" charset="0"/>
              </a:rPr>
              <a:t>DẶN DÒ</a:t>
            </a:r>
            <a:endParaRPr lang="en-US" sz="7000" dirty="0">
              <a:ln w="19050">
                <a:solidFill>
                  <a:schemeClr val="accent6">
                    <a:lumMod val="50000"/>
                  </a:schemeClr>
                </a:solidFill>
              </a:ln>
              <a:solidFill>
                <a:srgbClr val="FF0000"/>
              </a:solidFill>
              <a:latin typeface="UTM Cookies" panose="02040603050506020204" pitchFamily="18" charset="0"/>
            </a:endParaRPr>
          </a:p>
        </p:txBody>
      </p:sp>
      <p:sp>
        <p:nvSpPr>
          <p:cNvPr id="6" name="圆角矩形 2"/>
          <p:cNvSpPr/>
          <p:nvPr/>
        </p:nvSpPr>
        <p:spPr>
          <a:xfrm>
            <a:off x="2030932" y="2403807"/>
            <a:ext cx="8315644" cy="2940928"/>
          </a:xfrm>
          <a:prstGeom prst="roundRect">
            <a:avLst>
              <a:gd name="adj" fmla="val 110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Hoàn</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thành</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đoạn</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văn</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vào</a:t>
            </a:r>
            <a:r>
              <a:rPr lang="en-US" altLang="zh-CN" sz="4000" b="1" dirty="0">
                <a:solidFill>
                  <a:schemeClr val="accent6">
                    <a:lumMod val="75000"/>
                  </a:schemeClr>
                </a:solidFill>
                <a:latin typeface="Cambria" panose="02040503050406030204" pitchFamily="18" charset="0"/>
                <a:cs typeface="+mn-ea"/>
                <a:sym typeface="+mn-lt"/>
              </a:rPr>
              <a:t> </a:t>
            </a:r>
            <a:r>
              <a:rPr lang="vi-VN" altLang="zh-CN" sz="4000" b="1" dirty="0">
                <a:solidFill>
                  <a:schemeClr val="accent6">
                    <a:lumMod val="75000"/>
                  </a:schemeClr>
                </a:solidFill>
                <a:latin typeface="Cambria" panose="02040503050406030204" pitchFamily="18" charset="0"/>
                <a:cs typeface="+mn-ea"/>
                <a:sym typeface="+mn-lt"/>
              </a:rPr>
              <a:t>vở.</a:t>
            </a:r>
            <a:endParaRPr lang="en-US" altLang="zh-CN" sz="4000" b="1" dirty="0">
              <a:solidFill>
                <a:schemeClr val="accent6">
                  <a:lumMod val="75000"/>
                </a:schemeClr>
              </a:solidFill>
              <a:latin typeface="Cambria" panose="02040503050406030204" pitchFamily="18" charset="0"/>
              <a:cs typeface="+mn-ea"/>
              <a:sym typeface="+mn-lt"/>
            </a:endParaRPr>
          </a:p>
          <a:p>
            <a:pPr>
              <a:lnSpc>
                <a:spcPct val="150000"/>
              </a:lnSpc>
            </a:pPr>
            <a:r>
              <a:rPr lang="en-US" altLang="zh-CN" sz="4000" b="1" dirty="0">
                <a:solidFill>
                  <a:schemeClr val="accent6">
                    <a:lumMod val="75000"/>
                  </a:schemeClr>
                </a:solidFill>
                <a:latin typeface="Cambria" panose="02040503050406030204" pitchFamily="18" charset="0"/>
                <a:cs typeface="+mn-ea"/>
                <a:sym typeface="+mn-lt"/>
              </a:rPr>
              <a:t>-</a:t>
            </a:r>
            <a:r>
              <a:rPr lang="vi-VN" altLang="zh-CN" sz="4000" b="1" dirty="0">
                <a:solidFill>
                  <a:schemeClr val="accent6">
                    <a:lumMod val="75000"/>
                  </a:schemeClr>
                </a:solidFill>
                <a:latin typeface="Cambria" panose="02040503050406030204" pitchFamily="18" charset="0"/>
                <a:cs typeface="+mn-ea"/>
                <a:sym typeface="+mn-lt"/>
              </a:rPr>
              <a:t>Tìm đọc thêm các bài thơ, đoạn văn về  vẻ đẹp của đất nước.</a:t>
            </a:r>
            <a:endParaRPr lang="zh-CN" altLang="en-US" sz="4000" b="1" dirty="0">
              <a:solidFill>
                <a:schemeClr val="accent6">
                  <a:lumMod val="75000"/>
                </a:schemeClr>
              </a:solidFill>
              <a:latin typeface="Cambria" panose="02040503050406030204" pitchFamily="18" charset="0"/>
              <a:cs typeface="+mn-ea"/>
              <a:sym typeface="+mn-lt"/>
            </a:endParaRPr>
          </a:p>
        </p:txBody>
      </p:sp>
    </p:spTree>
    <p:extLst>
      <p:ext uri="{BB962C8B-B14F-4D97-AF65-F5344CB8AC3E}">
        <p14:creationId xmlns:p14="http://schemas.microsoft.com/office/powerpoint/2010/main" val="42348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3" presetClass="entr" presetSubtype="28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4/3*#ppt_w"/>
                                          </p:val>
                                        </p:tav>
                                        <p:tav tm="100000">
                                          <p:val>
                                            <p:strVal val="#ppt_w"/>
                                          </p:val>
                                        </p:tav>
                                      </p:tavLst>
                                    </p:anim>
                                    <p:anim calcmode="lin" valueType="num">
                                      <p:cBhvr>
                                        <p:cTn id="19" dur="50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2"/>
          <p:cNvSpPr/>
          <p:nvPr/>
        </p:nvSpPr>
        <p:spPr>
          <a:xfrm>
            <a:off x="1757681" y="374009"/>
            <a:ext cx="8300720" cy="4735629"/>
          </a:xfrm>
          <a:prstGeom prst="roundRect">
            <a:avLst>
              <a:gd name="adj" fmla="val 110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accent6">
                  <a:lumMod val="75000"/>
                </a:schemeClr>
              </a:solidFill>
              <a:cs typeface="+mn-ea"/>
              <a:sym typeface="+mn-lt"/>
            </a:endParaRPr>
          </a:p>
        </p:txBody>
      </p:sp>
      <p:pic>
        <p:nvPicPr>
          <p:cNvPr id="4" name="Picture 3">
            <a:extLst>
              <a:ext uri="{FF2B5EF4-FFF2-40B4-BE49-F238E27FC236}">
                <a16:creationId xmlns:a16="http://schemas.microsoft.com/office/drawing/2014/main" id="{91A7E3BE-B7D5-2B7F-2B6F-7A7C0D8BC057}"/>
              </a:ext>
            </a:extLst>
          </p:cNvPr>
          <p:cNvPicPr>
            <a:picLocks noChangeAspect="1"/>
          </p:cNvPicPr>
          <p:nvPr/>
        </p:nvPicPr>
        <p:blipFill>
          <a:blip r:embed="rId2"/>
          <a:stretch>
            <a:fillRect/>
          </a:stretch>
        </p:blipFill>
        <p:spPr>
          <a:xfrm>
            <a:off x="1820783" y="598557"/>
            <a:ext cx="8174516" cy="4600577"/>
          </a:xfrm>
          <a:prstGeom prst="rect">
            <a:avLst/>
          </a:prstGeom>
        </p:spPr>
      </p:pic>
    </p:spTree>
    <p:extLst>
      <p:ext uri="{BB962C8B-B14F-4D97-AF65-F5344CB8AC3E}">
        <p14:creationId xmlns:p14="http://schemas.microsoft.com/office/powerpoint/2010/main" val="232794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61975" y="314325"/>
            <a:ext cx="11172825" cy="6276975"/>
          </a:xfrm>
          <a:prstGeom prst="roundRect">
            <a:avLst>
              <a:gd name="adj" fmla="val 7714"/>
            </a:avLst>
          </a:prstGeom>
          <a:solidFill>
            <a:schemeClr val="accent2">
              <a:lumMod val="20000"/>
              <a:lumOff val="80000"/>
              <a:alpha val="88000"/>
            </a:schemeClr>
          </a:solidFill>
          <a:ln w="57150">
            <a:solidFill>
              <a:srgbClr val="D228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800" b="1" dirty="0">
              <a:solidFill>
                <a:schemeClr val="tx1">
                  <a:lumMod val="85000"/>
                  <a:lumOff val="15000"/>
                </a:schemeClr>
              </a:solidFill>
              <a:latin typeface="Arial" panose="020B0604020202020204" pitchFamily="34" charset="0"/>
              <a:cs typeface="Arial" panose="020B0604020202020204" pitchFamily="34" charset="0"/>
            </a:endParaRPr>
          </a:p>
          <a:p>
            <a:endParaRPr lang="nl-NL" sz="2800" b="1" dirty="0">
              <a:solidFill>
                <a:schemeClr val="tx1">
                  <a:lumMod val="85000"/>
                  <a:lumOff val="15000"/>
                </a:schemeClr>
              </a:solidFill>
              <a:latin typeface="Arial" panose="020B0604020202020204" pitchFamily="34" charset="0"/>
              <a:cs typeface="Arial" panose="020B0604020202020204" pitchFamily="34" charset="0"/>
            </a:endParaRPr>
          </a:p>
          <a:p>
            <a:pPr algn="ctr"/>
            <a:endParaRPr lang="en-US" dirty="0"/>
          </a:p>
        </p:txBody>
      </p:sp>
      <p:sp>
        <p:nvSpPr>
          <p:cNvPr id="5" name="Rectangle 4"/>
          <p:cNvSpPr/>
          <p:nvPr/>
        </p:nvSpPr>
        <p:spPr>
          <a:xfrm>
            <a:off x="3723300" y="666763"/>
            <a:ext cx="4850174" cy="769441"/>
          </a:xfrm>
          <a:prstGeom prst="rect">
            <a:avLst/>
          </a:prstGeom>
        </p:spPr>
        <p:txBody>
          <a:bodyPr wrap="none">
            <a:spAutoFit/>
          </a:bodyPr>
          <a:lstStyle/>
          <a:p>
            <a:r>
              <a:rPr lang="nl-NL" sz="4400" b="1" dirty="0">
                <a:ln w="19050">
                  <a:solidFill>
                    <a:schemeClr val="tx1">
                      <a:lumMod val="85000"/>
                      <a:lumOff val="15000"/>
                    </a:schemeClr>
                  </a:solidFill>
                </a:ln>
                <a:solidFill>
                  <a:srgbClr val="ED7A4D"/>
                </a:solidFill>
                <a:latin typeface="UTM Cookies" panose="02040603050506020204" pitchFamily="18" charset="0"/>
              </a:rPr>
              <a:t>YÊU CẦU CẦN ĐẠT</a:t>
            </a:r>
            <a:endParaRPr lang="en-US" sz="4400" dirty="0">
              <a:ln w="19050">
                <a:solidFill>
                  <a:schemeClr val="tx1">
                    <a:lumMod val="85000"/>
                    <a:lumOff val="15000"/>
                  </a:schemeClr>
                </a:solidFill>
              </a:ln>
              <a:solidFill>
                <a:srgbClr val="ED7A4D"/>
              </a:solidFill>
              <a:latin typeface="UTM Cookies" panose="02040603050506020204" pitchFamily="18" charset="0"/>
            </a:endParaRPr>
          </a:p>
        </p:txBody>
      </p:sp>
      <p:sp>
        <p:nvSpPr>
          <p:cNvPr id="2" name="TextBox 1"/>
          <p:cNvSpPr txBox="1"/>
          <p:nvPr/>
        </p:nvSpPr>
        <p:spPr>
          <a:xfrm>
            <a:off x="1289785" y="1482290"/>
            <a:ext cx="9384632" cy="4678204"/>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Kiến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thức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kĩ</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năng</a:t>
            </a:r>
            <a:r>
              <a:rPr lang="en-US" sz="3500" b="1" dirty="0">
                <a:solidFill>
                  <a:srgbClr val="FF000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Viết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được</a:t>
            </a:r>
            <a:r>
              <a:rPr lang="en-US" sz="3500" b="1" dirty="0">
                <a:solidFill>
                  <a:srgbClr val="002060"/>
                </a:solidFill>
                <a:latin typeface="Times New Roman" panose="02020603050405020304" pitchFamily="18" charset="0"/>
                <a:cs typeface="Times New Roman" panose="02020603050405020304" pitchFamily="18" charset="0"/>
              </a:rPr>
              <a:t> 2-3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giới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thiệu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về</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sản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phẩm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được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từ</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tre</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hoặc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gỗ</a:t>
            </a:r>
            <a:r>
              <a:rPr lang="en-US" sz="3500" b="1" dirty="0">
                <a:solidFill>
                  <a:srgbClr val="00206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Tự</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tìm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đọc</a:t>
            </a:r>
            <a:r>
              <a:rPr lang="en-US" sz="3500" b="1" dirty="0">
                <a:solidFill>
                  <a:srgbClr val="002060"/>
                </a:solidFill>
                <a:latin typeface="Times New Roman" panose="02020603050405020304" pitchFamily="18" charset="0"/>
                <a:cs typeface="Times New Roman" panose="02020603050405020304" pitchFamily="18" charset="0"/>
              </a:rPr>
              <a:t>, chia </a:t>
            </a:r>
            <a:r>
              <a:rPr lang="en-US" sz="3500" b="1" dirty="0" err="1">
                <a:solidFill>
                  <a:srgbClr val="002060"/>
                </a:solidFill>
                <a:latin typeface="Times New Roman" panose="02020603050405020304" pitchFamily="18" charset="0"/>
                <a:cs typeface="Times New Roman" panose="02020603050405020304" pitchFamily="18" charset="0"/>
              </a:rPr>
              <a:t>sẻ</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với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bạn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một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bài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thơ</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chuyện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yêu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thích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theo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chủ</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đề</a:t>
            </a:r>
            <a:r>
              <a:rPr lang="en-US" sz="3500" b="1" dirty="0">
                <a:solidFill>
                  <a:srgbClr val="002060"/>
                </a:solidFill>
                <a:latin typeface="Times New Roman" panose="02020603050405020304" pitchFamily="18" charset="0"/>
                <a:cs typeface="Times New Roman" panose="02020603050405020304" pitchFamily="18" charset="0"/>
              </a:rPr>
              <a:t>.</a:t>
            </a:r>
          </a:p>
          <a:p>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Phát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triển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năng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lực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phẩm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chất</a:t>
            </a:r>
            <a:r>
              <a:rPr lang="en-US" sz="3500" b="1" dirty="0">
                <a:solidFill>
                  <a:srgbClr val="FF000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Phát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triển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kĩ</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năng</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đặt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giới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thiệu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sản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phẩm</a:t>
            </a:r>
            <a:r>
              <a:rPr lang="en-US" sz="3500" b="1" dirty="0">
                <a:solidFill>
                  <a:srgbClr val="00206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Biết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bày</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tỏ</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xúc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tình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qua </a:t>
            </a:r>
            <a:r>
              <a:rPr lang="en-US" sz="3500" b="1" dirty="0" err="1">
                <a:solidFill>
                  <a:srgbClr val="002060"/>
                </a:solidFill>
                <a:latin typeface="Times New Roman" panose="02020603050405020304" pitchFamily="18" charset="0"/>
                <a:cs typeface="Times New Roman" panose="02020603050405020304" pitchFamily="18" charset="0"/>
              </a:rPr>
              <a:t>bài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thơ</a:t>
            </a:r>
            <a:r>
              <a:rPr lang="en-US" sz="3500" b="1" dirty="0">
                <a:solidFill>
                  <a:srgbClr val="002060"/>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5676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7815" y="1887636"/>
            <a:ext cx="7449953" cy="1871152"/>
          </a:xfrm>
          <a:prstGeom prst="rect">
            <a:avLst/>
          </a:prstGeom>
          <a:solidFill>
            <a:schemeClr val="accent2">
              <a:lumMod val="40000"/>
              <a:lumOff val="60000"/>
            </a:schemeClr>
          </a:solidFill>
          <a:ln w="28575">
            <a:solidFill>
              <a:schemeClr val="tx1"/>
            </a:solidFill>
            <a:prstDash val="lgDash"/>
          </a:ln>
          <a:effectLst>
            <a:glow rad="228600">
              <a:schemeClr val="accent2">
                <a:satMod val="175000"/>
                <a:alpha val="40000"/>
              </a:schemeClr>
            </a:glow>
            <a:outerShdw blurRad="50800" dist="38100" dir="13500000" algn="br" rotWithShape="0">
              <a:prstClr val="black">
                <a:alpha val="40000"/>
              </a:prstClr>
            </a:outerShdw>
          </a:effectLst>
        </p:spPr>
        <p:txBody>
          <a:bodyPr wrap="square">
            <a:spAutoFit/>
          </a:bodyPr>
          <a:lstStyle/>
          <a:p>
            <a:pPr algn="ctr"/>
            <a:endParaRPr lang="en-US" sz="3600" dirty="0">
              <a:effectLst/>
              <a:latin typeface="UTM Cookies" panose="02040603050506020204" pitchFamily="18" charset="0"/>
              <a:ea typeface="Times New Roman" panose="02020603050405020304" pitchFamily="18" charset="0"/>
            </a:endParaRPr>
          </a:p>
        </p:txBody>
      </p:sp>
      <p:sp>
        <p:nvSpPr>
          <p:cNvPr id="4" name="Rectangle 3"/>
          <p:cNvSpPr/>
          <p:nvPr/>
        </p:nvSpPr>
        <p:spPr>
          <a:xfrm>
            <a:off x="3003938" y="1887636"/>
            <a:ext cx="5896317" cy="1687188"/>
          </a:xfrm>
          <a:prstGeom prst="rect">
            <a:avLst/>
          </a:prstGeom>
        </p:spPr>
        <p:txBody>
          <a:bodyPr wrap="none">
            <a:prstTxWarp prst="textStop">
              <a:avLst/>
            </a:prstTxWarp>
            <a:spAutoFit/>
          </a:bodyPr>
          <a:lstStyle/>
          <a:p>
            <a:pPr algn="ctr"/>
            <a:r>
              <a:rPr lang="vi-VN"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Khởi động</a:t>
            </a:r>
            <a:endParaRPr lang="en-US"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endParaRPr>
          </a:p>
        </p:txBody>
      </p:sp>
    </p:spTree>
    <p:extLst>
      <p:ext uri="{BB962C8B-B14F-4D97-AF65-F5344CB8AC3E}">
        <p14:creationId xmlns:p14="http://schemas.microsoft.com/office/powerpoint/2010/main" val="184139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CFAC1B0-C605-E674-3BAD-D8A77E91017E}"/>
              </a:ext>
            </a:extLst>
          </p:cNvPr>
          <p:cNvGrpSpPr/>
          <p:nvPr/>
        </p:nvGrpSpPr>
        <p:grpSpPr>
          <a:xfrm>
            <a:off x="1850645" y="192505"/>
            <a:ext cx="10625809" cy="2370601"/>
            <a:chOff x="1229718" y="70032"/>
            <a:chExt cx="14926359" cy="2610704"/>
          </a:xfrm>
        </p:grpSpPr>
        <p:sp>
          <p:nvSpPr>
            <p:cNvPr id="28" name="Rectangle 1">
              <a:extLst>
                <a:ext uri="{FF2B5EF4-FFF2-40B4-BE49-F238E27FC236}">
                  <a16:creationId xmlns:a16="http://schemas.microsoft.com/office/drawing/2014/main" id="{55132B2D-0E8D-64AD-5B8C-C64ECD97508E}"/>
                </a:ext>
              </a:extLst>
            </p:cNvPr>
            <p:cNvSpPr/>
            <p:nvPr/>
          </p:nvSpPr>
          <p:spPr>
            <a:xfrm>
              <a:off x="1229718" y="70032"/>
              <a:ext cx="11245715"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29" name="TextBox 28">
              <a:extLst>
                <a:ext uri="{FF2B5EF4-FFF2-40B4-BE49-F238E27FC236}">
                  <a16:creationId xmlns:a16="http://schemas.microsoft.com/office/drawing/2014/main" id="{038EC5B5-FAAA-89B0-B41C-0311A92B6F03}"/>
                </a:ext>
              </a:extLst>
            </p:cNvPr>
            <p:cNvSpPr txBox="1"/>
            <p:nvPr/>
          </p:nvSpPr>
          <p:spPr>
            <a:xfrm>
              <a:off x="2533997" y="206407"/>
              <a:ext cx="13622080" cy="2474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rPr>
                <a:t>Cái gì thường chắp thành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rPr>
                <a:t>Bé so mỗi bữa khi ngồi vào mâm?</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500" b="1" i="1" dirty="0">
                  <a:solidFill>
                    <a:prstClr val="black"/>
                  </a:solidFill>
                  <a:latin typeface="Times New Roman" panose="02020603050405020304" pitchFamily="18" charset="0"/>
                </a:rPr>
                <a:t>                                    (Là cái gì?)</a:t>
              </a:r>
              <a:endParaRPr kumimoji="0" lang="vi-VN" sz="2500" b="1" i="1" u="none" strike="noStrike" kern="1200" cap="none" spc="0" normalizeH="0" baseline="0" noProof="0" dirty="0">
                <a:ln>
                  <a:noFill/>
                </a:ln>
                <a:solidFill>
                  <a:prstClr val="black"/>
                </a:solidFill>
                <a:effectLst/>
                <a:uLnTx/>
                <a:uFillTx/>
                <a:latin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2FF9518A-422A-7856-88BC-F47AA4BD5144}"/>
              </a:ext>
            </a:extLst>
          </p:cNvPr>
          <p:cNvGrpSpPr/>
          <p:nvPr/>
        </p:nvGrpSpPr>
        <p:grpSpPr>
          <a:xfrm>
            <a:off x="1334726" y="3032536"/>
            <a:ext cx="4537107" cy="1129886"/>
            <a:chOff x="6830721" y="2864057"/>
            <a:chExt cx="4537107" cy="1129886"/>
          </a:xfrm>
          <a:solidFill>
            <a:sysClr val="window" lastClr="FFFFFF"/>
          </a:solidFill>
        </p:grpSpPr>
        <p:sp>
          <p:nvSpPr>
            <p:cNvPr id="31" name="Rectangle: Rounded Corners 28">
              <a:extLst>
                <a:ext uri="{FF2B5EF4-FFF2-40B4-BE49-F238E27FC236}">
                  <a16:creationId xmlns:a16="http://schemas.microsoft.com/office/drawing/2014/main" id="{FDE86B18-5209-9DB0-2C46-184C9F57547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176D775-3402-AC7A-6E5C-CEFAE6180EFF}"/>
                </a:ext>
              </a:extLst>
            </p:cNvPr>
            <p:cNvSpPr txBox="1"/>
            <p:nvPr/>
          </p:nvSpPr>
          <p:spPr>
            <a:xfrm>
              <a:off x="7099723" y="3101573"/>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Đôi đũa</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E9F1E69B-F86B-D11C-682D-C9F5C8DAC1FD}"/>
              </a:ext>
            </a:extLst>
          </p:cNvPr>
          <p:cNvGrpSpPr/>
          <p:nvPr/>
        </p:nvGrpSpPr>
        <p:grpSpPr>
          <a:xfrm>
            <a:off x="7019949" y="2997497"/>
            <a:ext cx="4537107" cy="1129886"/>
            <a:chOff x="981375" y="2864057"/>
            <a:chExt cx="4537107" cy="1129886"/>
          </a:xfrm>
        </p:grpSpPr>
        <p:sp>
          <p:nvSpPr>
            <p:cNvPr id="34" name="Rectangle: Rounded Corners 31">
              <a:extLst>
                <a:ext uri="{FF2B5EF4-FFF2-40B4-BE49-F238E27FC236}">
                  <a16:creationId xmlns:a16="http://schemas.microsoft.com/office/drawing/2014/main" id="{A5C9C75F-5FE0-D929-6724-1B82F8D97EF9}"/>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25595EA-5359-8633-CCF7-533E19584F26}"/>
                </a:ext>
              </a:extLst>
            </p:cNvPr>
            <p:cNvSpPr txBox="1"/>
            <p:nvPr/>
          </p:nvSpPr>
          <p:spPr>
            <a:xfrm>
              <a:off x="1589222" y="3157117"/>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black"/>
                  </a:solidFill>
                  <a:effectLst/>
                  <a:uLnTx/>
                  <a:uFillTx/>
                  <a:latin typeface="Cambria" panose="02040503050406030204" pitchFamily="18" charset="0"/>
                  <a:ea typeface="+mn-ea"/>
                  <a:cs typeface="+mn-cs"/>
                </a:rPr>
                <a:t>Cái thìa</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E9DECA1A-D2C6-9819-5031-00246BEE6CB1}"/>
              </a:ext>
            </a:extLst>
          </p:cNvPr>
          <p:cNvGrpSpPr/>
          <p:nvPr/>
        </p:nvGrpSpPr>
        <p:grpSpPr>
          <a:xfrm>
            <a:off x="1210590" y="4937554"/>
            <a:ext cx="4537107" cy="1129886"/>
            <a:chOff x="981375" y="4872764"/>
            <a:chExt cx="4537107" cy="1129886"/>
          </a:xfrm>
        </p:grpSpPr>
        <p:sp>
          <p:nvSpPr>
            <p:cNvPr id="37" name="Rectangle: Rounded Corners 34">
              <a:extLst>
                <a:ext uri="{FF2B5EF4-FFF2-40B4-BE49-F238E27FC236}">
                  <a16:creationId xmlns:a16="http://schemas.microsoft.com/office/drawing/2014/main" id="{7E6BC6AF-B0F8-03E5-856C-5F885E5E5F4C}"/>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75570D4-3DA7-DFA4-D690-C5CF0584ED3F}"/>
                </a:ext>
              </a:extLst>
            </p:cNvPr>
            <p:cNvSpPr txBox="1"/>
            <p:nvPr/>
          </p:nvSpPr>
          <p:spPr>
            <a:xfrm>
              <a:off x="1387831" y="5159169"/>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black"/>
                  </a:solidFill>
                  <a:effectLst/>
                  <a:uLnTx/>
                  <a:uFillTx/>
                  <a:latin typeface="Cambria" panose="02040503050406030204" pitchFamily="18" charset="0"/>
                  <a:ea typeface="+mn-ea"/>
                  <a:cs typeface="+mn-cs"/>
                </a:rPr>
                <a:t>Cái chén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9" name="Group 38">
            <a:extLst>
              <a:ext uri="{FF2B5EF4-FFF2-40B4-BE49-F238E27FC236}">
                <a16:creationId xmlns:a16="http://schemas.microsoft.com/office/drawing/2014/main" id="{66BB2D9C-734F-E193-71BA-44E886DEC88D}"/>
              </a:ext>
            </a:extLst>
          </p:cNvPr>
          <p:cNvGrpSpPr/>
          <p:nvPr/>
        </p:nvGrpSpPr>
        <p:grpSpPr>
          <a:xfrm>
            <a:off x="7031384" y="4815941"/>
            <a:ext cx="4537107" cy="1129886"/>
            <a:chOff x="6858334" y="4664874"/>
            <a:chExt cx="4537107" cy="1129886"/>
          </a:xfrm>
          <a:solidFill>
            <a:sysClr val="window" lastClr="FFFFFF"/>
          </a:solidFill>
        </p:grpSpPr>
        <p:sp>
          <p:nvSpPr>
            <p:cNvPr id="40" name="Rectangle: Rounded Corners 37">
              <a:extLst>
                <a:ext uri="{FF2B5EF4-FFF2-40B4-BE49-F238E27FC236}">
                  <a16:creationId xmlns:a16="http://schemas.microsoft.com/office/drawing/2014/main" id="{47FA0201-93DF-2978-698B-F806E63AE5B9}"/>
                </a:ext>
              </a:extLst>
            </p:cNvPr>
            <p:cNvSpPr/>
            <p:nvPr/>
          </p:nvSpPr>
          <p:spPr>
            <a:xfrm>
              <a:off x="6858334" y="4664874"/>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A8029C7-F2CC-26BF-4E9C-05D4362C2A88}"/>
                </a:ext>
              </a:extLst>
            </p:cNvPr>
            <p:cNvSpPr txBox="1"/>
            <p:nvPr/>
          </p:nvSpPr>
          <p:spPr>
            <a:xfrm>
              <a:off x="7339128" y="4872504"/>
              <a:ext cx="3982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Que chuyền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2" name="Picture 41">
            <a:extLst>
              <a:ext uri="{FF2B5EF4-FFF2-40B4-BE49-F238E27FC236}">
                <a16:creationId xmlns:a16="http://schemas.microsoft.com/office/drawing/2014/main" id="{05DA7B61-E5E8-41BA-7D9A-46078E2998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43" name="Picture 42">
            <a:extLst>
              <a:ext uri="{FF2B5EF4-FFF2-40B4-BE49-F238E27FC236}">
                <a16:creationId xmlns:a16="http://schemas.microsoft.com/office/drawing/2014/main" id="{B5636D64-5160-1D6C-6547-B544618062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44" name="Picture 43">
            <a:extLst>
              <a:ext uri="{FF2B5EF4-FFF2-40B4-BE49-F238E27FC236}">
                <a16:creationId xmlns:a16="http://schemas.microsoft.com/office/drawing/2014/main" id="{203FCD16-9D2E-7559-446F-DC02308F0D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45" name="Picture 44">
            <a:extLst>
              <a:ext uri="{FF2B5EF4-FFF2-40B4-BE49-F238E27FC236}">
                <a16:creationId xmlns:a16="http://schemas.microsoft.com/office/drawing/2014/main" id="{4F9A6E07-F02A-873E-96F7-5C4B943F35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300924" y="4952367"/>
            <a:ext cx="891076" cy="896464"/>
          </a:xfrm>
          <a:prstGeom prst="rect">
            <a:avLst/>
          </a:prstGeom>
        </p:spPr>
      </p:pic>
      <p:pic>
        <p:nvPicPr>
          <p:cNvPr id="46" name="Picture 45">
            <a:extLst>
              <a:ext uri="{FF2B5EF4-FFF2-40B4-BE49-F238E27FC236}">
                <a16:creationId xmlns:a16="http://schemas.microsoft.com/office/drawing/2014/main" id="{BA7AA2F3-D66B-4996-1483-68D849C1046E}"/>
              </a:ext>
            </a:extLst>
          </p:cNvPr>
          <p:cNvPicPr>
            <a:picLocks noChangeAspect="1"/>
          </p:cNvPicPr>
          <p:nvPr/>
        </p:nvPicPr>
        <p:blipFill>
          <a:blip r:embed="rId6"/>
          <a:stretch>
            <a:fillRect/>
          </a:stretch>
        </p:blipFill>
        <p:spPr>
          <a:xfrm>
            <a:off x="375374" y="2919297"/>
            <a:ext cx="1475271" cy="1492036"/>
          </a:xfrm>
          <a:prstGeom prst="rect">
            <a:avLst/>
          </a:prstGeom>
        </p:spPr>
      </p:pic>
      <p:pic>
        <p:nvPicPr>
          <p:cNvPr id="47" name="Picture 46">
            <a:extLst>
              <a:ext uri="{FF2B5EF4-FFF2-40B4-BE49-F238E27FC236}">
                <a16:creationId xmlns:a16="http://schemas.microsoft.com/office/drawing/2014/main" id="{B0E32B4F-0FF5-F2F4-83AE-68CE974079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48" name="Picture 47">
            <a:extLst>
              <a:ext uri="{FF2B5EF4-FFF2-40B4-BE49-F238E27FC236}">
                <a16:creationId xmlns:a16="http://schemas.microsoft.com/office/drawing/2014/main" id="{7E4E5452-F389-4580-3869-6C4733EFB1AA}"/>
              </a:ext>
            </a:extLst>
          </p:cNvPr>
          <p:cNvPicPr>
            <a:picLocks noChangeAspect="1"/>
          </p:cNvPicPr>
          <p:nvPr/>
        </p:nvPicPr>
        <p:blipFill rotWithShape="1">
          <a:blip r:embed="rId8"/>
          <a:srcRect r="50703"/>
          <a:stretch/>
        </p:blipFill>
        <p:spPr>
          <a:xfrm>
            <a:off x="314960" y="4730954"/>
            <a:ext cx="1487889" cy="1570786"/>
          </a:xfrm>
          <a:prstGeom prst="rect">
            <a:avLst/>
          </a:prstGeom>
        </p:spPr>
      </p:pic>
      <p:pic>
        <p:nvPicPr>
          <p:cNvPr id="49" name="Picture 48">
            <a:extLst>
              <a:ext uri="{FF2B5EF4-FFF2-40B4-BE49-F238E27FC236}">
                <a16:creationId xmlns:a16="http://schemas.microsoft.com/office/drawing/2014/main" id="{758B019E-AD6D-32B1-DECA-79E4FC59AD81}"/>
              </a:ext>
            </a:extLst>
          </p:cNvPr>
          <p:cNvPicPr>
            <a:picLocks noChangeAspect="1"/>
          </p:cNvPicPr>
          <p:nvPr/>
        </p:nvPicPr>
        <p:blipFill>
          <a:blip r:embed="rId9"/>
          <a:stretch>
            <a:fillRect/>
          </a:stretch>
        </p:blipFill>
        <p:spPr>
          <a:xfrm>
            <a:off x="6504809" y="4645417"/>
            <a:ext cx="1365186" cy="1570786"/>
          </a:xfrm>
          <a:prstGeom prst="rect">
            <a:avLst/>
          </a:prstGeom>
        </p:spPr>
      </p:pic>
    </p:spTree>
    <p:extLst>
      <p:ext uri="{BB962C8B-B14F-4D97-AF65-F5344CB8AC3E}">
        <p14:creationId xmlns:p14="http://schemas.microsoft.com/office/powerpoint/2010/main" val="1601000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strVal val="4*#ppt_w"/>
                                          </p:val>
                                        </p:tav>
                                        <p:tav tm="100000">
                                          <p:val>
                                            <p:strVal val="#ppt_w"/>
                                          </p:val>
                                        </p:tav>
                                      </p:tavLst>
                                    </p:anim>
                                    <p:anim calcmode="lin" valueType="num">
                                      <p:cBhvr>
                                        <p:cTn id="8"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3"/>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strVal val="4*#ppt_w"/>
                                          </p:val>
                                        </p:tav>
                                        <p:tav tm="100000">
                                          <p:val>
                                            <p:strVal val="#ppt_w"/>
                                          </p:val>
                                        </p:tav>
                                      </p:tavLst>
                                    </p:anim>
                                    <p:anim calcmode="lin" valueType="num">
                                      <p:cBhvr>
                                        <p:cTn id="15"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strVal val="4*#ppt_w"/>
                                          </p:val>
                                        </p:tav>
                                        <p:tav tm="100000">
                                          <p:val>
                                            <p:strVal val="#ppt_w"/>
                                          </p:val>
                                        </p:tav>
                                      </p:tavLst>
                                    </p:anim>
                                    <p:anim calcmode="lin" valueType="num">
                                      <p:cBhvr>
                                        <p:cTn id="22"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605B1E6-3928-2EFE-2528-D011C2D272FA}"/>
              </a:ext>
            </a:extLst>
          </p:cNvPr>
          <p:cNvGrpSpPr/>
          <p:nvPr/>
        </p:nvGrpSpPr>
        <p:grpSpPr>
          <a:xfrm>
            <a:off x="1956618" y="615441"/>
            <a:ext cx="9929458" cy="2482343"/>
            <a:chOff x="226633" y="-47312"/>
            <a:chExt cx="14151380" cy="3465808"/>
          </a:xfrm>
        </p:grpSpPr>
        <p:sp>
          <p:nvSpPr>
            <p:cNvPr id="26" name="Rectangle 1">
              <a:extLst>
                <a:ext uri="{FF2B5EF4-FFF2-40B4-BE49-F238E27FC236}">
                  <a16:creationId xmlns:a16="http://schemas.microsoft.com/office/drawing/2014/main" id="{B7A2ADAC-3C24-98A6-5A61-6B4DB5B242A4}"/>
                </a:ext>
              </a:extLst>
            </p:cNvPr>
            <p:cNvSpPr/>
            <p:nvPr/>
          </p:nvSpPr>
          <p:spPr>
            <a:xfrm>
              <a:off x="226633" y="-47312"/>
              <a:ext cx="13830686" cy="30756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04439"/>
                        <a:gd name="connsiteY0" fmla="*/ 0 h 2202914"/>
                        <a:gd name="connsiteX1" fmla="*/ 9704439 w 9704439"/>
                        <a:gd name="connsiteY1" fmla="*/ 0 h 2202914"/>
                        <a:gd name="connsiteX2" fmla="*/ 9704439 w 9704439"/>
                        <a:gd name="connsiteY2" fmla="*/ 2202914 h 2202914"/>
                        <a:gd name="connsiteX3" fmla="*/ 0 w 9704439"/>
                        <a:gd name="connsiteY3" fmla="*/ 2202914 h 2202914"/>
                        <a:gd name="connsiteX4" fmla="*/ 0 w 9704439"/>
                        <a:gd name="connsiteY4" fmla="*/ 0 h 2202914"/>
                        <a:gd name="connsiteX0" fmla="*/ 0 w 9704439"/>
                        <a:gd name="connsiteY0" fmla="*/ 0 h 2202914"/>
                        <a:gd name="connsiteX1" fmla="*/ 9704439 w 9704439"/>
                        <a:gd name="connsiteY1" fmla="*/ 0 h 2202914"/>
                        <a:gd name="connsiteX2" fmla="*/ 9704439 w 9704439"/>
                        <a:gd name="connsiteY2" fmla="*/ 2202914 h 2202914"/>
                        <a:gd name="connsiteX3" fmla="*/ 0 w 9704439"/>
                        <a:gd name="connsiteY3" fmla="*/ 2202914 h 2202914"/>
                        <a:gd name="connsiteX4" fmla="*/ 0 w 9704439"/>
                        <a:gd name="connsiteY4" fmla="*/ 0 h 2202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202914" fill="none" extrusionOk="0">
                          <a:moveTo>
                            <a:pt x="0" y="0"/>
                          </a:moveTo>
                          <a:cubicBezTo>
                            <a:pt x="3554319" y="45401"/>
                            <a:pt x="5627392" y="-108643"/>
                            <a:pt x="9704439" y="0"/>
                          </a:cubicBezTo>
                          <a:cubicBezTo>
                            <a:pt x="9507999" y="490124"/>
                            <a:pt x="9608116" y="1554053"/>
                            <a:pt x="9704439" y="2202914"/>
                          </a:cubicBezTo>
                          <a:cubicBezTo>
                            <a:pt x="5091196" y="2120775"/>
                            <a:pt x="2296933" y="1977018"/>
                            <a:pt x="0" y="2202914"/>
                          </a:cubicBezTo>
                          <a:cubicBezTo>
                            <a:pt x="78180" y="1432177"/>
                            <a:pt x="44693" y="477089"/>
                            <a:pt x="0" y="0"/>
                          </a:cubicBezTo>
                          <a:close/>
                        </a:path>
                        <a:path w="9704439" h="2202914" stroke="0" extrusionOk="0">
                          <a:moveTo>
                            <a:pt x="0" y="0"/>
                          </a:moveTo>
                          <a:cubicBezTo>
                            <a:pt x="4543742" y="-124279"/>
                            <a:pt x="7584372" y="-141938"/>
                            <a:pt x="9704439" y="0"/>
                          </a:cubicBezTo>
                          <a:cubicBezTo>
                            <a:pt x="9581146" y="245755"/>
                            <a:pt x="9713533" y="1483381"/>
                            <a:pt x="9704439" y="2202914"/>
                          </a:cubicBezTo>
                          <a:cubicBezTo>
                            <a:pt x="6467600" y="2102068"/>
                            <a:pt x="2324166" y="2488738"/>
                            <a:pt x="0" y="2202914"/>
                          </a:cubicBezTo>
                          <a:cubicBezTo>
                            <a:pt x="87975" y="1589904"/>
                            <a:pt x="83776" y="1119495"/>
                            <a:pt x="0" y="0"/>
                          </a:cubicBezTo>
                          <a:close/>
                        </a:path>
                        <a:path w="9704439" h="2202914" fill="none" stroke="0" extrusionOk="0">
                          <a:moveTo>
                            <a:pt x="0" y="0"/>
                          </a:moveTo>
                          <a:cubicBezTo>
                            <a:pt x="3283579" y="-164457"/>
                            <a:pt x="5796941" y="48327"/>
                            <a:pt x="9704439" y="0"/>
                          </a:cubicBezTo>
                          <a:cubicBezTo>
                            <a:pt x="9558197" y="391960"/>
                            <a:pt x="9705951" y="1596172"/>
                            <a:pt x="9704439" y="2202914"/>
                          </a:cubicBezTo>
                          <a:cubicBezTo>
                            <a:pt x="4903455" y="2136998"/>
                            <a:pt x="2465302" y="1639136"/>
                            <a:pt x="0" y="2202914"/>
                          </a:cubicBezTo>
                          <a:cubicBezTo>
                            <a:pt x="81630" y="1447393"/>
                            <a:pt x="25407" y="42457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27" name="TextBox 26">
              <a:extLst>
                <a:ext uri="{FF2B5EF4-FFF2-40B4-BE49-F238E27FC236}">
                  <a16:creationId xmlns:a16="http://schemas.microsoft.com/office/drawing/2014/main" id="{3468243F-6653-1315-68E5-D46297F14528}"/>
                </a:ext>
              </a:extLst>
            </p:cNvPr>
            <p:cNvSpPr txBox="1"/>
            <p:nvPr/>
          </p:nvSpPr>
          <p:spPr>
            <a:xfrm>
              <a:off x="1494893" y="195652"/>
              <a:ext cx="12883120" cy="3222844"/>
            </a:xfrm>
            <a:prstGeom prst="rect">
              <a:avLst/>
            </a:prstGeom>
            <a:noFill/>
          </p:spPr>
          <p:txBody>
            <a:bodyPr wrap="square">
              <a:spAutoFit/>
            </a:bodyPr>
            <a:lstStyle/>
            <a:p>
              <a:r>
                <a:rPr lang="vi-VN" sz="3500" b="1" dirty="0">
                  <a:latin typeface="+mj-lt"/>
                </a:rPr>
                <a:t>       </a:t>
              </a:r>
              <a:r>
                <a:rPr lang="vi-VN" sz="3800" b="1" dirty="0">
                  <a:latin typeface="+mj-lt"/>
                </a:rPr>
                <a:t>Thân em xưa ở bụi tre.</a:t>
              </a:r>
            </a:p>
            <a:p>
              <a:r>
                <a:rPr lang="vi-VN" sz="3800" b="1" dirty="0">
                  <a:latin typeface="+mj-lt"/>
                </a:rPr>
                <a:t>Mùa đông xếp lại mùa hè mở ra.</a:t>
              </a:r>
            </a:p>
            <a:p>
              <a:r>
                <a:rPr lang="vi-VN" sz="2800" b="1" i="1" dirty="0">
                  <a:latin typeface="+mj-lt"/>
                </a:rPr>
                <a:t> 			(Là cái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uLnTx/>
                <a:uFillTx/>
                <a:latin typeface="Cambria" panose="02040503050406030204" pitchFamily="18" charset="0"/>
                <a:ea typeface="字魂37号-波纹乖乖体"/>
                <a:cs typeface="+mn-cs"/>
              </a:endParaRPr>
            </a:p>
          </p:txBody>
        </p:sp>
      </p:grpSp>
      <p:grpSp>
        <p:nvGrpSpPr>
          <p:cNvPr id="28" name="Group 27">
            <a:extLst>
              <a:ext uri="{FF2B5EF4-FFF2-40B4-BE49-F238E27FC236}">
                <a16:creationId xmlns:a16="http://schemas.microsoft.com/office/drawing/2014/main" id="{75563757-5E4D-1A32-12D7-AAF98A316752}"/>
              </a:ext>
            </a:extLst>
          </p:cNvPr>
          <p:cNvGrpSpPr/>
          <p:nvPr/>
        </p:nvGrpSpPr>
        <p:grpSpPr>
          <a:xfrm>
            <a:off x="7267181" y="4810663"/>
            <a:ext cx="4537107" cy="1129886"/>
            <a:chOff x="7054370" y="2859701"/>
            <a:chExt cx="4537107" cy="1129886"/>
          </a:xfrm>
          <a:solidFill>
            <a:schemeClr val="bg1"/>
          </a:solidFill>
        </p:grpSpPr>
        <p:sp>
          <p:nvSpPr>
            <p:cNvPr id="29" name="Rectangle: Rounded Corners 5">
              <a:extLst>
                <a:ext uri="{FF2B5EF4-FFF2-40B4-BE49-F238E27FC236}">
                  <a16:creationId xmlns:a16="http://schemas.microsoft.com/office/drawing/2014/main" id="{E18BB682-FB23-ECF9-1E7B-537EAF21EB47}"/>
                </a:ext>
              </a:extLst>
            </p:cNvPr>
            <p:cNvSpPr/>
            <p:nvPr/>
          </p:nvSpPr>
          <p:spPr>
            <a:xfrm>
              <a:off x="7054370" y="2859701"/>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8CEF51C8-BFB8-40F1-6990-390090672AB3}"/>
                </a:ext>
              </a:extLst>
            </p:cNvPr>
            <p:cNvSpPr txBox="1"/>
            <p:nvPr/>
          </p:nvSpPr>
          <p:spPr>
            <a:xfrm>
              <a:off x="7476897" y="302486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quạt giấy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1" name="Group 30">
            <a:extLst>
              <a:ext uri="{FF2B5EF4-FFF2-40B4-BE49-F238E27FC236}">
                <a16:creationId xmlns:a16="http://schemas.microsoft.com/office/drawing/2014/main" id="{7FA78B0F-F034-F0D1-8F7B-03D1343B313A}"/>
              </a:ext>
            </a:extLst>
          </p:cNvPr>
          <p:cNvGrpSpPr/>
          <p:nvPr/>
        </p:nvGrpSpPr>
        <p:grpSpPr>
          <a:xfrm>
            <a:off x="7018104" y="3109679"/>
            <a:ext cx="4537107" cy="1129886"/>
            <a:chOff x="981375" y="2864057"/>
            <a:chExt cx="4537107" cy="1129886"/>
          </a:xfrm>
        </p:grpSpPr>
        <p:sp>
          <p:nvSpPr>
            <p:cNvPr id="32" name="Rectangle: Rounded Corners 8">
              <a:extLst>
                <a:ext uri="{FF2B5EF4-FFF2-40B4-BE49-F238E27FC236}">
                  <a16:creationId xmlns:a16="http://schemas.microsoft.com/office/drawing/2014/main" id="{5F63538F-68E4-A466-7BE4-0C52771588FF}"/>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604AAA9D-3580-7A20-3A32-58AB1EF20A2E}"/>
                </a:ext>
              </a:extLst>
            </p:cNvPr>
            <p:cNvSpPr txBox="1"/>
            <p:nvPr/>
          </p:nvSpPr>
          <p:spPr>
            <a:xfrm>
              <a:off x="1303185" y="3005350"/>
              <a:ext cx="40554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chổi.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4" name="Group 33">
            <a:extLst>
              <a:ext uri="{FF2B5EF4-FFF2-40B4-BE49-F238E27FC236}">
                <a16:creationId xmlns:a16="http://schemas.microsoft.com/office/drawing/2014/main" id="{68B76B26-0591-3DEC-24F2-905C551E8794}"/>
              </a:ext>
            </a:extLst>
          </p:cNvPr>
          <p:cNvGrpSpPr/>
          <p:nvPr/>
        </p:nvGrpSpPr>
        <p:grpSpPr>
          <a:xfrm>
            <a:off x="1070307" y="4937554"/>
            <a:ext cx="4537107" cy="1129886"/>
            <a:chOff x="981375" y="4872764"/>
            <a:chExt cx="4537107" cy="1129886"/>
          </a:xfrm>
        </p:grpSpPr>
        <p:sp>
          <p:nvSpPr>
            <p:cNvPr id="35" name="Rectangle: Rounded Corners 11">
              <a:extLst>
                <a:ext uri="{FF2B5EF4-FFF2-40B4-BE49-F238E27FC236}">
                  <a16:creationId xmlns:a16="http://schemas.microsoft.com/office/drawing/2014/main" id="{7C0CDDCD-F7C4-7FF5-E829-97701E3BCFA7}"/>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7332FD40-C6E3-3E47-FA57-98232433B0A9}"/>
                </a:ext>
              </a:extLst>
            </p:cNvPr>
            <p:cNvSpPr txBox="1"/>
            <p:nvPr/>
          </p:nvSpPr>
          <p:spPr>
            <a:xfrm>
              <a:off x="1293442" y="5029065"/>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chiếu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7" name="Group 36">
            <a:extLst>
              <a:ext uri="{FF2B5EF4-FFF2-40B4-BE49-F238E27FC236}">
                <a16:creationId xmlns:a16="http://schemas.microsoft.com/office/drawing/2014/main" id="{49BF325F-2845-FC24-A27F-EB340090CF6C}"/>
              </a:ext>
            </a:extLst>
          </p:cNvPr>
          <p:cNvGrpSpPr/>
          <p:nvPr/>
        </p:nvGrpSpPr>
        <p:grpSpPr>
          <a:xfrm>
            <a:off x="1196527" y="3095966"/>
            <a:ext cx="4537107" cy="1129886"/>
            <a:chOff x="6830721" y="4714800"/>
            <a:chExt cx="4537107" cy="1129886"/>
          </a:xfrm>
          <a:solidFill>
            <a:schemeClr val="bg1"/>
          </a:solidFill>
        </p:grpSpPr>
        <p:sp>
          <p:nvSpPr>
            <p:cNvPr id="38" name="Rectangle: Rounded Corners 14">
              <a:extLst>
                <a:ext uri="{FF2B5EF4-FFF2-40B4-BE49-F238E27FC236}">
                  <a16:creationId xmlns:a16="http://schemas.microsoft.com/office/drawing/2014/main" id="{D0D24B39-B452-24CE-82CF-76DC84398C07}"/>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66A20078-D92F-8D6E-9558-BD6612849847}"/>
                </a:ext>
              </a:extLst>
            </p:cNvPr>
            <p:cNvSpPr txBox="1"/>
            <p:nvPr/>
          </p:nvSpPr>
          <p:spPr>
            <a:xfrm>
              <a:off x="7667750" y="4913569"/>
              <a:ext cx="3171368" cy="76944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ô</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0" name="Picture 39">
            <a:extLst>
              <a:ext uri="{FF2B5EF4-FFF2-40B4-BE49-F238E27FC236}">
                <a16:creationId xmlns:a16="http://schemas.microsoft.com/office/drawing/2014/main" id="{48AF50B4-AC4C-06B3-096A-5DED139D21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356988" y="5019030"/>
            <a:ext cx="953350" cy="857536"/>
          </a:xfrm>
          <a:prstGeom prst="rect">
            <a:avLst/>
          </a:prstGeom>
        </p:spPr>
      </p:pic>
      <p:pic>
        <p:nvPicPr>
          <p:cNvPr id="41" name="Picture 40">
            <a:extLst>
              <a:ext uri="{FF2B5EF4-FFF2-40B4-BE49-F238E27FC236}">
                <a16:creationId xmlns:a16="http://schemas.microsoft.com/office/drawing/2014/main" id="{E362EE54-3BE3-4955-70DD-5FC16E5CDF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42" name="Picture 41">
            <a:extLst>
              <a:ext uri="{FF2B5EF4-FFF2-40B4-BE49-F238E27FC236}">
                <a16:creationId xmlns:a16="http://schemas.microsoft.com/office/drawing/2014/main" id="{1AB35C3D-A145-A320-726E-103EA3F0EE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43" name="Picture 42">
            <a:extLst>
              <a:ext uri="{FF2B5EF4-FFF2-40B4-BE49-F238E27FC236}">
                <a16:creationId xmlns:a16="http://schemas.microsoft.com/office/drawing/2014/main" id="{0E985AC7-3FFC-68CC-5D57-8F1B03514A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44" name="Picture 43">
            <a:extLst>
              <a:ext uri="{FF2B5EF4-FFF2-40B4-BE49-F238E27FC236}">
                <a16:creationId xmlns:a16="http://schemas.microsoft.com/office/drawing/2014/main" id="{A4206B71-BCB0-1187-06F5-C551727D4344}"/>
              </a:ext>
            </a:extLst>
          </p:cNvPr>
          <p:cNvPicPr>
            <a:picLocks noChangeAspect="1"/>
          </p:cNvPicPr>
          <p:nvPr/>
        </p:nvPicPr>
        <p:blipFill>
          <a:blip r:embed="rId6"/>
          <a:stretch>
            <a:fillRect/>
          </a:stretch>
        </p:blipFill>
        <p:spPr>
          <a:xfrm>
            <a:off x="347002" y="2918937"/>
            <a:ext cx="1475271" cy="1492036"/>
          </a:xfrm>
          <a:prstGeom prst="rect">
            <a:avLst/>
          </a:prstGeom>
        </p:spPr>
      </p:pic>
      <p:pic>
        <p:nvPicPr>
          <p:cNvPr id="45" name="Picture 44">
            <a:extLst>
              <a:ext uri="{FF2B5EF4-FFF2-40B4-BE49-F238E27FC236}">
                <a16:creationId xmlns:a16="http://schemas.microsoft.com/office/drawing/2014/main" id="{10FBA6C4-520C-D70C-298B-FBC8850233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46" name="Picture 45">
            <a:extLst>
              <a:ext uri="{FF2B5EF4-FFF2-40B4-BE49-F238E27FC236}">
                <a16:creationId xmlns:a16="http://schemas.microsoft.com/office/drawing/2014/main" id="{64F159F6-216B-E738-B09B-1485C9E548EE}"/>
              </a:ext>
            </a:extLst>
          </p:cNvPr>
          <p:cNvPicPr>
            <a:picLocks noChangeAspect="1"/>
          </p:cNvPicPr>
          <p:nvPr/>
        </p:nvPicPr>
        <p:blipFill rotWithShape="1">
          <a:blip r:embed="rId8"/>
          <a:srcRect r="50703"/>
          <a:stretch/>
        </p:blipFill>
        <p:spPr>
          <a:xfrm>
            <a:off x="174677" y="4730954"/>
            <a:ext cx="1487889" cy="1570786"/>
          </a:xfrm>
          <a:prstGeom prst="rect">
            <a:avLst/>
          </a:prstGeom>
        </p:spPr>
      </p:pic>
      <p:pic>
        <p:nvPicPr>
          <p:cNvPr id="47" name="Picture 46">
            <a:extLst>
              <a:ext uri="{FF2B5EF4-FFF2-40B4-BE49-F238E27FC236}">
                <a16:creationId xmlns:a16="http://schemas.microsoft.com/office/drawing/2014/main" id="{E5CDC7D4-0622-903F-76D7-B1B89DEAC22D}"/>
              </a:ext>
            </a:extLst>
          </p:cNvPr>
          <p:cNvPicPr>
            <a:picLocks noChangeAspect="1"/>
          </p:cNvPicPr>
          <p:nvPr/>
        </p:nvPicPr>
        <p:blipFill>
          <a:blip r:embed="rId9"/>
          <a:stretch>
            <a:fillRect/>
          </a:stretch>
        </p:blipFill>
        <p:spPr>
          <a:xfrm>
            <a:off x="6584588" y="4646459"/>
            <a:ext cx="1365186" cy="1570786"/>
          </a:xfrm>
          <a:prstGeom prst="rect">
            <a:avLst/>
          </a:prstGeom>
        </p:spPr>
      </p:pic>
    </p:spTree>
    <p:extLst>
      <p:ext uri="{BB962C8B-B14F-4D97-AF65-F5344CB8AC3E}">
        <p14:creationId xmlns:p14="http://schemas.microsoft.com/office/powerpoint/2010/main" val="4166493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4*#ppt_w"/>
                                          </p:val>
                                        </p:tav>
                                        <p:tav tm="100000">
                                          <p:val>
                                            <p:strVal val="#ppt_w"/>
                                          </p:val>
                                        </p:tav>
                                      </p:tavLst>
                                    </p:anim>
                                    <p:anim calcmode="lin" valueType="num">
                                      <p:cBhvr>
                                        <p:cTn id="8"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strVal val="4*#ppt_w"/>
                                          </p:val>
                                        </p:tav>
                                        <p:tav tm="100000">
                                          <p:val>
                                            <p:strVal val="#ppt_w"/>
                                          </p:val>
                                        </p:tav>
                                      </p:tavLst>
                                    </p:anim>
                                    <p:anim calcmode="lin" valueType="num">
                                      <p:cBhvr>
                                        <p:cTn id="15"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strVal val="4*#ppt_w"/>
                                          </p:val>
                                        </p:tav>
                                        <p:tav tm="100000">
                                          <p:val>
                                            <p:strVal val="#ppt_w"/>
                                          </p:val>
                                        </p:tav>
                                      </p:tavLst>
                                    </p:anim>
                                    <p:anim calcmode="lin" valueType="num">
                                      <p:cBhvr>
                                        <p:cTn id="22"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strVal val="4*#ppt_w"/>
                                          </p:val>
                                        </p:tav>
                                        <p:tav tm="100000">
                                          <p:val>
                                            <p:strVal val="#ppt_w"/>
                                          </p:val>
                                        </p:tav>
                                      </p:tavLst>
                                    </p:anim>
                                    <p:anim calcmode="lin" valueType="num">
                                      <p:cBhvr>
                                        <p:cTn id="29"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7815" y="1887636"/>
            <a:ext cx="7449953" cy="1871152"/>
          </a:xfrm>
          <a:prstGeom prst="rect">
            <a:avLst/>
          </a:prstGeom>
          <a:solidFill>
            <a:schemeClr val="accent2">
              <a:lumMod val="40000"/>
              <a:lumOff val="60000"/>
            </a:schemeClr>
          </a:solidFill>
          <a:ln w="28575">
            <a:solidFill>
              <a:schemeClr val="tx1"/>
            </a:solidFill>
            <a:prstDash val="lgDash"/>
          </a:ln>
          <a:effectLst>
            <a:glow rad="228600">
              <a:schemeClr val="accent2">
                <a:satMod val="175000"/>
                <a:alpha val="40000"/>
              </a:schemeClr>
            </a:glow>
            <a:outerShdw blurRad="50800" dist="38100" dir="13500000" algn="b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UTM Cookies" panose="02040603050506020204" pitchFamily="18" charset="0"/>
              <a:ea typeface="Times New Roman" panose="02020603050405020304" pitchFamily="18" charset="0"/>
              <a:cs typeface="+mn-cs"/>
            </a:endParaRPr>
          </a:p>
        </p:txBody>
      </p:sp>
      <p:sp>
        <p:nvSpPr>
          <p:cNvPr id="4" name="Rectangle 3"/>
          <p:cNvSpPr/>
          <p:nvPr/>
        </p:nvSpPr>
        <p:spPr>
          <a:xfrm>
            <a:off x="3003938" y="1887635"/>
            <a:ext cx="6380694" cy="1731463"/>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Khám phá</a:t>
            </a:r>
            <a:endParaRPr kumimoji="0" lang="en-US"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endParaRPr>
          </a:p>
        </p:txBody>
      </p:sp>
    </p:spTree>
    <p:extLst>
      <p:ext uri="{BB962C8B-B14F-4D97-AF65-F5344CB8AC3E}">
        <p14:creationId xmlns:p14="http://schemas.microsoft.com/office/powerpoint/2010/main" val="120072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E0A1-4D98-938B-8994-93CFFF749711}"/>
              </a:ext>
            </a:extLst>
          </p:cNvPr>
          <p:cNvSpPr/>
          <p:nvPr/>
        </p:nvSpPr>
        <p:spPr>
          <a:xfrm>
            <a:off x="0" y="1595030"/>
            <a:ext cx="12281452" cy="38516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339" b="89876" l="9963" r="91319">
                        <a14:foregroundMark x1="41174" y1="25620" x2="41174" y2="25620"/>
                        <a14:foregroundMark x1="59239" y1="73864" x2="59239" y2="73864"/>
                        <a14:foregroundMark x1="60190" y1="25826" x2="60190" y2="25826"/>
                        <a14:foregroundMark x1="57958" y1="29855" x2="57958" y2="29855"/>
                        <a14:foregroundMark x1="50393" y1="25826" x2="50393" y2="25826"/>
                        <a14:foregroundMark x1="49277" y1="27996" x2="49277" y2="27996"/>
                        <a14:foregroundMark x1="39272" y1="60847" x2="39272" y2="60847"/>
                        <a14:foregroundMark x1="46962" y1="74793" x2="46962" y2="74793"/>
                        <a14:foregroundMark x1="49442" y1="76240" x2="49442" y2="76240"/>
                        <a14:foregroundMark x1="63580" y1="57748" x2="63580" y2="57748"/>
                        <a14:foregroundMark x1="62009" y1="63223" x2="62009" y2="63223"/>
                      </a14:backgroundRemoval>
                    </a14:imgEffect>
                  </a14:imgLayer>
                </a14:imgProps>
              </a:ext>
              <a:ext uri="{28A0092B-C50C-407E-A947-70E740481C1C}">
                <a14:useLocalDpi xmlns:a14="http://schemas.microsoft.com/office/drawing/2010/main" val="0"/>
              </a:ext>
            </a:extLst>
          </a:blip>
          <a:stretch>
            <a:fillRect/>
          </a:stretch>
        </p:blipFill>
        <p:spPr>
          <a:xfrm rot="1703703">
            <a:off x="6195552" y="-335711"/>
            <a:ext cx="9209558" cy="3353422"/>
          </a:xfrm>
          <a:prstGeom prst="rect">
            <a:avLst/>
          </a:prstGeom>
        </p:spPr>
      </p:pic>
      <p:sp>
        <p:nvSpPr>
          <p:cNvPr id="4" name="TextBox 3"/>
          <p:cNvSpPr txBox="1"/>
          <p:nvPr/>
        </p:nvSpPr>
        <p:spPr>
          <a:xfrm rot="2123362">
            <a:off x="9548001" y="2000886"/>
            <a:ext cx="4200525" cy="707886"/>
          </a:xfrm>
          <a:prstGeom prst="rect">
            <a:avLst/>
          </a:prstGeom>
          <a:noFill/>
        </p:spPr>
        <p:txBody>
          <a:bodyPr wrap="square" rtlCol="0">
            <a:prstTxWarp prst="textArchUp">
              <a:avLst>
                <a:gd name="adj" fmla="val 1136984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VF ChefScript Pro" panose="03060702040507070403" pitchFamily="66" charset="0"/>
                <a:ea typeface="UVF You Make Me Smile" panose="02000603000000000000" pitchFamily="2" charset="0"/>
                <a:cs typeface="+mn-cs"/>
              </a:rPr>
              <a:t>Tập</a:t>
            </a:r>
            <a:r>
              <a:rPr kumimoji="0" lang="en-US" sz="4000" b="0" i="0" u="none" strike="noStrike" kern="1200" cap="none" spc="0" normalizeH="0" baseline="0" noProof="0" dirty="0">
                <a:ln>
                  <a:noFill/>
                </a:ln>
                <a:solidFill>
                  <a:prstClr val="black"/>
                </a:solidFill>
                <a:effectLst/>
                <a:uLnTx/>
                <a:uFillTx/>
                <a:latin typeface="UVF ChefScript Pro" panose="03060702040507070403" pitchFamily="66" charset="0"/>
                <a:ea typeface="UVF You Make Me Smile" panose="02000603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UVF ChefScript Pro" panose="03060702040507070403" pitchFamily="66" charset="0"/>
                <a:ea typeface="UVF You Make Me Smile" panose="02000603000000000000" pitchFamily="2" charset="0"/>
                <a:cs typeface="+mn-cs"/>
              </a:rPr>
              <a:t>làm</a:t>
            </a:r>
            <a:r>
              <a:rPr kumimoji="0" lang="en-US" sz="4000" b="0" i="0" u="none" strike="noStrike" kern="1200" cap="none" spc="0" normalizeH="0" baseline="0" noProof="0" dirty="0">
                <a:ln>
                  <a:noFill/>
                </a:ln>
                <a:solidFill>
                  <a:prstClr val="black"/>
                </a:solidFill>
                <a:effectLst/>
                <a:uLnTx/>
                <a:uFillTx/>
                <a:latin typeface="UVF ChefScript Pro" panose="03060702040507070403" pitchFamily="66" charset="0"/>
                <a:ea typeface="UVF You Make Me Smile" panose="02000603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UVF ChefScript Pro" panose="03060702040507070403" pitchFamily="66" charset="0"/>
                <a:ea typeface="UVF You Make Me Smile" panose="02000603000000000000" pitchFamily="2" charset="0"/>
                <a:cs typeface="+mn-cs"/>
              </a:rPr>
              <a:t>văn</a:t>
            </a:r>
            <a:endParaRPr kumimoji="0" lang="en-US" sz="4000" b="0" i="0" u="none" strike="noStrike" kern="1200" cap="none" spc="0" normalizeH="0" baseline="0" noProof="0" dirty="0">
              <a:ln>
                <a:noFill/>
              </a:ln>
              <a:solidFill>
                <a:prstClr val="black"/>
              </a:solidFill>
              <a:effectLst/>
              <a:uLnTx/>
              <a:uFillTx/>
              <a:latin typeface="UVF ChefScript Pro" panose="03060702040507070403" pitchFamily="66" charset="0"/>
              <a:ea typeface="UVF You Make Me Smile" panose="02000603000000000000" pitchFamily="2" charset="0"/>
              <a:cs typeface="+mn-cs"/>
            </a:endParaRPr>
          </a:p>
        </p:txBody>
      </p:sp>
      <p:sp>
        <p:nvSpPr>
          <p:cNvPr id="9" name="Rectangle 8"/>
          <p:cNvSpPr/>
          <p:nvPr/>
        </p:nvSpPr>
        <p:spPr>
          <a:xfrm>
            <a:off x="2517505" y="210991"/>
            <a:ext cx="5896317" cy="168718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Luyện</a:t>
            </a:r>
            <a:r>
              <a:rPr kumimoji="0" lang="en-US" sz="96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 </a:t>
            </a:r>
            <a:r>
              <a:rPr kumimoji="0" lang="vi-VN" sz="96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viết đoạn văn</a:t>
            </a:r>
            <a:endParaRPr kumimoji="0" lang="en-US"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endParaRPr>
          </a:p>
        </p:txBody>
      </p:sp>
      <p:pic>
        <p:nvPicPr>
          <p:cNvPr id="18" name="Picture 17">
            <a:extLst>
              <a:ext uri="{FF2B5EF4-FFF2-40B4-BE49-F238E27FC236}">
                <a16:creationId xmlns:a16="http://schemas.microsoft.com/office/drawing/2014/main" id="{9884000A-F089-944A-AB63-4284351C274F}"/>
              </a:ext>
            </a:extLst>
          </p:cNvPr>
          <p:cNvPicPr>
            <a:picLocks noChangeAspect="1"/>
          </p:cNvPicPr>
          <p:nvPr/>
        </p:nvPicPr>
        <p:blipFill>
          <a:blip r:embed="rId4"/>
          <a:stretch>
            <a:fillRect/>
          </a:stretch>
        </p:blipFill>
        <p:spPr>
          <a:xfrm>
            <a:off x="2778603" y="5216823"/>
            <a:ext cx="970435" cy="1641177"/>
          </a:xfrm>
          <a:prstGeom prst="rect">
            <a:avLst/>
          </a:prstGeom>
        </p:spPr>
      </p:pic>
      <p:pic>
        <p:nvPicPr>
          <p:cNvPr id="2" name="Picture 1"/>
          <p:cNvPicPr>
            <a:picLocks noChangeAspect="1"/>
          </p:cNvPicPr>
          <p:nvPr/>
        </p:nvPicPr>
        <p:blipFill>
          <a:blip r:embed="rId5"/>
          <a:stretch>
            <a:fillRect/>
          </a:stretch>
        </p:blipFill>
        <p:spPr>
          <a:xfrm>
            <a:off x="272665" y="1558364"/>
            <a:ext cx="11736121" cy="3924943"/>
          </a:xfrm>
          <a:prstGeom prst="rect">
            <a:avLst/>
          </a:prstGeom>
        </p:spPr>
      </p:pic>
    </p:spTree>
    <p:extLst>
      <p:ext uri="{BB962C8B-B14F-4D97-AF65-F5344CB8AC3E}">
        <p14:creationId xmlns:p14="http://schemas.microsoft.com/office/powerpoint/2010/main" val="2404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0633" y="485775"/>
            <a:ext cx="11570368" cy="6067425"/>
          </a:xfrm>
          <a:prstGeom prst="roundRect">
            <a:avLst>
              <a:gd name="adj" fmla="val 5678"/>
            </a:avLst>
          </a:prstGeom>
          <a:solidFill>
            <a:schemeClr val="accent6">
              <a:lumMod val="20000"/>
              <a:lumOff val="80000"/>
              <a:alpha val="84000"/>
            </a:schemeClr>
          </a:solidFill>
          <a:ln w="38100">
            <a:solidFill>
              <a:srgbClr val="C14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284" b="41141" l="36468" r="60619"/>
                    </a14:imgEffect>
                  </a14:imgLayer>
                </a14:imgProps>
              </a:ext>
              <a:ext uri="{28A0092B-C50C-407E-A947-70E740481C1C}">
                <a14:useLocalDpi xmlns:a14="http://schemas.microsoft.com/office/drawing/2010/main" val="0"/>
              </a:ext>
            </a:extLst>
          </a:blip>
          <a:stretch>
            <a:fillRect/>
          </a:stretch>
        </p:blipFill>
        <p:spPr>
          <a:xfrm>
            <a:off x="8167320" y="4189535"/>
            <a:ext cx="6858000" cy="6858000"/>
          </a:xfrm>
          <a:prstGeom prst="rect">
            <a:avLst/>
          </a:prstGeom>
        </p:spPr>
      </p:pic>
      <p:pic>
        <p:nvPicPr>
          <p:cNvPr id="10" name="Picture 9">
            <a:extLst>
              <a:ext uri="{FF2B5EF4-FFF2-40B4-BE49-F238E27FC236}">
                <a16:creationId xmlns:a16="http://schemas.microsoft.com/office/drawing/2014/main" id="{A3ABE5EC-101B-4A05-99E5-445A55133AA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714483" y="2021571"/>
            <a:ext cx="4837451" cy="4236186"/>
          </a:xfrm>
          <a:prstGeom prst="rect">
            <a:avLst/>
          </a:prstGeom>
        </p:spPr>
      </p:pic>
      <p:sp>
        <p:nvSpPr>
          <p:cNvPr id="12" name="Rectangle 11">
            <a:extLst>
              <a:ext uri="{FF2B5EF4-FFF2-40B4-BE49-F238E27FC236}">
                <a16:creationId xmlns:a16="http://schemas.microsoft.com/office/drawing/2014/main" id="{19966C4D-26E5-4205-825F-D22B9321F870}"/>
              </a:ext>
            </a:extLst>
          </p:cNvPr>
          <p:cNvSpPr/>
          <p:nvPr/>
        </p:nvSpPr>
        <p:spPr>
          <a:xfrm>
            <a:off x="932888" y="722200"/>
            <a:ext cx="9972535" cy="1200329"/>
          </a:xfrm>
          <a:prstGeom prst="rect">
            <a:avLst/>
          </a:prstGeom>
        </p:spPr>
        <p:txBody>
          <a:bodyPr wrap="square">
            <a:spAutoFit/>
          </a:bodyPr>
          <a:lstStyle/>
          <a:p>
            <a:pPr algn="ctr"/>
            <a:r>
              <a:rPr lang="vi-VN" sz="3600" b="1" dirty="0">
                <a:solidFill>
                  <a:srgbClr val="002060"/>
                </a:solidFill>
                <a:latin typeface="Cambria" panose="02040503050406030204" pitchFamily="18" charset="0"/>
              </a:rPr>
              <a:t>1. Nêu tên các đồ vật được làm từ tre hoặc gỗ và công dụng của chúng.</a:t>
            </a:r>
          </a:p>
        </p:txBody>
      </p:sp>
      <p:sp>
        <p:nvSpPr>
          <p:cNvPr id="14" name="TextBox 13">
            <a:extLst>
              <a:ext uri="{FF2B5EF4-FFF2-40B4-BE49-F238E27FC236}">
                <a16:creationId xmlns:a16="http://schemas.microsoft.com/office/drawing/2014/main" id="{A37A973A-51E0-473F-BD97-9CC0EAA68F8D}"/>
              </a:ext>
            </a:extLst>
          </p:cNvPr>
          <p:cNvSpPr txBox="1"/>
          <p:nvPr/>
        </p:nvSpPr>
        <p:spPr>
          <a:xfrm>
            <a:off x="932888" y="2050484"/>
            <a:ext cx="2184173" cy="523220"/>
          </a:xfrm>
          <a:prstGeom prst="rect">
            <a:avLst/>
          </a:prstGeom>
          <a:solidFill>
            <a:schemeClr val="accent2">
              <a:lumMod val="60000"/>
              <a:lumOff val="40000"/>
            </a:schemeClr>
          </a:solidFill>
          <a:ln w="28575">
            <a:solidFill>
              <a:srgbClr val="ED7A4D"/>
            </a:solidFill>
          </a:ln>
        </p:spPr>
        <p:txBody>
          <a:bodyPr wrap="square" rtlCol="0">
            <a:spAutoFit/>
          </a:bodyPr>
          <a:lstStyle/>
          <a:p>
            <a:pPr algn="ctr"/>
            <a:r>
              <a:rPr lang="vi-VN" sz="2800" b="1" dirty="0">
                <a:solidFill>
                  <a:srgbClr val="0070C0"/>
                </a:solidFill>
                <a:latin typeface="Cambria" panose="02040503050406030204" pitchFamily="18" charset="0"/>
              </a:rPr>
              <a:t>Đũa tre</a:t>
            </a:r>
          </a:p>
        </p:txBody>
      </p:sp>
      <p:sp>
        <p:nvSpPr>
          <p:cNvPr id="15" name="TextBox 14">
            <a:extLst>
              <a:ext uri="{FF2B5EF4-FFF2-40B4-BE49-F238E27FC236}">
                <a16:creationId xmlns:a16="http://schemas.microsoft.com/office/drawing/2014/main" id="{9981A61D-33F7-45D7-B0F8-AACA4AEE20F4}"/>
              </a:ext>
            </a:extLst>
          </p:cNvPr>
          <p:cNvSpPr txBox="1"/>
          <p:nvPr/>
        </p:nvSpPr>
        <p:spPr>
          <a:xfrm>
            <a:off x="455416" y="2766622"/>
            <a:ext cx="3599847" cy="523220"/>
          </a:xfrm>
          <a:prstGeom prst="rect">
            <a:avLst/>
          </a:prstGeom>
          <a:noFill/>
        </p:spPr>
        <p:txBody>
          <a:bodyPr wrap="square" rtlCol="0">
            <a:spAutoFit/>
          </a:bodyPr>
          <a:lstStyle/>
          <a:p>
            <a:pPr algn="ctr"/>
            <a:r>
              <a:rPr lang="vi-VN" sz="2800" b="1" dirty="0">
                <a:latin typeface="Cambria" panose="02040503050406030204" pitchFamily="18" charset="0"/>
              </a:rPr>
              <a:t>Dùng để gắp thức ăn</a:t>
            </a:r>
          </a:p>
        </p:txBody>
      </p:sp>
      <p:sp>
        <p:nvSpPr>
          <p:cNvPr id="16" name="TextBox 15">
            <a:extLst>
              <a:ext uri="{FF2B5EF4-FFF2-40B4-BE49-F238E27FC236}">
                <a16:creationId xmlns:a16="http://schemas.microsoft.com/office/drawing/2014/main" id="{4E980D43-293C-4923-AC72-13B13E1F2962}"/>
              </a:ext>
            </a:extLst>
          </p:cNvPr>
          <p:cNvSpPr txBox="1"/>
          <p:nvPr/>
        </p:nvSpPr>
        <p:spPr>
          <a:xfrm>
            <a:off x="7963719" y="1933183"/>
            <a:ext cx="3632601" cy="523220"/>
          </a:xfrm>
          <a:prstGeom prst="rect">
            <a:avLst/>
          </a:prstGeom>
          <a:solidFill>
            <a:schemeClr val="accent2">
              <a:lumMod val="60000"/>
              <a:lumOff val="40000"/>
            </a:schemeClr>
          </a:solidFill>
          <a:ln w="28575">
            <a:solidFill>
              <a:srgbClr val="ED7A4D"/>
            </a:solidFill>
          </a:ln>
        </p:spPr>
        <p:txBody>
          <a:bodyPr wrap="square" rtlCol="0">
            <a:spAutoFit/>
          </a:bodyPr>
          <a:lstStyle/>
          <a:p>
            <a:pPr algn="ctr"/>
            <a:r>
              <a:rPr lang="vi-VN" sz="2800" b="1">
                <a:solidFill>
                  <a:srgbClr val="0070C0"/>
                </a:solidFill>
                <a:latin typeface="Cambria" panose="02040503050406030204" pitchFamily="18" charset="0"/>
              </a:rPr>
              <a:t>Khay đựng cốc chén</a:t>
            </a:r>
            <a:endParaRPr lang="vi-VN" sz="2800" b="1" dirty="0">
              <a:solidFill>
                <a:srgbClr val="0070C0"/>
              </a:solidFill>
              <a:latin typeface="Cambria" panose="02040503050406030204" pitchFamily="18" charset="0"/>
            </a:endParaRPr>
          </a:p>
        </p:txBody>
      </p:sp>
      <p:sp>
        <p:nvSpPr>
          <p:cNvPr id="17" name="TextBox 16">
            <a:extLst>
              <a:ext uri="{FF2B5EF4-FFF2-40B4-BE49-F238E27FC236}">
                <a16:creationId xmlns:a16="http://schemas.microsoft.com/office/drawing/2014/main" id="{6D3BF37B-7869-4509-A0A8-A0F9AD61832D}"/>
              </a:ext>
            </a:extLst>
          </p:cNvPr>
          <p:cNvSpPr txBox="1"/>
          <p:nvPr/>
        </p:nvSpPr>
        <p:spPr>
          <a:xfrm>
            <a:off x="521030" y="5463694"/>
            <a:ext cx="3060834" cy="523220"/>
          </a:xfrm>
          <a:prstGeom prst="rect">
            <a:avLst/>
          </a:prstGeom>
          <a:solidFill>
            <a:schemeClr val="accent2">
              <a:lumMod val="60000"/>
              <a:lumOff val="40000"/>
            </a:schemeClr>
          </a:solidFill>
          <a:ln w="28575">
            <a:solidFill>
              <a:srgbClr val="ED7A4D"/>
            </a:solidFill>
          </a:ln>
        </p:spPr>
        <p:txBody>
          <a:bodyPr wrap="square" rtlCol="0">
            <a:spAutoFit/>
          </a:bodyPr>
          <a:lstStyle/>
          <a:p>
            <a:pPr algn="ctr"/>
            <a:r>
              <a:rPr lang="vi-VN" sz="2800" b="1" dirty="0">
                <a:solidFill>
                  <a:srgbClr val="0070C0"/>
                </a:solidFill>
                <a:latin typeface="Cambria" panose="02040503050406030204" pitchFamily="18" charset="0"/>
              </a:rPr>
              <a:t>Bàn ghế bằng tre</a:t>
            </a:r>
          </a:p>
        </p:txBody>
      </p:sp>
      <p:sp>
        <p:nvSpPr>
          <p:cNvPr id="18" name="TextBox 17">
            <a:extLst>
              <a:ext uri="{FF2B5EF4-FFF2-40B4-BE49-F238E27FC236}">
                <a16:creationId xmlns:a16="http://schemas.microsoft.com/office/drawing/2014/main" id="{49653005-DFCF-4118-B360-0C2695380A3C}"/>
              </a:ext>
            </a:extLst>
          </p:cNvPr>
          <p:cNvSpPr txBox="1"/>
          <p:nvPr/>
        </p:nvSpPr>
        <p:spPr>
          <a:xfrm>
            <a:off x="7517873" y="5269761"/>
            <a:ext cx="3760184" cy="954107"/>
          </a:xfrm>
          <a:prstGeom prst="rect">
            <a:avLst/>
          </a:prstGeom>
          <a:noFill/>
        </p:spPr>
        <p:txBody>
          <a:bodyPr wrap="square" rtlCol="0">
            <a:spAutoFit/>
          </a:bodyPr>
          <a:lstStyle/>
          <a:p>
            <a:pPr algn="ctr"/>
            <a:r>
              <a:rPr lang="vi-VN" sz="2800" b="1" dirty="0">
                <a:latin typeface="Cambria" panose="02040503050406030204" pitchFamily="18" charset="0"/>
              </a:rPr>
              <a:t>Dùng để ngồi ăn, nghỉ ngơi, làm việc,...</a:t>
            </a:r>
          </a:p>
        </p:txBody>
      </p:sp>
      <p:sp>
        <p:nvSpPr>
          <p:cNvPr id="2" name="TextBox 1">
            <a:extLst>
              <a:ext uri="{FF2B5EF4-FFF2-40B4-BE49-F238E27FC236}">
                <a16:creationId xmlns:a16="http://schemas.microsoft.com/office/drawing/2014/main" id="{C1635975-2B84-6C03-E2F0-EECE90C92783}"/>
              </a:ext>
            </a:extLst>
          </p:cNvPr>
          <p:cNvSpPr txBox="1"/>
          <p:nvPr/>
        </p:nvSpPr>
        <p:spPr>
          <a:xfrm>
            <a:off x="7822096" y="2517051"/>
            <a:ext cx="3991107" cy="523220"/>
          </a:xfrm>
          <a:prstGeom prst="rect">
            <a:avLst/>
          </a:prstGeom>
          <a:noFill/>
        </p:spPr>
        <p:txBody>
          <a:bodyPr wrap="square" rtlCol="0">
            <a:spAutoFit/>
          </a:bodyPr>
          <a:lstStyle/>
          <a:p>
            <a:pPr algn="ctr"/>
            <a:r>
              <a:rPr lang="en-US" sz="2800" b="1" dirty="0" err="1">
                <a:latin typeface="Cambria" panose="02040503050406030204" pitchFamily="18" charset="0"/>
              </a:rPr>
              <a:t>Dùng</a:t>
            </a:r>
            <a:r>
              <a:rPr lang="en-US" sz="2800" b="1" dirty="0">
                <a:latin typeface="Cambria" panose="02040503050406030204" pitchFamily="18" charset="0"/>
              </a:rPr>
              <a:t> </a:t>
            </a:r>
            <a:r>
              <a:rPr lang="en-US" sz="2800" b="1" dirty="0" err="1">
                <a:latin typeface="Cambria" panose="02040503050406030204" pitchFamily="18" charset="0"/>
              </a:rPr>
              <a:t>để</a:t>
            </a:r>
            <a:r>
              <a:rPr lang="en-US" sz="2800" b="1" dirty="0">
                <a:latin typeface="Cambria" panose="02040503050406030204" pitchFamily="18" charset="0"/>
              </a:rPr>
              <a:t> </a:t>
            </a:r>
            <a:r>
              <a:rPr lang="en-US" sz="2800" b="1" dirty="0" err="1">
                <a:latin typeface="Cambria" panose="02040503050406030204" pitchFamily="18" charset="0"/>
              </a:rPr>
              <a:t>đựng</a:t>
            </a:r>
            <a:r>
              <a:rPr lang="en-US" sz="2800" b="1" dirty="0">
                <a:latin typeface="Cambria" panose="02040503050406030204" pitchFamily="18" charset="0"/>
              </a:rPr>
              <a:t> </a:t>
            </a:r>
            <a:r>
              <a:rPr lang="en-US" sz="2800" b="1" dirty="0" err="1">
                <a:latin typeface="Cambria" panose="02040503050406030204" pitchFamily="18" charset="0"/>
              </a:rPr>
              <a:t>cốc</a:t>
            </a:r>
            <a:r>
              <a:rPr lang="en-US" sz="2800" b="1" dirty="0">
                <a:latin typeface="Cambria" panose="02040503050406030204" pitchFamily="18" charset="0"/>
              </a:rPr>
              <a:t> </a:t>
            </a:r>
            <a:r>
              <a:rPr lang="en-US" sz="2800" b="1" dirty="0" err="1">
                <a:latin typeface="Cambria" panose="02040503050406030204" pitchFamily="18" charset="0"/>
              </a:rPr>
              <a:t>chén</a:t>
            </a:r>
            <a:endParaRPr lang="vi-VN" sz="2800" b="1" dirty="0">
              <a:latin typeface="Cambria" panose="02040503050406030204" pitchFamily="18" charset="0"/>
            </a:endParaRPr>
          </a:p>
        </p:txBody>
      </p:sp>
    </p:spTree>
    <p:extLst>
      <p:ext uri="{BB962C8B-B14F-4D97-AF65-F5344CB8AC3E}">
        <p14:creationId xmlns:p14="http://schemas.microsoft.com/office/powerpoint/2010/main" val="22210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ppt_x</p:attrName>
                                        </p:attrNameLst>
                                      </p:cBhvr>
                                      <p:tavLst>
                                        <p:tav tm="0">
                                          <p:val>
                                            <p:strVal val="#ppt_x-#ppt_w*1.125000"/>
                                          </p:val>
                                        </p:tav>
                                        <p:tav tm="100000">
                                          <p:val>
                                            <p:strVal val="#ppt_x"/>
                                          </p:val>
                                        </p:tav>
                                      </p:tavLst>
                                    </p:anim>
                                    <p:animEffect transition="in" filter="wipe(righ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ppt_x</p:attrName>
                                        </p:attrNameLst>
                                      </p:cBhvr>
                                      <p:tavLst>
                                        <p:tav tm="0">
                                          <p:val>
                                            <p:strVal val="#ppt_x-#ppt_w*1.125000"/>
                                          </p:val>
                                        </p:tav>
                                        <p:tav tm="100000">
                                          <p:val>
                                            <p:strVal val="#ppt_x"/>
                                          </p:val>
                                        </p:tav>
                                      </p:tavLst>
                                    </p:anim>
                                    <p:animEffect transition="in" filter="wipe(righ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6" grpId="0" animBg="1"/>
      <p:bldP spid="17" grpId="0" animBg="1"/>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9163" y="1512250"/>
            <a:ext cx="8536753" cy="3088625"/>
          </a:xfrm>
          <a:prstGeom prst="rect">
            <a:avLst/>
          </a:prstGeom>
        </p:spPr>
        <p:txBody>
          <a:bodyPr wrap="none">
            <a:prstTxWarp prst="textStop">
              <a:avLst/>
            </a:prstTxWarp>
            <a:spAutoFit/>
          </a:bodyPr>
          <a:lstStyle/>
          <a:p>
            <a:pPr algn="ctr"/>
            <a:r>
              <a:rPr lang="vi-VN"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Cùng xem video sau nhé!</a:t>
            </a:r>
            <a:endParaRPr lang="en-US"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endParaRPr>
          </a:p>
        </p:txBody>
      </p:sp>
    </p:spTree>
    <p:extLst>
      <p:ext uri="{BB962C8B-B14F-4D97-AF65-F5344CB8AC3E}">
        <p14:creationId xmlns:p14="http://schemas.microsoft.com/office/powerpoint/2010/main" val="1241326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867655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558</Words>
  <Application>Microsoft Office PowerPoint</Application>
  <PresentationFormat>Widescreen</PresentationFormat>
  <Paragraphs>66</Paragraphs>
  <Slides>17</Slides>
  <Notes>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UTM Avo</vt:lpstr>
      <vt:lpstr>UTM Cookies</vt:lpstr>
      <vt:lpstr>#9Slide07 Altus</vt:lpstr>
      <vt:lpstr>Times New Roman</vt:lpstr>
      <vt:lpstr>SVN-Dancing Script</vt:lpstr>
      <vt:lpstr>Cambria</vt:lpstr>
      <vt:lpstr>#9Slide07 HoneyCream</vt:lpstr>
      <vt:lpstr>UVF ChefScript Pro</vt:lpstr>
      <vt:lpstr>Calibri Light</vt:lpstr>
      <vt:lpstr>SVN-Newton</vt:lpstr>
      <vt:lpstr>UVF Remachine Script</vt:lpstr>
      <vt:lpstr>Arial</vt:lpstr>
      <vt:lpstr>Calibri</vt:lpstr>
      <vt:lpstr>SVN-Ready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dc:creator>
  <cp:keywords>MĂNG NON TEAM</cp:keywords>
  <cp:lastModifiedBy>Windows User</cp:lastModifiedBy>
  <cp:revision>53</cp:revision>
  <dcterms:created xsi:type="dcterms:W3CDTF">2022-03-21T12:13:12Z</dcterms:created>
  <dcterms:modified xsi:type="dcterms:W3CDTF">2023-04-16T03:54:34Z</dcterms:modified>
</cp:coreProperties>
</file>