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sldIdLst>
    <p:sldId id="257" r:id="rId3"/>
    <p:sldId id="261" r:id="rId4"/>
    <p:sldId id="258" r:id="rId5"/>
    <p:sldId id="262" r:id="rId6"/>
    <p:sldId id="263" r:id="rId7"/>
    <p:sldId id="259" r:id="rId8"/>
    <p:sldId id="264" r:id="rId9"/>
    <p:sldId id="265" r:id="rId10"/>
    <p:sldId id="266" r:id="rId11"/>
    <p:sldId id="267" r:id="rId12"/>
    <p:sldId id="268" r:id="rId13"/>
    <p:sldId id="269" r:id="rId14"/>
    <p:sldId id="270" r:id="rId15"/>
    <p:sldId id="271" r:id="rId16"/>
    <p:sldId id="273" r:id="rId17"/>
    <p:sldId id="274" r:id="rId18"/>
    <p:sldId id="275" r:id="rId19"/>
    <p:sldId id="276" r:id="rId20"/>
  </p:sldIdLst>
  <p:sldSz cx="12192000" cy="6858000"/>
  <p:notesSz cx="6858000" cy="9144000"/>
  <p:embeddedFontLst>
    <p:embeddedFont>
      <p:font typeface="SVN-Harabaras" panose="02040603050506020204" pitchFamily="18" charset="0"/>
      <p:regular r:id="rId21"/>
    </p:embeddedFont>
    <p:embeddedFont>
      <p:font typeface="UTM Aptima" panose="02040603050506020204" pitchFamily="18" charset="0"/>
      <p:regular r:id="rId22"/>
      <p:bold r:id="rId23"/>
      <p:italic r:id="rId24"/>
      <p:boldItalic r:id="rId25"/>
    </p:embeddedFont>
    <p:embeddedFont>
      <p:font typeface="#9Slide07 HoneyCream" pitchFamily="2" charset="0"/>
      <p:regular r:id="rId26"/>
    </p:embeddedFont>
    <p:embeddedFont>
      <p:font typeface="UTM Guanine" panose="02040603050506020204" pitchFamily="18" charset="0"/>
      <p:regular r:id="rId27"/>
    </p:embeddedFont>
    <p:embeddedFont>
      <p:font typeface="SVN-Lobster" panose="02040603050506020204" pitchFamily="18" charset="0"/>
      <p:regular r:id="rId28"/>
    </p:embeddedFont>
    <p:embeddedFont>
      <p:font typeface="#9Slide05 Bodega Script" pitchFamily="2" charset="0"/>
      <p:regular r:id="rId29"/>
    </p:embeddedFont>
    <p:embeddedFont>
      <p:font typeface="SVN-Newton" panose="02040603050506020204" pitchFamily="18" charset="0"/>
      <p:regular r:id="rId30"/>
    </p:embeddedFont>
    <p:embeddedFont>
      <p:font typeface="UTM Alberta Heavy" panose="02040603050506020204" pitchFamily="18" charset="0"/>
      <p:regular r:id="rId31"/>
    </p:embeddedFont>
    <p:embeddedFont>
      <p:font typeface="SVN-Dancing Script" panose="02040603050506020204" pitchFamily="18" charset="0"/>
      <p:regular r:id="rId32"/>
    </p:embeddedFont>
    <p:embeddedFont>
      <p:font typeface="UTM Sharnay" panose="02040603050506020204" pitchFamily="18" charset="0"/>
      <p:italic r:id="rId33"/>
    </p:embeddedFont>
    <p:embeddedFont>
      <p:font typeface="Cambria" panose="02040503050406030204" pitchFamily="18" charset="0"/>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9Slide05 SVNAngellife" panose="02000500000000020003" pitchFamily="2" charset="0"/>
      <p:regular r:id="rId42"/>
    </p:embeddedFont>
    <p:embeddedFont>
      <p:font typeface="#9Slide03 Arima Madurai Light" panose="00000400000000000000"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9" d="100"/>
          <a:sy n="39" d="100"/>
        </p:scale>
        <p:origin x="1938"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03FE9B-705D-44D7-A247-EC5C627DD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7F061A43-A4E9-40A8-8CAA-2A96C2A30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3" name="图片 12">
            <a:extLst>
              <a:ext uri="{FF2B5EF4-FFF2-40B4-BE49-F238E27FC236}">
                <a16:creationId xmlns:a16="http://schemas.microsoft.com/office/drawing/2014/main" id="{6A1CE0AA-014F-4C1B-8E95-E65F5006D1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15" name="图片 14">
            <a:extLst>
              <a:ext uri="{FF2B5EF4-FFF2-40B4-BE49-F238E27FC236}">
                <a16:creationId xmlns:a16="http://schemas.microsoft.com/office/drawing/2014/main" id="{01230485-4D52-4039-9759-8924E7B1AF41}"/>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13396"/>
            <a:ext cx="6807200" cy="1725144"/>
          </a:xfrm>
          <a:prstGeom prst="rect">
            <a:avLst/>
          </a:prstGeom>
        </p:spPr>
      </p:pic>
      <p:pic>
        <p:nvPicPr>
          <p:cNvPr id="16" name="图片 15">
            <a:extLst>
              <a:ext uri="{FF2B5EF4-FFF2-40B4-BE49-F238E27FC236}">
                <a16:creationId xmlns:a16="http://schemas.microsoft.com/office/drawing/2014/main" id="{14AE4E70-6281-4B7A-B476-BEB10317A7BC}"/>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9" name="图片 8">
            <a:extLst>
              <a:ext uri="{FF2B5EF4-FFF2-40B4-BE49-F238E27FC236}">
                <a16:creationId xmlns:a16="http://schemas.microsoft.com/office/drawing/2014/main" id="{BC5ABADB-635E-410B-8DC2-78E7033CB012}"/>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31" name="图片 30">
            <a:extLst>
              <a:ext uri="{FF2B5EF4-FFF2-40B4-BE49-F238E27FC236}">
                <a16:creationId xmlns:a16="http://schemas.microsoft.com/office/drawing/2014/main" id="{EE0B73AF-4CC4-4D32-9CE6-478E46C049BA}"/>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86238" y="1772413"/>
            <a:ext cx="1549907" cy="1549907"/>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8098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DD00AF-B4E4-4981-A68A-2C75E0E39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99642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7E6E86-E37F-4AF3-A64F-99B7ED397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36664B3-DAF3-4524-A1E4-E1B71C10DA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a:extLst>
              <a:ext uri="{FF2B5EF4-FFF2-40B4-BE49-F238E27FC236}">
                <a16:creationId xmlns:a16="http://schemas.microsoft.com/office/drawing/2014/main" id="{85CD45FC-8F50-49A2-B04A-E5053647E6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9" name="图片 8">
            <a:extLst>
              <a:ext uri="{FF2B5EF4-FFF2-40B4-BE49-F238E27FC236}">
                <a16:creationId xmlns:a16="http://schemas.microsoft.com/office/drawing/2014/main" id="{4FAB15A1-71B5-4A0A-9CB3-02DF3EA90F9A}"/>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22827"/>
            <a:ext cx="6807200" cy="1725144"/>
          </a:xfrm>
          <a:prstGeom prst="rect">
            <a:avLst/>
          </a:prstGeom>
        </p:spPr>
      </p:pic>
      <p:pic>
        <p:nvPicPr>
          <p:cNvPr id="10" name="图片 9">
            <a:extLst>
              <a:ext uri="{FF2B5EF4-FFF2-40B4-BE49-F238E27FC236}">
                <a16:creationId xmlns:a16="http://schemas.microsoft.com/office/drawing/2014/main" id="{5AB4715F-12E7-40FC-9D36-2350BA7E0813}"/>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11" name="图片 10">
            <a:extLst>
              <a:ext uri="{FF2B5EF4-FFF2-40B4-BE49-F238E27FC236}">
                <a16:creationId xmlns:a16="http://schemas.microsoft.com/office/drawing/2014/main" id="{96045E8B-3391-4DEA-B4BA-8FE435FDF0DA}"/>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208292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9012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17FC38-74B0-4D2B-8327-E7DF9F644B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A4B09C-0744-4686-9519-19A3031635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30CA85B-A74E-44A5-8E73-B2BEDC5213D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52093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535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570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6845013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250171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microsoft.com/office/2007/relationships/hdphoto" Target="../media/hdphoto2.wdp"/><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8195B84-E00E-4E6C-8F4F-EA9CAF8E92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5947305-AC6F-41B0-AB50-4FA6772FEBB1}"/>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r="6944"/>
          <a:stretch/>
        </p:blipFill>
        <p:spPr>
          <a:xfrm>
            <a:off x="8377706" y="5471886"/>
            <a:ext cx="3814294" cy="966654"/>
          </a:xfrm>
          <a:prstGeom prst="rect">
            <a:avLst/>
          </a:prstGeom>
        </p:spPr>
      </p:pic>
      <p:pic>
        <p:nvPicPr>
          <p:cNvPr id="16" name="图片 15">
            <a:extLst>
              <a:ext uri="{FF2B5EF4-FFF2-40B4-BE49-F238E27FC236}">
                <a16:creationId xmlns:a16="http://schemas.microsoft.com/office/drawing/2014/main" id="{3C84528F-0804-4314-9231-1E55785375BC}"/>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13194"/>
          <a:stretch/>
        </p:blipFill>
        <p:spPr>
          <a:xfrm>
            <a:off x="0" y="5471886"/>
            <a:ext cx="3925143" cy="1066368"/>
          </a:xfrm>
          <a:prstGeom prst="rect">
            <a:avLst/>
          </a:prstGeom>
        </p:spPr>
      </p:pic>
      <p:pic>
        <p:nvPicPr>
          <p:cNvPr id="10" name="图片 9">
            <a:extLst>
              <a:ext uri="{FF2B5EF4-FFF2-40B4-BE49-F238E27FC236}">
                <a16:creationId xmlns:a16="http://schemas.microsoft.com/office/drawing/2014/main" id="{EE46365B-1D45-4D61-B0C5-4765898E64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1" name="图片 10">
            <a:extLst>
              <a:ext uri="{FF2B5EF4-FFF2-40B4-BE49-F238E27FC236}">
                <a16:creationId xmlns:a16="http://schemas.microsoft.com/office/drawing/2014/main" id="{F090E7E2-7818-4E23-94BA-48E58895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9248" y="753473"/>
            <a:ext cx="1033126" cy="693420"/>
          </a:xfrm>
          <a:prstGeom prst="rect">
            <a:avLst/>
          </a:prstGeom>
        </p:spPr>
      </p:pic>
      <p:pic>
        <p:nvPicPr>
          <p:cNvPr id="14" name="图片 13">
            <a:extLst>
              <a:ext uri="{FF2B5EF4-FFF2-40B4-BE49-F238E27FC236}">
                <a16:creationId xmlns:a16="http://schemas.microsoft.com/office/drawing/2014/main" id="{8C19F224-A91B-4638-963A-D4F3F7C1C85D}"/>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91363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72" r:id="rId6"/>
    <p:sldLayoutId id="2147483673"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750" fill="hold"/>
                                        <p:tgtEl>
                                          <p:spTgt spid="20"/>
                                        </p:tgtEl>
                                        <p:attrNameLst>
                                          <p:attrName>ppt_w</p:attrName>
                                        </p:attrNameLst>
                                      </p:cBhvr>
                                      <p:tavLst>
                                        <p:tav tm="0">
                                          <p:val>
                                            <p:fltVal val="0"/>
                                          </p:val>
                                        </p:tav>
                                        <p:tav tm="100000">
                                          <p:val>
                                            <p:strVal val="#ppt_w"/>
                                          </p:val>
                                        </p:tav>
                                      </p:tavLst>
                                    </p:anim>
                                    <p:anim calcmode="lin" valueType="num">
                                      <p:cBhvr>
                                        <p:cTn id="12" dur="1750" fill="hold"/>
                                        <p:tgtEl>
                                          <p:spTgt spid="20"/>
                                        </p:tgtEl>
                                        <p:attrNameLst>
                                          <p:attrName>ppt_h</p:attrName>
                                        </p:attrNameLst>
                                      </p:cBhvr>
                                      <p:tavLst>
                                        <p:tav tm="0">
                                          <p:val>
                                            <p:fltVal val="0"/>
                                          </p:val>
                                        </p:tav>
                                        <p:tav tm="100000">
                                          <p:val>
                                            <p:strVal val="#ppt_h"/>
                                          </p:val>
                                        </p:tav>
                                      </p:tavLst>
                                    </p:anim>
                                    <p:animEffect transition="in" filter="fade">
                                      <p:cBhvr>
                                        <p:cTn id="13" dur="1750"/>
                                        <p:tgtEl>
                                          <p:spTgt spid="20"/>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64281485"/>
      </p:ext>
    </p:extLst>
  </p:cSld>
  <p:clrMap bg1="lt1" tx1="dk1" bg2="dk2" tx2="lt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B0FA374D-96CA-42DE-AA35-23550AF9A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77" b="19534"/>
          <a:stretch/>
        </p:blipFill>
        <p:spPr>
          <a:xfrm>
            <a:off x="7807037" y="3104137"/>
            <a:ext cx="4384963" cy="3753864"/>
          </a:xfrm>
          <a:prstGeom prst="rect">
            <a:avLst/>
          </a:prstGeom>
        </p:spPr>
      </p:pic>
      <p:pic>
        <p:nvPicPr>
          <p:cNvPr id="16" name="图片 15">
            <a:extLst>
              <a:ext uri="{FF2B5EF4-FFF2-40B4-BE49-F238E27FC236}">
                <a16:creationId xmlns:a16="http://schemas.microsoft.com/office/drawing/2014/main" id="{D4D631C0-E429-495C-A41E-7CF0CC941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5" name="图片 14">
            <a:extLst>
              <a:ext uri="{FF2B5EF4-FFF2-40B4-BE49-F238E27FC236}">
                <a16:creationId xmlns:a16="http://schemas.microsoft.com/office/drawing/2014/main" id="{4521FDDF-3D2C-4664-B711-A51D1C1E0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91" y="388246"/>
            <a:ext cx="4894383" cy="1386296"/>
          </a:xfrm>
          <a:prstGeom prst="rect">
            <a:avLst/>
          </a:prstGeom>
        </p:spPr>
      </p:pic>
      <p:pic>
        <p:nvPicPr>
          <p:cNvPr id="8"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168" y="70604"/>
            <a:ext cx="2229072" cy="2021579"/>
          </a:xfrm>
          <a:prstGeom prst="rect">
            <a:avLst/>
          </a:prstGeom>
        </p:spPr>
      </p:pic>
      <p:pic>
        <p:nvPicPr>
          <p:cNvPr id="5" name="图片 4">
            <a:extLst>
              <a:ext uri="{FF2B5EF4-FFF2-40B4-BE49-F238E27FC236}">
                <a16:creationId xmlns:a16="http://schemas.microsoft.com/office/drawing/2014/main" id="{0700DD0E-7F27-4DEC-93DE-E178DEFF0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379" y="5241743"/>
            <a:ext cx="1463835" cy="1155943"/>
          </a:xfrm>
          <a:prstGeom prst="rect">
            <a:avLst/>
          </a:prstGeom>
        </p:spPr>
      </p:pic>
      <p:pic>
        <p:nvPicPr>
          <p:cNvPr id="6" name="图片 5">
            <a:extLst>
              <a:ext uri="{FF2B5EF4-FFF2-40B4-BE49-F238E27FC236}">
                <a16:creationId xmlns:a16="http://schemas.microsoft.com/office/drawing/2014/main" id="{DA5BBA9E-1FE0-4A5B-A849-8A5067C07828}"/>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2021669" y="218314"/>
            <a:ext cx="1500274" cy="2031532"/>
          </a:xfrm>
          <a:prstGeom prst="rect">
            <a:avLst/>
          </a:prstGeom>
        </p:spPr>
      </p:pic>
      <p:pic>
        <p:nvPicPr>
          <p:cNvPr id="7" name="图片 6">
            <a:extLst>
              <a:ext uri="{FF2B5EF4-FFF2-40B4-BE49-F238E27FC236}">
                <a16:creationId xmlns:a16="http://schemas.microsoft.com/office/drawing/2014/main" id="{CDED1A0A-F7B6-4682-81F5-83715CCA9A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552" y="456968"/>
            <a:ext cx="1373410" cy="921814"/>
          </a:xfrm>
          <a:prstGeom prst="rect">
            <a:avLst/>
          </a:prstGeom>
        </p:spPr>
      </p:pic>
      <p:pic>
        <p:nvPicPr>
          <p:cNvPr id="31" name="图片 30">
            <a:extLst>
              <a:ext uri="{FF2B5EF4-FFF2-40B4-BE49-F238E27FC236}">
                <a16:creationId xmlns:a16="http://schemas.microsoft.com/office/drawing/2014/main" id="{06581CEA-B143-45E9-9A39-860EA04C62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 y="3784644"/>
            <a:ext cx="3583424" cy="3583424"/>
          </a:xfrm>
          <a:prstGeom prst="rect">
            <a:avLst/>
          </a:prstGeom>
        </p:spPr>
      </p:pic>
      <p:pic>
        <p:nvPicPr>
          <p:cNvPr id="12" name="Picture 11"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01" y="-211605"/>
            <a:ext cx="1787914" cy="1787914"/>
          </a:xfrm>
          <a:prstGeom prst="rect">
            <a:avLst/>
          </a:prstGeom>
        </p:spPr>
      </p:pic>
      <p:sp>
        <p:nvSpPr>
          <p:cNvPr id="13" name="Rounded Rectangle 12"/>
          <p:cNvSpPr/>
          <p:nvPr/>
        </p:nvSpPr>
        <p:spPr>
          <a:xfrm>
            <a:off x="3653286" y="284339"/>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accent4">
                    <a:lumMod val="75000"/>
                  </a:schemeClr>
                </a:solidFill>
                <a:latin typeface="SVN-Harabaras" panose="02040603050506020204" pitchFamily="18" charset="0"/>
                <a:cs typeface="#9Slide03 Arima Madurai Light" panose="00000400000000000000" pitchFamily="2" charset="0"/>
              </a:rPr>
              <a:t>Tự nhiên và Xã hội</a:t>
            </a:r>
            <a:endParaRPr lang="en-US" sz="4000">
              <a:solidFill>
                <a:schemeClr val="accent4">
                  <a:lumMod val="75000"/>
                </a:schemeClr>
              </a:solidFill>
              <a:latin typeface="SVN-Harabaras" panose="02040603050506020204" pitchFamily="18" charset="0"/>
              <a:cs typeface="#9Slide03 Arima Madurai Light" panose="00000400000000000000" pitchFamily="2" charset="0"/>
            </a:endParaRPr>
          </a:p>
        </p:txBody>
      </p:sp>
      <p:grpSp>
        <p:nvGrpSpPr>
          <p:cNvPr id="14" name="Group 13"/>
          <p:cNvGrpSpPr/>
          <p:nvPr/>
        </p:nvGrpSpPr>
        <p:grpSpPr>
          <a:xfrm>
            <a:off x="278486" y="1928257"/>
            <a:ext cx="10898037" cy="2529924"/>
            <a:chOff x="1771855" y="1679813"/>
            <a:chExt cx="8032449" cy="2529924"/>
          </a:xfrm>
        </p:grpSpPr>
        <p:sp>
          <p:nvSpPr>
            <p:cNvPr id="17" name="TextBox 16"/>
            <p:cNvSpPr txBox="1"/>
            <p:nvPr/>
          </p:nvSpPr>
          <p:spPr>
            <a:xfrm>
              <a:off x="1812023" y="1679814"/>
              <a:ext cx="7992281" cy="2529923"/>
            </a:xfrm>
            <a:prstGeom prst="rect">
              <a:avLst/>
            </a:prstGeom>
            <a:noFill/>
          </p:spPr>
          <p:txBody>
            <a:bodyPr wrap="square" rtlCol="0">
              <a:spAutoFit/>
            </a:bodyPr>
            <a:lstStyle/>
            <a:p>
              <a:pPr algn="ctr">
                <a:lnSpc>
                  <a:spcPct val="80000"/>
                </a:lnSpc>
              </a:pPr>
              <a:r>
                <a:rPr lang="en-US" sz="6600" smtClean="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Chăm sóc, bảo vệ </a:t>
              </a:r>
              <a:endParaRPr lang="en-US" sz="6600" smtClean="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endParaRPr>
            </a:p>
            <a:p>
              <a:pPr algn="ctr">
                <a:lnSpc>
                  <a:spcPct val="80000"/>
                </a:lnSpc>
              </a:pPr>
              <a:r>
                <a:rPr lang="en-US" sz="6600" smtClean="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cơ </a:t>
              </a:r>
              <a:r>
                <a:rPr lang="en-US" sz="6600" smtClean="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quan </a:t>
              </a:r>
              <a:r>
                <a:rPr lang="en-US" sz="6600" smtClean="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bài tiết nước tiểu</a:t>
              </a:r>
              <a:endPar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endParaRPr>
            </a:p>
          </p:txBody>
        </p:sp>
        <p:sp>
          <p:nvSpPr>
            <p:cNvPr id="18" name="TextBox 17"/>
            <p:cNvSpPr txBox="1"/>
            <p:nvPr/>
          </p:nvSpPr>
          <p:spPr>
            <a:xfrm>
              <a:off x="1771855" y="1679813"/>
              <a:ext cx="7992281" cy="2529923"/>
            </a:xfrm>
            <a:prstGeom prst="rect">
              <a:avLst/>
            </a:prstGeom>
            <a:noFill/>
          </p:spPr>
          <p:txBody>
            <a:bodyPr wrap="square" rtlCol="0">
              <a:spAutoFit/>
            </a:bodyPr>
            <a:lstStyle/>
            <a:p>
              <a:pPr algn="ctr">
                <a:lnSpc>
                  <a:spcPct val="80000"/>
                </a:lnSpc>
              </a:pPr>
              <a:r>
                <a:rPr lang="en-US" sz="6600" smtClean="0">
                  <a:solidFill>
                    <a:srgbClr val="FFFF00"/>
                  </a:solidFill>
                  <a:effectLst>
                    <a:outerShdw blurRad="38100" dist="38100" dir="2700000" algn="tl">
                      <a:srgbClr val="000000">
                        <a:alpha val="43137"/>
                      </a:srgbClr>
                    </a:outerShdw>
                  </a:effectLst>
                  <a:latin typeface="UTM Sharnay" panose="02040603050506020204" pitchFamily="18" charset="0"/>
                </a:rPr>
                <a:t>Chăm sóc, bảo vệ </a:t>
              </a:r>
              <a:endParaRPr lang="en-US" sz="6600" smtClean="0">
                <a:solidFill>
                  <a:srgbClr val="FFFF00"/>
                </a:solidFill>
                <a:effectLst>
                  <a:outerShdw blurRad="38100" dist="38100" dir="2700000" algn="tl">
                    <a:srgbClr val="000000">
                      <a:alpha val="43137"/>
                    </a:srgbClr>
                  </a:outerShdw>
                </a:effectLst>
                <a:latin typeface="UTM Sharnay" panose="02040603050506020204" pitchFamily="18" charset="0"/>
              </a:endParaRPr>
            </a:p>
            <a:p>
              <a:pPr algn="ctr">
                <a:lnSpc>
                  <a:spcPct val="80000"/>
                </a:lnSpc>
              </a:pPr>
              <a:r>
                <a:rPr lang="en-US" sz="6600" smtClean="0">
                  <a:solidFill>
                    <a:srgbClr val="FFFF00"/>
                  </a:solidFill>
                  <a:effectLst>
                    <a:outerShdw blurRad="38100" dist="38100" dir="2700000" algn="tl">
                      <a:srgbClr val="000000">
                        <a:alpha val="43137"/>
                      </a:srgbClr>
                    </a:outerShdw>
                  </a:effectLst>
                  <a:latin typeface="UTM Sharnay" panose="02040603050506020204" pitchFamily="18" charset="0"/>
                </a:rPr>
                <a:t>cơ </a:t>
              </a:r>
              <a:r>
                <a:rPr lang="en-US" sz="6600" smtClean="0">
                  <a:solidFill>
                    <a:srgbClr val="FFFF00"/>
                  </a:solidFill>
                  <a:effectLst>
                    <a:outerShdw blurRad="38100" dist="38100" dir="2700000" algn="tl">
                      <a:srgbClr val="000000">
                        <a:alpha val="43137"/>
                      </a:srgbClr>
                    </a:outerShdw>
                  </a:effectLst>
                  <a:latin typeface="UTM Sharnay" panose="02040603050506020204" pitchFamily="18" charset="0"/>
                </a:rPr>
                <a:t>quan </a:t>
              </a:r>
              <a:r>
                <a:rPr lang="en-US" sz="6600" smtClean="0">
                  <a:solidFill>
                    <a:srgbClr val="FFFF00"/>
                  </a:solidFill>
                  <a:effectLst>
                    <a:outerShdw blurRad="38100" dist="38100" dir="2700000" algn="tl">
                      <a:srgbClr val="000000">
                        <a:alpha val="43137"/>
                      </a:srgbClr>
                    </a:outerShdw>
                  </a:effectLst>
                  <a:latin typeface="UTM Sharnay" panose="02040603050506020204" pitchFamily="18" charset="0"/>
                </a:rPr>
                <a:t>bài tiết nước tiểu</a:t>
              </a:r>
              <a:endParaRPr lang="en-US" sz="6600">
                <a:solidFill>
                  <a:srgbClr val="FFFF00"/>
                </a:solidFill>
                <a:effectLst>
                  <a:outerShdw blurRad="38100" dist="38100" dir="2700000" algn="tl">
                    <a:srgbClr val="000000">
                      <a:alpha val="43137"/>
                    </a:srgbClr>
                  </a:outerShdw>
                </a:effectLst>
                <a:latin typeface="UTM Sharnay" panose="02040603050506020204" pitchFamily="18" charset="0"/>
              </a:endParaRPr>
            </a:p>
          </p:txBody>
        </p:sp>
      </p:grpSp>
      <p:sp>
        <p:nvSpPr>
          <p:cNvPr id="19" name="TextBox 18"/>
          <p:cNvSpPr txBox="1"/>
          <p:nvPr/>
        </p:nvSpPr>
        <p:spPr>
          <a:xfrm>
            <a:off x="4611241" y="3717124"/>
            <a:ext cx="1969946" cy="1015663"/>
          </a:xfrm>
          <a:prstGeom prst="rect">
            <a:avLst/>
          </a:prstGeom>
          <a:noFill/>
        </p:spPr>
        <p:txBody>
          <a:bodyPr wrap="square" rtlCol="0">
            <a:spAutoFit/>
          </a:bodyPr>
          <a:lstStyle/>
          <a:p>
            <a:r>
              <a:rPr lang="en-US" sz="6000" smtClean="0">
                <a:effectLst>
                  <a:outerShdw blurRad="38100" dist="38100" dir="2700000" algn="tl">
                    <a:srgbClr val="000000">
                      <a:alpha val="43137"/>
                    </a:srgbClr>
                  </a:outerShdw>
                </a:effectLst>
                <a:latin typeface="SVN-Lobster" panose="02040603050506020204" pitchFamily="18" charset="0"/>
              </a:rPr>
              <a:t>(Tiết </a:t>
            </a:r>
            <a:r>
              <a:rPr lang="en-US" sz="6000" smtClean="0">
                <a:effectLst>
                  <a:outerShdw blurRad="38100" dist="38100" dir="2700000" algn="tl">
                    <a:srgbClr val="000000">
                      <a:alpha val="43137"/>
                    </a:srgbClr>
                  </a:outerShdw>
                </a:effectLst>
                <a:latin typeface="SVN-Lobster" panose="02040603050506020204" pitchFamily="18" charset="0"/>
              </a:rPr>
              <a:t>1)</a:t>
            </a:r>
            <a:endParaRPr lang="en-US" sz="6000">
              <a:effectLst>
                <a:outerShdw blurRad="38100" dist="38100" dir="2700000" algn="tl">
                  <a:srgbClr val="000000">
                    <a:alpha val="43137"/>
                  </a:srgbClr>
                </a:outerShdw>
              </a:effectLst>
              <a:latin typeface="SVN-Lobster" panose="02040603050506020204" pitchFamily="18" charset="0"/>
            </a:endParaRPr>
          </a:p>
        </p:txBody>
      </p:sp>
    </p:spTree>
    <p:extLst>
      <p:ext uri="{BB962C8B-B14F-4D97-AF65-F5344CB8AC3E}">
        <p14:creationId xmlns:p14="http://schemas.microsoft.com/office/powerpoint/2010/main" val="38030402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41" y="1479672"/>
            <a:ext cx="4056198" cy="4734861"/>
          </a:xfrm>
          <a:prstGeom prst="rect">
            <a:avLst/>
          </a:prstGeom>
        </p:spPr>
      </p:pic>
      <p:grpSp>
        <p:nvGrpSpPr>
          <p:cNvPr id="14" name="Group 13">
            <a:extLst>
              <a:ext uri="{FF2B5EF4-FFF2-40B4-BE49-F238E27FC236}">
                <a16:creationId xmlns:a16="http://schemas.microsoft.com/office/drawing/2014/main" id="{21647756-8E6E-CBE3-C210-C6A6E344E150}"/>
              </a:ext>
            </a:extLst>
          </p:cNvPr>
          <p:cNvGrpSpPr/>
          <p:nvPr/>
        </p:nvGrpSpPr>
        <p:grpSpPr>
          <a:xfrm>
            <a:off x="656543" y="1729606"/>
            <a:ext cx="6180893" cy="3447952"/>
            <a:chOff x="496667" y="1218441"/>
            <a:chExt cx="4408210" cy="420139"/>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664092" y="1222295"/>
              <a:ext cx="4073361" cy="41628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uống nước và bạn luôn nhớ uống đủ nước mỗi ngày để cơ thể bài tiết những chất thải ra ngoài.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22" name="Group 21">
            <a:extLst>
              <a:ext uri="{FF2B5EF4-FFF2-40B4-BE49-F238E27FC236}">
                <a16:creationId xmlns:a16="http://schemas.microsoft.com/office/drawing/2014/main" id="{21647756-8E6E-CBE3-C210-C6A6E344E150}"/>
              </a:ext>
            </a:extLst>
          </p:cNvPr>
          <p:cNvGrpSpPr/>
          <p:nvPr/>
        </p:nvGrpSpPr>
        <p:grpSpPr>
          <a:xfrm>
            <a:off x="1924117" y="5177558"/>
            <a:ext cx="4087215" cy="1036975"/>
            <a:chOff x="851809" y="1234395"/>
            <a:chExt cx="3961681" cy="166910"/>
          </a:xfrm>
        </p:grpSpPr>
        <p:sp>
          <p:nvSpPr>
            <p:cNvPr id="23"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4" name="TextBox 23">
              <a:extLst>
                <a:ext uri="{FF2B5EF4-FFF2-40B4-BE49-F238E27FC236}">
                  <a16:creationId xmlns:a16="http://schemas.microsoft.com/office/drawing/2014/main" id="{0E003A0E-03A2-5BED-4FAA-CF3A453B3B8D}"/>
                </a:ext>
              </a:extLst>
            </p:cNvPr>
            <p:cNvSpPr txBox="1"/>
            <p:nvPr/>
          </p:nvSpPr>
          <p:spPr>
            <a:xfrm>
              <a:off x="851809" y="1247486"/>
              <a:ext cx="3961681" cy="113940"/>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Uống đủ</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nước</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1879257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56" y="1820295"/>
            <a:ext cx="4997486" cy="4563572"/>
          </a:xfrm>
          <a:prstGeom prst="rect">
            <a:avLst/>
          </a:prstGeom>
        </p:spPr>
      </p:pic>
      <p:grpSp>
        <p:nvGrpSpPr>
          <p:cNvPr id="6" name="Group 5">
            <a:extLst>
              <a:ext uri="{FF2B5EF4-FFF2-40B4-BE49-F238E27FC236}">
                <a16:creationId xmlns:a16="http://schemas.microsoft.com/office/drawing/2014/main" id="{21647756-8E6E-CBE3-C210-C6A6E344E150}"/>
              </a:ext>
            </a:extLst>
          </p:cNvPr>
          <p:cNvGrpSpPr/>
          <p:nvPr/>
        </p:nvGrpSpPr>
        <p:grpSpPr>
          <a:xfrm>
            <a:off x="5999521" y="1552846"/>
            <a:ext cx="5483150" cy="2595821"/>
            <a:chOff x="496667" y="1218441"/>
            <a:chExt cx="4408210" cy="359575"/>
          </a:xfrm>
        </p:grpSpPr>
        <p:sp>
          <p:nvSpPr>
            <p:cNvPr id="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id="{0E003A0E-03A2-5BED-4FAA-CF3A453B3B8D}"/>
                </a:ext>
              </a:extLst>
            </p:cNvPr>
            <p:cNvSpPr txBox="1"/>
            <p:nvPr/>
          </p:nvSpPr>
          <p:spPr>
            <a:xfrm>
              <a:off x="664092" y="1238804"/>
              <a:ext cx="4073361" cy="2812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noProof="0" smtClean="0">
                  <a:solidFill>
                    <a:srgbClr val="002060"/>
                  </a:solidFill>
                  <a:latin typeface="Cambria" panose="02040503050406030204" pitchFamily="18" charset="0"/>
                  <a:ea typeface="思源黑体 CN"/>
                  <a:cs typeface="Arial" panose="020B0604020202020204" pitchFamily="34" charset="0"/>
                </a:rPr>
                <a:t>Hai bạn nhỏ đi tiểu, không nhịn tiểu vì nếu nhịn tiểu lâu sẽ bị vỡ bóng đái.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a:extLst>
              <a:ext uri="{FF2B5EF4-FFF2-40B4-BE49-F238E27FC236}">
                <a16:creationId xmlns:a16="http://schemas.microsoft.com/office/drawing/2014/main" id="{21647756-8E6E-CBE3-C210-C6A6E344E150}"/>
              </a:ext>
            </a:extLst>
          </p:cNvPr>
          <p:cNvGrpSpPr/>
          <p:nvPr/>
        </p:nvGrpSpPr>
        <p:grpSpPr>
          <a:xfrm>
            <a:off x="6868651" y="4603557"/>
            <a:ext cx="4087215" cy="1443372"/>
            <a:chOff x="851809" y="1180162"/>
            <a:chExt cx="3961681" cy="232323"/>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851809" y="1189814"/>
              <a:ext cx="3961681" cy="213019"/>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863866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smtClean="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endParaRPr lang="en-US" sz="7200">
              <a:solidFill>
                <a:srgbClr val="002060"/>
              </a:solidFill>
              <a:effectLst>
                <a:outerShdw blurRad="38100" dist="38100" dir="2700000" algn="tl">
                  <a:srgbClr val="000000">
                    <a:alpha val="43137"/>
                  </a:srgbClr>
                </a:outerShdw>
              </a:effectLst>
              <a:latin typeface="#9Slide05 SVNAngellife" panose="02000500000000020003" pitchFamily="2" charset="0"/>
            </a:endParaRP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18476"/>
              <a:ext cx="4092075" cy="358903"/>
            </a:xfrm>
            <a:prstGeom prst="rect">
              <a:avLst/>
            </a:prstGeom>
            <a:noFill/>
          </p:spPr>
          <p:txBody>
            <a:bodyPr wrap="square" rtlCol="0">
              <a:spAutoFit/>
            </a:bodyPr>
            <a:lstStyle/>
            <a:p>
              <a:pPr algn="just"/>
              <a:r>
                <a:rPr lang="en-US" sz="3800" b="1" smtClean="0">
                  <a:latin typeface="Cambria" panose="02040503050406030204" pitchFamily="18" charset="0"/>
                  <a:ea typeface="Cambria" panose="02040503050406030204" pitchFamily="18" charset="0"/>
                </a:rPr>
                <a:t>    C</a:t>
              </a:r>
              <a:r>
                <a:rPr lang="vi-VN" sz="3800" b="1" smtClean="0">
                  <a:latin typeface="Cambria" panose="02040503050406030204" pitchFamily="18" charset="0"/>
                  <a:ea typeface="Cambria" panose="02040503050406030204" pitchFamily="18" charset="0"/>
                </a:rPr>
                <a:t>húng </a:t>
              </a:r>
              <a:r>
                <a:rPr lang="vi-VN" sz="3800" b="1">
                  <a:latin typeface="Cambria" panose="02040503050406030204" pitchFamily="18" charset="0"/>
                  <a:ea typeface="Cambria" panose="02040503050406030204" pitchFamily="18" charset="0"/>
                </a:rPr>
                <a:t>ta cần tắm rửa hàng ngày bằng nước sạch và xà phòng, không được ăn mặn. Cần phải uống đủ nước mỗi ngày và không được nhịn tiểu để bảo vệ cơ quan bài tiết nước tiểu.</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5873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rgbClr val="66FF33"/>
                </a:solidFill>
                <a:effectLst>
                  <a:outerShdw blurRad="38100" dist="38100" dir="2700000" algn="tl">
                    <a:srgbClr val="000000">
                      <a:alpha val="43137"/>
                    </a:srgbClr>
                  </a:outerShdw>
                </a:effectLst>
                <a:latin typeface="UTM Guanine" panose="02040603050506020204" pitchFamily="18" charset="0"/>
              </a:rPr>
              <a:t>thực hành</a:t>
            </a:r>
            <a:endParaRPr lang="en-US" sz="6000">
              <a:solidFill>
                <a:srgbClr val="66FF33"/>
              </a:solidFill>
              <a:effectLst>
                <a:outerShdw blurRad="38100" dist="38100" dir="2700000" algn="tl">
                  <a:srgbClr val="000000">
                    <a:alpha val="43137"/>
                  </a:srgbClr>
                </a:outerShdw>
              </a:effectLst>
              <a:latin typeface="UTM Guanine" panose="02040603050506020204" pitchFamily="18" charset="0"/>
            </a:endParaRPr>
          </a:p>
        </p:txBody>
      </p:sp>
    </p:spTree>
    <p:extLst>
      <p:ext uri="{BB962C8B-B14F-4D97-AF65-F5344CB8AC3E}">
        <p14:creationId xmlns:p14="http://schemas.microsoft.com/office/powerpoint/2010/main" val="20533286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494" y="498231"/>
            <a:ext cx="10043839" cy="1015663"/>
          </a:xfrm>
          <a:prstGeom prst="rect">
            <a:avLst/>
          </a:prstGeom>
          <a:noFill/>
        </p:spPr>
        <p:txBody>
          <a:bodyPr wrap="square" rtlCol="0">
            <a:spAutoFit/>
          </a:bodyPr>
          <a:lstStyle/>
          <a:p>
            <a:r>
              <a:rPr lang="en-US" sz="3000" b="1" smtClean="0">
                <a:solidFill>
                  <a:srgbClr val="002060"/>
                </a:solidFill>
                <a:latin typeface="UTM Avo" panose="02040603050506020204" pitchFamily="18" charset="0"/>
              </a:rPr>
              <a:t>1. Điều tra thói quen ảnh hưởng đến cơ quan bài tiết nước tiểu theo gợi ý sau:</a:t>
            </a:r>
            <a:endParaRPr lang="en-US" sz="3000" b="1" dirty="0">
              <a:solidFill>
                <a:srgbClr val="002060"/>
              </a:solidFill>
              <a:latin typeface="UTM Avo" panose="02040603050506020204" pitchFamily="18" charset="0"/>
            </a:endParaRPr>
          </a:p>
        </p:txBody>
      </p:sp>
      <p:sp>
        <p:nvSpPr>
          <p:cNvPr id="4" name="TextBox 3"/>
          <p:cNvSpPr txBox="1"/>
          <p:nvPr/>
        </p:nvSpPr>
        <p:spPr>
          <a:xfrm>
            <a:off x="4245693" y="1575449"/>
            <a:ext cx="4663440" cy="954107"/>
          </a:xfrm>
          <a:prstGeom prst="rect">
            <a:avLst/>
          </a:prstGeom>
          <a:noFill/>
        </p:spPr>
        <p:txBody>
          <a:bodyPr wrap="square" rtlCol="0">
            <a:spAutoFit/>
          </a:bodyPr>
          <a:lstStyle/>
          <a:p>
            <a:r>
              <a:rPr lang="en-US" sz="2800" b="1" dirty="0" smtClean="0">
                <a:solidFill>
                  <a:schemeClr val="accent2">
                    <a:lumMod val="50000"/>
                  </a:schemeClr>
                </a:solidFill>
              </a:rPr>
              <a:t>PHIẾU ĐIỀU TRA</a:t>
            </a:r>
          </a:p>
          <a:p>
            <a:r>
              <a:rPr lang="en-US" sz="2800" smtClean="0">
                <a:solidFill>
                  <a:srgbClr val="FA7E26"/>
                </a:solidFill>
              </a:rPr>
              <a:t>  </a:t>
            </a:r>
            <a:r>
              <a:rPr lang="en-US" sz="2800" smtClean="0">
                <a:solidFill>
                  <a:srgbClr val="FA7E26"/>
                </a:solidFill>
              </a:rPr>
              <a:t>    </a:t>
            </a:r>
            <a:r>
              <a:rPr lang="en-US" sz="2800" dirty="0" err="1" smtClean="0">
                <a:solidFill>
                  <a:schemeClr val="accent2">
                    <a:lumMod val="75000"/>
                  </a:schemeClr>
                </a:solidFill>
              </a:rPr>
              <a:t>Nhóm</a:t>
            </a:r>
            <a:r>
              <a:rPr lang="en-US" sz="2800" smtClean="0">
                <a:solidFill>
                  <a:schemeClr val="accent2">
                    <a:lumMod val="75000"/>
                  </a:schemeClr>
                </a:solidFill>
              </a:rPr>
              <a:t>: </a:t>
            </a:r>
            <a:r>
              <a:rPr lang="en-US" sz="2800" smtClean="0">
                <a:solidFill>
                  <a:schemeClr val="accent2">
                    <a:lumMod val="75000"/>
                  </a:schemeClr>
                </a:solidFill>
              </a:rPr>
              <a:t>….</a:t>
            </a:r>
            <a:endParaRPr lang="en-US" sz="28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39294433"/>
              </p:ext>
            </p:extLst>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extLst>
                    <a:ext uri="{9D8B030D-6E8A-4147-A177-3AD203B41FA5}">
                      <a16:colId xmlns:a16="http://schemas.microsoft.com/office/drawing/2014/main" val="302034431"/>
                    </a:ext>
                  </a:extLst>
                </a:gridCol>
                <a:gridCol w="1184043">
                  <a:extLst>
                    <a:ext uri="{9D8B030D-6E8A-4147-A177-3AD203B41FA5}">
                      <a16:colId xmlns:a16="http://schemas.microsoft.com/office/drawing/2014/main" val="3103540747"/>
                    </a:ext>
                  </a:extLst>
                </a:gridCol>
                <a:gridCol w="1184043">
                  <a:extLst>
                    <a:ext uri="{9D8B030D-6E8A-4147-A177-3AD203B41FA5}">
                      <a16:colId xmlns:a16="http://schemas.microsoft.com/office/drawing/2014/main" val="3778588460"/>
                    </a:ext>
                  </a:extLst>
                </a:gridCol>
                <a:gridCol w="1184043">
                  <a:extLst>
                    <a:ext uri="{9D8B030D-6E8A-4147-A177-3AD203B41FA5}">
                      <a16:colId xmlns:a16="http://schemas.microsoft.com/office/drawing/2014/main" val="2769006021"/>
                    </a:ext>
                  </a:extLst>
                </a:gridCol>
                <a:gridCol w="1184043">
                  <a:extLst>
                    <a:ext uri="{9D8B030D-6E8A-4147-A177-3AD203B41FA5}">
                      <a16:colId xmlns:a16="http://schemas.microsoft.com/office/drawing/2014/main" val="293323894"/>
                    </a:ext>
                  </a:extLst>
                </a:gridCol>
                <a:gridCol w="1184043">
                  <a:extLst>
                    <a:ext uri="{9D8B030D-6E8A-4147-A177-3AD203B41FA5}">
                      <a16:colId xmlns:a16="http://schemas.microsoft.com/office/drawing/2014/main" val="355888441"/>
                    </a:ext>
                  </a:extLst>
                </a:gridCol>
                <a:gridCol w="1184043">
                  <a:extLst>
                    <a:ext uri="{9D8B030D-6E8A-4147-A177-3AD203B41FA5}">
                      <a16:colId xmlns:a16="http://schemas.microsoft.com/office/drawing/2014/main" val="3432572188"/>
                    </a:ext>
                  </a:extLst>
                </a:gridCol>
                <a:gridCol w="1184043">
                  <a:extLst>
                    <a:ext uri="{9D8B030D-6E8A-4147-A177-3AD203B41FA5}">
                      <a16:colId xmlns:a16="http://schemas.microsoft.com/office/drawing/2014/main" val="1106260857"/>
                    </a:ext>
                  </a:extLst>
                </a:gridCol>
                <a:gridCol w="1184043">
                  <a:extLst>
                    <a:ext uri="{9D8B030D-6E8A-4147-A177-3AD203B41FA5}">
                      <a16:colId xmlns:a16="http://schemas.microsoft.com/office/drawing/2014/main" val="4126748815"/>
                    </a:ext>
                  </a:extLst>
                </a:gridCol>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smtClean="0"/>
                        <a:t>Uống</a:t>
                      </a:r>
                      <a:r>
                        <a:rPr lang="en-US" sz="2000" b="0" baseline="0" dirty="0" smtClean="0"/>
                        <a:t> </a:t>
                      </a:r>
                      <a:r>
                        <a:rPr lang="en-US" sz="2000" b="0" baseline="0" dirty="0" err="1" smtClean="0"/>
                        <a:t>đủ</a:t>
                      </a:r>
                      <a:r>
                        <a:rPr lang="en-US" sz="2000" b="0" baseline="0" dirty="0" smtClean="0"/>
                        <a:t> </a:t>
                      </a:r>
                      <a:r>
                        <a:rPr lang="en-US" sz="2000" b="0" baseline="0" dirty="0" err="1" smtClean="0"/>
                        <a:t>nước</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smtClean="0"/>
                        <a:t>Ăn</a:t>
                      </a:r>
                      <a:r>
                        <a:rPr lang="en-US" sz="2000" b="0" baseline="0" dirty="0" smtClean="0"/>
                        <a:t> </a:t>
                      </a:r>
                      <a:r>
                        <a:rPr lang="en-US" sz="2000" b="0" baseline="0" dirty="0" err="1" smtClean="0"/>
                        <a:t>mặn</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smtClean="0"/>
                        <a:t>Nhịn</a:t>
                      </a:r>
                      <a:r>
                        <a:rPr lang="en-US" sz="2000" b="0" dirty="0" smtClean="0"/>
                        <a:t> </a:t>
                      </a:r>
                      <a:r>
                        <a:rPr lang="en-US" sz="2000" b="0" dirty="0" err="1" smtClean="0"/>
                        <a:t>tiểu</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smtClean="0"/>
                        <a:t>Vệ</a:t>
                      </a:r>
                      <a:r>
                        <a:rPr lang="en-US" sz="2000" b="0" dirty="0" smtClean="0"/>
                        <a:t> </a:t>
                      </a:r>
                      <a:r>
                        <a:rPr lang="en-US" sz="2000" b="0" dirty="0" err="1" smtClean="0"/>
                        <a:t>sinh</a:t>
                      </a:r>
                      <a:r>
                        <a:rPr lang="en-US" sz="2000" b="0" dirty="0" smtClean="0"/>
                        <a:t> </a:t>
                      </a:r>
                      <a:r>
                        <a:rPr lang="en-US" sz="2000" b="0" dirty="0" err="1" smtClean="0"/>
                        <a:t>và</a:t>
                      </a:r>
                      <a:r>
                        <a:rPr lang="en-US" sz="2000" b="0" baseline="0" dirty="0" smtClean="0"/>
                        <a:t> </a:t>
                      </a:r>
                      <a:r>
                        <a:rPr lang="en-US" sz="2000" b="0" baseline="0" dirty="0" err="1" smtClean="0"/>
                        <a:t>thay</a:t>
                      </a:r>
                      <a:r>
                        <a:rPr lang="en-US" sz="2000" b="0" baseline="0" dirty="0" smtClean="0"/>
                        <a:t> </a:t>
                      </a:r>
                      <a:r>
                        <a:rPr lang="en-US" sz="2000" b="0" baseline="0" dirty="0" err="1" smtClean="0"/>
                        <a:t>đồ</a:t>
                      </a:r>
                      <a:r>
                        <a:rPr lang="en-US" sz="2000" b="0" baseline="0" dirty="0" smtClean="0"/>
                        <a:t> </a:t>
                      </a:r>
                      <a:r>
                        <a:rPr lang="en-US" sz="2000" b="0" baseline="0" dirty="0" err="1" smtClean="0"/>
                        <a:t>lót</a:t>
                      </a:r>
                      <a:r>
                        <a:rPr lang="en-US" sz="2000" b="0" baseline="0" dirty="0" smtClean="0"/>
                        <a:t> </a:t>
                      </a:r>
                      <a:r>
                        <a:rPr lang="en-US" sz="2000" b="0" baseline="0" dirty="0" err="1" smtClean="0"/>
                        <a:t>hằng</a:t>
                      </a:r>
                      <a:r>
                        <a:rPr lang="en-US" sz="2000" b="0" baseline="0" dirty="0" smtClean="0"/>
                        <a:t> </a:t>
                      </a:r>
                      <a:r>
                        <a:rPr lang="en-US" sz="2000" b="0" baseline="0" dirty="0" err="1" smtClean="0"/>
                        <a:t>ngày</a:t>
                      </a:r>
                      <a:endParaRPr lang="en-US" sz="2000" b="0" dirty="0"/>
                    </a:p>
                  </a:txBody>
                  <a:tcPr anchor="ctr">
                    <a:solidFill>
                      <a:srgbClr val="ABE1FE"/>
                    </a:solidFill>
                  </a:tcPr>
                </a:tc>
                <a:tc hMerge="1">
                  <a:txBody>
                    <a:bodyPr/>
                    <a:lstStyle/>
                    <a:p>
                      <a:endParaRPr lang="en-US" dirty="0"/>
                    </a:p>
                  </a:txBody>
                  <a:tcPr/>
                </a:tc>
                <a:extLst>
                  <a:ext uri="{0D108BD9-81ED-4DB2-BD59-A6C34878D82A}">
                    <a16:rowId xmlns:a16="http://schemas.microsoft.com/office/drawing/2014/main" val="244755373"/>
                  </a:ext>
                </a:extLst>
              </a:tr>
              <a:tr h="771783">
                <a:tc vMerge="1">
                  <a:txBody>
                    <a:bodyPr/>
                    <a:lstStyle/>
                    <a:p>
                      <a:endParaRPr lang="en-US" dirty="0"/>
                    </a:p>
                  </a:txBody>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r>
                        <a:rPr lang="en-US" sz="2000" baseline="0" dirty="0" smtClean="0"/>
                        <a:t> </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tc>
                  <a:txBody>
                    <a:bodyPr/>
                    <a:lstStyle/>
                    <a:p>
                      <a:pPr algn="ctr"/>
                      <a:r>
                        <a:rPr lang="en-US" sz="2000" dirty="0" err="1" smtClean="0"/>
                        <a:t>Có</a:t>
                      </a:r>
                      <a:endParaRPr lang="en-US" sz="2000" dirty="0"/>
                    </a:p>
                  </a:txBody>
                  <a:tcPr anchor="ctr">
                    <a:solidFill>
                      <a:srgbClr val="D4EFFC">
                        <a:alpha val="20000"/>
                      </a:srgbClr>
                    </a:solidFill>
                  </a:tcPr>
                </a:tc>
                <a:tc>
                  <a:txBody>
                    <a:bodyPr/>
                    <a:lstStyle/>
                    <a:p>
                      <a:pPr algn="ctr"/>
                      <a:r>
                        <a:rPr lang="en-US" sz="2000" dirty="0" err="1" smtClean="0"/>
                        <a:t>không</a:t>
                      </a:r>
                      <a:endParaRPr lang="en-US" sz="2000" dirty="0"/>
                    </a:p>
                  </a:txBody>
                  <a:tcPr anchor="ctr">
                    <a:solidFill>
                      <a:srgbClr val="D4EFFC">
                        <a:alpha val="20000"/>
                      </a:srgbClr>
                    </a:solidFill>
                  </a:tcPr>
                </a:tc>
                <a:extLst>
                  <a:ext uri="{0D108BD9-81ED-4DB2-BD59-A6C34878D82A}">
                    <a16:rowId xmlns:a16="http://schemas.microsoft.com/office/drawing/2014/main" val="3665236459"/>
                  </a:ext>
                </a:extLst>
              </a:tr>
              <a:tr h="771783">
                <a:tc>
                  <a:txBody>
                    <a:bodyPr/>
                    <a:lstStyle/>
                    <a:p>
                      <a:pPr algn="ctr"/>
                      <a:r>
                        <a:rPr lang="en-US" sz="2000" dirty="0" err="1" smtClean="0"/>
                        <a:t>Bạn</a:t>
                      </a:r>
                      <a:r>
                        <a:rPr lang="en-US" sz="2000" baseline="0" dirty="0" smtClean="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481598549"/>
                  </a:ext>
                </a:extLst>
              </a:tr>
              <a:tr h="771783">
                <a:tc>
                  <a:txBody>
                    <a:bodyPr/>
                    <a:lstStyle/>
                    <a:p>
                      <a:pPr algn="ctr"/>
                      <a:r>
                        <a:rPr lang="en-US" sz="2000" dirty="0" err="1" smtClean="0"/>
                        <a:t>Bạn</a:t>
                      </a:r>
                      <a:r>
                        <a:rPr lang="en-US" sz="2000" baseline="0" dirty="0" smtClean="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141067609"/>
                  </a:ext>
                </a:extLst>
              </a:tr>
            </a:tbl>
          </a:graphicData>
        </a:graphic>
      </p:graphicFrame>
      <p:sp>
        <p:nvSpPr>
          <p:cNvPr id="6" name="TextBox 5"/>
          <p:cNvSpPr txBox="1"/>
          <p:nvPr/>
        </p:nvSpPr>
        <p:spPr>
          <a:xfrm>
            <a:off x="809894" y="2431150"/>
            <a:ext cx="5863771" cy="461665"/>
          </a:xfrm>
          <a:prstGeom prst="rect">
            <a:avLst/>
          </a:prstGeom>
          <a:noFill/>
        </p:spPr>
        <p:txBody>
          <a:bodyPr wrap="square" rtlCol="0">
            <a:spAutoFit/>
          </a:bodyPr>
          <a:lstStyle/>
          <a:p>
            <a:r>
              <a:rPr lang="en-US" sz="2400" dirty="0" err="1" smtClean="0"/>
              <a:t>Đánh</a:t>
            </a:r>
            <a:r>
              <a:rPr lang="en-US" sz="2400" dirty="0" smtClean="0"/>
              <a:t> </a:t>
            </a:r>
            <a:r>
              <a:rPr lang="en-US" sz="2400" dirty="0" err="1" smtClean="0"/>
              <a:t>dấu</a:t>
            </a:r>
            <a:r>
              <a:rPr lang="en-US" sz="2400" dirty="0" smtClean="0"/>
              <a:t> x </a:t>
            </a:r>
            <a:r>
              <a:rPr lang="en-US" sz="2400" dirty="0" err="1" smtClean="0"/>
              <a:t>vào</a:t>
            </a:r>
            <a:r>
              <a:rPr lang="en-US" sz="2400" dirty="0" smtClean="0"/>
              <a:t> </a:t>
            </a:r>
            <a:r>
              <a:rPr lang="en-US" sz="2400" dirty="0" err="1" smtClean="0"/>
              <a:t>cột</a:t>
            </a:r>
            <a:r>
              <a:rPr lang="en-US" sz="2400" dirty="0" smtClean="0"/>
              <a:t> </a:t>
            </a:r>
            <a:r>
              <a:rPr lang="en-US" sz="2400" dirty="0" err="1" smtClean="0"/>
              <a:t>phù</a:t>
            </a:r>
            <a:r>
              <a:rPr lang="en-US" sz="2400" dirty="0" smtClean="0"/>
              <a:t> </a:t>
            </a:r>
            <a:r>
              <a:rPr lang="en-US" sz="2400" dirty="0" err="1" smtClean="0"/>
              <a:t>hợp</a:t>
            </a:r>
            <a:endParaRPr lang="en-US" sz="2400" dirty="0"/>
          </a:p>
        </p:txBody>
      </p:sp>
      <p:grpSp>
        <p:nvGrpSpPr>
          <p:cNvPr id="7" name="Group 6"/>
          <p:cNvGrpSpPr/>
          <p:nvPr/>
        </p:nvGrpSpPr>
        <p:grpSpPr>
          <a:xfrm>
            <a:off x="627017" y="3026236"/>
            <a:ext cx="1505134" cy="1857828"/>
            <a:chOff x="627017" y="2438401"/>
            <a:chExt cx="1505134" cy="1857828"/>
          </a:xfrm>
        </p:grpSpPr>
        <p:cxnSp>
          <p:nvCxnSpPr>
            <p:cNvPr id="8" name="Straight Connector 7"/>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0996" y="2483194"/>
              <a:ext cx="1071155" cy="707886"/>
            </a:xfrm>
            <a:prstGeom prst="rect">
              <a:avLst/>
            </a:prstGeom>
            <a:noFill/>
          </p:spPr>
          <p:txBody>
            <a:bodyPr wrap="square" rtlCol="0">
              <a:spAutoFit/>
            </a:bodyPr>
            <a:lstStyle/>
            <a:p>
              <a:pPr algn="ctr"/>
              <a:r>
                <a:rPr lang="en-US" sz="2000" dirty="0" err="1" smtClean="0"/>
                <a:t>Thói</a:t>
              </a:r>
              <a:r>
                <a:rPr lang="en-US" sz="2000" dirty="0" smtClean="0"/>
                <a:t> </a:t>
              </a:r>
              <a:r>
                <a:rPr lang="en-US" sz="2000" dirty="0" err="1" smtClean="0"/>
                <a:t>quen</a:t>
              </a:r>
              <a:endParaRPr lang="en-US" sz="2000" dirty="0"/>
            </a:p>
          </p:txBody>
        </p:sp>
        <p:sp>
          <p:nvSpPr>
            <p:cNvPr id="10" name="TextBox 9"/>
            <p:cNvSpPr txBox="1"/>
            <p:nvPr/>
          </p:nvSpPr>
          <p:spPr>
            <a:xfrm>
              <a:off x="627017" y="3238226"/>
              <a:ext cx="1071155" cy="1015663"/>
            </a:xfrm>
            <a:prstGeom prst="rect">
              <a:avLst/>
            </a:prstGeom>
            <a:noFill/>
          </p:spPr>
          <p:txBody>
            <a:bodyPr wrap="square" rtlCol="0">
              <a:spAutoFit/>
            </a:bodyPr>
            <a:lstStyle/>
            <a:p>
              <a:pPr algn="ctr"/>
              <a:r>
                <a:rPr lang="en-US" sz="2000" dirty="0" err="1" smtClean="0"/>
                <a:t>Tên</a:t>
              </a:r>
              <a:r>
                <a:rPr lang="en-US" sz="2000" dirty="0" smtClean="0"/>
                <a:t> </a:t>
              </a:r>
              <a:r>
                <a:rPr lang="en-US" sz="2000" dirty="0" err="1" smtClean="0"/>
                <a:t>học</a:t>
              </a:r>
              <a:r>
                <a:rPr lang="en-US" sz="2000" dirty="0" smtClean="0"/>
                <a:t> </a:t>
              </a:r>
              <a:r>
                <a:rPr lang="en-US" sz="2000" dirty="0" err="1" smtClean="0"/>
                <a:t>sinh</a:t>
              </a:r>
              <a:endParaRPr lang="en-US" sz="2000" dirty="0"/>
            </a:p>
          </p:txBody>
        </p:sp>
      </p:grpSp>
    </p:spTree>
    <p:extLst>
      <p:ext uri="{BB962C8B-B14F-4D97-AF65-F5344CB8AC3E}">
        <p14:creationId xmlns:p14="http://schemas.microsoft.com/office/powerpoint/2010/main" val="9865327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330" y="342538"/>
            <a:ext cx="11244220" cy="1015663"/>
          </a:xfrm>
          <a:prstGeom prst="rect">
            <a:avLst/>
          </a:prstGeom>
          <a:noFill/>
        </p:spPr>
        <p:txBody>
          <a:bodyPr wrap="square" rtlCol="0">
            <a:spAutoFit/>
          </a:bodyPr>
          <a:lstStyle/>
          <a:p>
            <a:r>
              <a:rPr lang="en-US" sz="3000" b="1" dirty="0" err="1" smtClean="0">
                <a:solidFill>
                  <a:srgbClr val="002060"/>
                </a:solidFill>
                <a:latin typeface="UTM Avo" panose="02040603050506020204" pitchFamily="18" charset="0"/>
              </a:rPr>
              <a:t>Có</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bao</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nhiêu</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bạn</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có</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thói</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quen</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tốt</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bao</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nhiêu</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bạn</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có</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thói</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quen</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không</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tốt</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cho</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cơ</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quan</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bài</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tiết</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nước</a:t>
            </a:r>
            <a:r>
              <a:rPr lang="en-US" sz="3000" b="1" dirty="0" smtClean="0">
                <a:solidFill>
                  <a:srgbClr val="002060"/>
                </a:solidFill>
                <a:latin typeface="UTM Avo" panose="02040603050506020204" pitchFamily="18" charset="0"/>
              </a:rPr>
              <a:t> </a:t>
            </a:r>
            <a:r>
              <a:rPr lang="en-US" sz="3000" b="1" dirty="0" err="1" smtClean="0">
                <a:solidFill>
                  <a:srgbClr val="002060"/>
                </a:solidFill>
                <a:latin typeface="UTM Avo" panose="02040603050506020204" pitchFamily="18" charset="0"/>
              </a:rPr>
              <a:t>tiểu</a:t>
            </a:r>
            <a:r>
              <a:rPr lang="en-US" sz="3000" b="1" dirty="0" smtClean="0">
                <a:solidFill>
                  <a:srgbClr val="002060"/>
                </a:solidFill>
                <a:latin typeface="UTM Avo" panose="02040603050506020204" pitchFamily="18" charset="0"/>
              </a:rPr>
              <a:t>?</a:t>
            </a:r>
            <a:endParaRPr lang="en-US" sz="3000" b="1" dirty="0">
              <a:solidFill>
                <a:srgbClr val="002060"/>
              </a:solidFill>
              <a:latin typeface="UTM Avo" panose="02040603050506020204" pitchFamily="18" charset="0"/>
            </a:endParaRPr>
          </a:p>
        </p:txBody>
      </p:sp>
      <p:sp>
        <p:nvSpPr>
          <p:cNvPr id="4" name="Rectangle 3"/>
          <p:cNvSpPr/>
          <p:nvPr/>
        </p:nvSpPr>
        <p:spPr>
          <a:xfrm>
            <a:off x="1436914" y="1567543"/>
            <a:ext cx="6596743"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057" y="1567543"/>
            <a:ext cx="12193057" cy="5291787"/>
          </a:xfrm>
          <a:prstGeom prst="rect">
            <a:avLst/>
          </a:prstGeom>
        </p:spPr>
      </p:pic>
    </p:spTree>
    <p:extLst>
      <p:ext uri="{BB962C8B-B14F-4D97-AF65-F5344CB8AC3E}">
        <p14:creationId xmlns:p14="http://schemas.microsoft.com/office/powerpoint/2010/main" val="37975198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smtClean="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endParaRPr lang="en-US" sz="7200">
              <a:solidFill>
                <a:srgbClr val="002060"/>
              </a:solidFill>
              <a:effectLst>
                <a:outerShdw blurRad="38100" dist="38100" dir="2700000" algn="tl">
                  <a:srgbClr val="000000">
                    <a:alpha val="43137"/>
                  </a:srgbClr>
                </a:outerShdw>
              </a:effectLst>
              <a:latin typeface="#9Slide05 SVNAngellife" panose="02000500000000020003" pitchFamily="2" charset="0"/>
            </a:endParaRP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20716"/>
              <a:ext cx="4092075" cy="343069"/>
            </a:xfrm>
            <a:prstGeom prst="rect">
              <a:avLst/>
            </a:prstGeom>
            <a:noFill/>
          </p:spPr>
          <p:txBody>
            <a:bodyPr wrap="square" rtlCol="0">
              <a:spAutoFit/>
            </a:bodyPr>
            <a:lstStyle/>
            <a:p>
              <a:pPr algn="just"/>
              <a:r>
                <a:rPr lang="en-US" sz="3800" b="1" smtClean="0">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Đ</a:t>
              </a:r>
              <a:r>
                <a:rPr lang="vi-VN" sz="3600" b="1" smtClean="0">
                  <a:solidFill>
                    <a:srgbClr val="002060"/>
                  </a:solidFill>
                  <a:latin typeface="Cambria" panose="02040503050406030204" pitchFamily="18" charset="0"/>
                  <a:ea typeface="Cambria" panose="02040503050406030204" pitchFamily="18" charset="0"/>
                </a:rPr>
                <a:t>ể </a:t>
              </a:r>
              <a:r>
                <a:rPr lang="vi-VN" sz="3600" b="1">
                  <a:solidFill>
                    <a:srgbClr val="002060"/>
                  </a:solidFill>
                  <a:latin typeface="Cambria" panose="02040503050406030204" pitchFamily="18" charset="0"/>
                  <a:ea typeface="Cambria" panose="02040503050406030204" pitchFamily="18" charset="0"/>
                </a:rPr>
                <a:t>chăm </a:t>
              </a:r>
              <a:r>
                <a:rPr lang="vi-VN" sz="3600" b="1">
                  <a:solidFill>
                    <a:srgbClr val="002060"/>
                  </a:solidFill>
                  <a:latin typeface="Cambria" panose="02040503050406030204" pitchFamily="18" charset="0"/>
                  <a:ea typeface="Cambria" panose="02040503050406030204" pitchFamily="18" charset="0"/>
                </a:rPr>
                <a:t>sóc</a:t>
              </a:r>
              <a:r>
                <a:rPr lang="vi-VN" sz="3600" b="1" smtClean="0">
                  <a:solidFill>
                    <a:srgbClr val="002060"/>
                  </a:solidFill>
                  <a:latin typeface="Cambria" panose="02040503050406030204" pitchFamily="18" charset="0"/>
                  <a:ea typeface="Cambria" panose="02040503050406030204" pitchFamily="18" charset="0"/>
                </a:rPr>
                <a:t>,</a:t>
              </a:r>
              <a:r>
                <a:rPr lang="en-US" sz="3600" b="1" smtClean="0">
                  <a:solidFill>
                    <a:srgbClr val="002060"/>
                  </a:solidFill>
                  <a:latin typeface="Cambria" panose="02040503050406030204" pitchFamily="18" charset="0"/>
                  <a:ea typeface="Cambria" panose="02040503050406030204" pitchFamily="18" charset="0"/>
                </a:rPr>
                <a:t> </a:t>
              </a:r>
              <a:r>
                <a:rPr lang="vi-VN" sz="3600" b="1" smtClean="0">
                  <a:solidFill>
                    <a:srgbClr val="002060"/>
                  </a:solidFill>
                  <a:latin typeface="Cambria" panose="02040503050406030204" pitchFamily="18" charset="0"/>
                  <a:ea typeface="Cambria" panose="02040503050406030204" pitchFamily="18" charset="0"/>
                </a:rPr>
                <a:t>bảo </a:t>
              </a:r>
              <a:r>
                <a:rPr lang="vi-VN" sz="3600" b="1">
                  <a:solidFill>
                    <a:srgbClr val="002060"/>
                  </a:solidFill>
                  <a:latin typeface="Cambria" panose="02040503050406030204" pitchFamily="18" charset="0"/>
                  <a:ea typeface="Cambria" panose="02040503050406030204" pitchFamily="18" charset="0"/>
                </a:rPr>
                <a:t>vệ cơ quan bài tiết nước tiểu thì chúng ta cần phải uống đủ nước, vệ sinh và thay đồ lót hàng ngày. Không nên ăn quá mặn và nhịn tiểu vì điều đó có hại cho sức khỏe và cơ quan bài tiết nước tiểu.</a:t>
              </a:r>
              <a:endParaRPr lang="en-US" sz="36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41690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A491C25-AFD2-4AFA-96D1-CC8BF262F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51" y="1487714"/>
            <a:ext cx="5370286" cy="5370286"/>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3962927" y="699697"/>
            <a:ext cx="7785267" cy="3304318"/>
          </a:xfrm>
          <a:prstGeom prst="rect">
            <a:avLst/>
          </a:prstGeom>
        </p:spPr>
      </p:pic>
    </p:spTree>
    <p:extLst>
      <p:ext uri="{BB962C8B-B14F-4D97-AF65-F5344CB8AC3E}">
        <p14:creationId xmlns:p14="http://schemas.microsoft.com/office/powerpoint/2010/main" val="27395821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301720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696708" y="576534"/>
            <a:ext cx="10795606" cy="6052867"/>
          </a:xfrm>
          <a:prstGeom prst="rect">
            <a:avLst/>
          </a:prstGeom>
        </p:spPr>
      </p:pic>
      <p:pic>
        <p:nvPicPr>
          <p:cNvPr id="3" name="Picture 2">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289253" y="330828"/>
            <a:ext cx="6742126" cy="1958906"/>
          </a:xfrm>
          <a:prstGeom prst="rect">
            <a:avLst/>
          </a:prstGeom>
        </p:spPr>
      </p:pic>
      <p:sp>
        <p:nvSpPr>
          <p:cNvPr id="4" name="TextBox 3">
            <a:extLst>
              <a:ext uri="{FF2B5EF4-FFF2-40B4-BE49-F238E27FC236}">
                <a16:creationId xmlns:a16="http://schemas.microsoft.com/office/drawing/2014/main" id="{29881DEC-9F01-9FC2-6649-C308FD65DEFB}"/>
              </a:ext>
            </a:extLst>
          </p:cNvPr>
          <p:cNvSpPr txBox="1"/>
          <p:nvPr/>
        </p:nvSpPr>
        <p:spPr>
          <a:xfrm>
            <a:off x="1551214" y="1729923"/>
            <a:ext cx="9201300" cy="4093428"/>
          </a:xfrm>
          <a:prstGeom prst="rect">
            <a:avLst/>
          </a:prstGeom>
          <a:noFill/>
        </p:spPr>
        <p:txBody>
          <a:bodyPr wrap="square">
            <a:spAutoFit/>
          </a:bodyPr>
          <a:lstStyle/>
          <a:p>
            <a:pPr algn="just"/>
            <a:r>
              <a:rPr lang="en-US" sz="2600" b="1">
                <a:solidFill>
                  <a:schemeClr val="accent4">
                    <a:lumMod val="75000"/>
                  </a:schemeClr>
                </a:solidFill>
                <a:latin typeface="UTM Avo" panose="02040603050506020204" pitchFamily="18" charset="0"/>
              </a:rPr>
              <a:t>*Kiến thức, kĩ năng:</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Nêu </a:t>
            </a:r>
            <a:r>
              <a:rPr lang="vi-VN" sz="2600">
                <a:solidFill>
                  <a:schemeClr val="accent4">
                    <a:lumMod val="75000"/>
                  </a:schemeClr>
                </a:solidFill>
              </a:rPr>
              <a:t>được sự cần thiết và thực hiện được việc uống đủ nước, không nhịn tiểu để phòng tránh bệnh sỏi thận.</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Giải </a:t>
            </a:r>
            <a:r>
              <a:rPr lang="vi-VN" sz="2600">
                <a:solidFill>
                  <a:schemeClr val="accent4">
                    <a:lumMod val="75000"/>
                  </a:schemeClr>
                </a:solidFill>
              </a:rPr>
              <a:t>thích được những việc nên làm và không nên làm để chăm sóc, bảo vệ cơ quan bài tiết nước tiểu.</a:t>
            </a:r>
            <a:endParaRPr lang="en-US" sz="2600">
              <a:solidFill>
                <a:schemeClr val="accent4">
                  <a:lumMod val="75000"/>
                </a:schemeClr>
              </a:solidFill>
              <a:latin typeface="UTM Avo" panose="02040603050506020204" pitchFamily="18" charset="0"/>
            </a:endParaRPr>
          </a:p>
          <a:p>
            <a:pPr lvl="0" algn="just"/>
            <a:r>
              <a:rPr lang="en-US" sz="2600" smtClean="0">
                <a:solidFill>
                  <a:schemeClr val="accent4">
                    <a:lumMod val="75000"/>
                  </a:schemeClr>
                </a:solidFill>
                <a:latin typeface="UTM Avo" panose="02040603050506020204" pitchFamily="18" charset="0"/>
              </a:rPr>
              <a:t>- </a:t>
            </a:r>
            <a:r>
              <a:rPr lang="vi-VN" sz="2600" smtClean="0">
                <a:solidFill>
                  <a:schemeClr val="accent4">
                    <a:lumMod val="75000"/>
                  </a:schemeClr>
                </a:solidFill>
              </a:rPr>
              <a:t>Thực </a:t>
            </a:r>
            <a:r>
              <a:rPr lang="vi-VN" sz="2600">
                <a:solidFill>
                  <a:schemeClr val="accent4">
                    <a:lumMod val="75000"/>
                  </a:schemeClr>
                </a:solidFill>
              </a:rPr>
              <a:t>hiện được vệ sinh cá nhân và ăn uống hợp lí để bảo vệ cơ quan bài tiết nước </a:t>
            </a:r>
            <a:r>
              <a:rPr lang="vi-VN" sz="2600">
                <a:solidFill>
                  <a:schemeClr val="accent4">
                    <a:lumMod val="75000"/>
                  </a:schemeClr>
                </a:solidFill>
              </a:rPr>
              <a:t>tiểu</a:t>
            </a:r>
            <a:r>
              <a:rPr lang="vi-VN" sz="2600" smtClean="0">
                <a:solidFill>
                  <a:schemeClr val="accent4">
                    <a:lumMod val="75000"/>
                  </a:schemeClr>
                </a:solidFill>
              </a:rPr>
              <a:t>.</a:t>
            </a:r>
            <a:endParaRPr lang="en-US" sz="2600">
              <a:solidFill>
                <a:schemeClr val="accent4">
                  <a:lumMod val="75000"/>
                </a:schemeClr>
              </a:solidFill>
              <a:latin typeface="UTM Avo" panose="02040603050506020204" pitchFamily="18" charset="0"/>
            </a:endParaRPr>
          </a:p>
          <a:p>
            <a:pPr algn="just"/>
            <a:r>
              <a:rPr lang="en-US" sz="2600" b="1">
                <a:solidFill>
                  <a:schemeClr val="accent4">
                    <a:lumMod val="75000"/>
                  </a:schemeClr>
                </a:solidFill>
                <a:latin typeface="UTM Avo" panose="02040603050506020204" pitchFamily="18" charset="0"/>
              </a:rPr>
              <a:t>*Phát triển năng lực và phẩm chất:</a:t>
            </a:r>
            <a:endParaRPr lang="en-US" sz="2600">
              <a:solidFill>
                <a:schemeClr val="accent4">
                  <a:lumMod val="75000"/>
                </a:schemeClr>
              </a:solidFill>
              <a:latin typeface="UTM Avo" panose="02040603050506020204" pitchFamily="18" charset="0"/>
            </a:endParaRPr>
          </a:p>
          <a:p>
            <a:pPr lvl="0" algn="just"/>
            <a:r>
              <a:rPr lang="en-US" sz="2600">
                <a:solidFill>
                  <a:schemeClr val="accent4">
                    <a:lumMod val="75000"/>
                  </a:schemeClr>
                </a:solidFill>
                <a:latin typeface="UTM Avo" panose="02040603050506020204" pitchFamily="18" charset="0"/>
              </a:rPr>
              <a:t>- </a:t>
            </a:r>
            <a:r>
              <a:rPr lang="vi-VN" sz="2600">
                <a:solidFill>
                  <a:schemeClr val="accent4">
                    <a:lumMod val="75000"/>
                  </a:schemeClr>
                </a:solidFill>
              </a:rPr>
              <a:t>Tuyên truyền và hướng dẫn người khác biết cách chăm sóc, bảo vệ cơ quan bài tiết nước tiểu.</a:t>
            </a:r>
            <a:endParaRPr lang="en-US" sz="2600">
              <a:solidFill>
                <a:schemeClr val="accent4">
                  <a:lumMod val="75000"/>
                </a:schemeClr>
              </a:solidFill>
              <a:latin typeface="UTM Avo" panose="02040603050506020204" pitchFamily="18" charset="0"/>
            </a:endParaRPr>
          </a:p>
        </p:txBody>
      </p:sp>
      <p:pic>
        <p:nvPicPr>
          <p:cNvPr id="5"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418" y="0"/>
            <a:ext cx="2229072" cy="2021579"/>
          </a:xfrm>
          <a:prstGeom prst="rect">
            <a:avLst/>
          </a:prstGeom>
        </p:spPr>
      </p:pic>
      <p:pic>
        <p:nvPicPr>
          <p:cNvPr id="6" name="图片 6">
            <a:extLst>
              <a:ext uri="{FF2B5EF4-FFF2-40B4-BE49-F238E27FC236}">
                <a16:creationId xmlns:a16="http://schemas.microsoft.com/office/drawing/2014/main" id="{CDED1A0A-F7B6-4682-81F5-83715CCA9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32" y="388467"/>
            <a:ext cx="1373410" cy="921814"/>
          </a:xfrm>
          <a:prstGeom prst="rect">
            <a:avLst/>
          </a:prstGeom>
        </p:spPr>
      </p:pic>
    </p:spTree>
    <p:extLst>
      <p:ext uri="{BB962C8B-B14F-4D97-AF65-F5344CB8AC3E}">
        <p14:creationId xmlns:p14="http://schemas.microsoft.com/office/powerpoint/2010/main" val="19021341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2" presetClass="entr" presetSubtype="1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rgbClr val="FF3399"/>
                </a:solidFill>
                <a:effectLst>
                  <a:outerShdw blurRad="38100" dist="38100" dir="2700000" algn="tl">
                    <a:srgbClr val="000000">
                      <a:alpha val="43137"/>
                    </a:srgbClr>
                  </a:outerShdw>
                </a:effectLst>
                <a:latin typeface="UTM Guanine" panose="02040603050506020204" pitchFamily="18" charset="0"/>
              </a:rPr>
              <a:t>mở đầu</a:t>
            </a:r>
            <a:endParaRPr lang="en-US" sz="6000">
              <a:solidFill>
                <a:srgbClr val="FF3399"/>
              </a:solidFill>
              <a:effectLst>
                <a:outerShdw blurRad="38100" dist="38100" dir="2700000" algn="tl">
                  <a:srgbClr val="000000">
                    <a:alpha val="43137"/>
                  </a:srgbClr>
                </a:outerShdw>
              </a:effectLst>
              <a:latin typeface="UTM Guanine" panose="02040603050506020204" pitchFamily="18" charset="0"/>
            </a:endParaRPr>
          </a:p>
        </p:txBody>
      </p:sp>
    </p:spTree>
    <p:extLst>
      <p:ext uri="{BB962C8B-B14F-4D97-AF65-F5344CB8AC3E}">
        <p14:creationId xmlns:p14="http://schemas.microsoft.com/office/powerpoint/2010/main" val="1276986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578116" y="473152"/>
            <a:ext cx="1028700" cy="1110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6816" y="551362"/>
            <a:ext cx="10585184" cy="1446550"/>
          </a:xfrm>
          <a:prstGeom prst="rect">
            <a:avLst/>
          </a:prstGeom>
          <a:noFill/>
        </p:spPr>
        <p:txBody>
          <a:bodyPr wrap="square" rtlCol="0">
            <a:spAutoFit/>
          </a:bodyPr>
          <a:lstStyle/>
          <a:p>
            <a:r>
              <a:rPr lang="en-US" sz="4300" smtClean="0">
                <a:solidFill>
                  <a:schemeClr val="accent4">
                    <a:lumMod val="75000"/>
                  </a:schemeClr>
                </a:solidFill>
                <a:latin typeface="SVN-Lobster" panose="02040603050506020204" pitchFamily="18" charset="0"/>
              </a:rPr>
              <a:t>- Em </a:t>
            </a:r>
            <a:r>
              <a:rPr lang="en-US" sz="4300" dirty="0" err="1" smtClean="0">
                <a:solidFill>
                  <a:schemeClr val="accent4">
                    <a:lumMod val="75000"/>
                  </a:schemeClr>
                </a:solidFill>
                <a:latin typeface="SVN-Lobster" panose="02040603050506020204" pitchFamily="18" charset="0"/>
              </a:rPr>
              <a:t>đã</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bao</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cảm</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thấy</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bí</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tiểu</a:t>
            </a:r>
            <a:r>
              <a:rPr lang="en-US" sz="4300" dirty="0" smtClean="0">
                <a:solidFill>
                  <a:schemeClr val="accent4">
                    <a:lumMod val="75000"/>
                  </a:schemeClr>
                </a:solidFill>
                <a:latin typeface="SVN-Lobster" panose="02040603050506020204" pitchFamily="18" charset="0"/>
              </a:rPr>
              <a:t> hay </a:t>
            </a:r>
            <a:r>
              <a:rPr lang="en-US" sz="4300" dirty="0" err="1" smtClean="0">
                <a:solidFill>
                  <a:schemeClr val="accent4">
                    <a:lumMod val="75000"/>
                  </a:schemeClr>
                </a:solidFill>
                <a:latin typeface="SVN-Lobster" panose="02040603050506020204" pitchFamily="18" charset="0"/>
              </a:rPr>
              <a:t>đi</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tiểu</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nhiều</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lần</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chưa</a:t>
            </a:r>
            <a:r>
              <a:rPr lang="en-US" sz="4300" dirty="0" smtClean="0">
                <a:solidFill>
                  <a:schemeClr val="accent4">
                    <a:lumMod val="75000"/>
                  </a:schemeClr>
                </a:solidFill>
                <a:latin typeface="SVN-Lobster" panose="02040603050506020204" pitchFamily="18" charset="0"/>
              </a:rPr>
              <a:t>?</a:t>
            </a:r>
          </a:p>
          <a:p>
            <a:r>
              <a:rPr lang="en-US" sz="4300" smtClean="0">
                <a:solidFill>
                  <a:schemeClr val="accent4">
                    <a:lumMod val="75000"/>
                  </a:schemeClr>
                </a:solidFill>
                <a:latin typeface="SVN-Lobster" panose="02040603050506020204" pitchFamily="18" charset="0"/>
              </a:rPr>
              <a:t>- Em </a:t>
            </a:r>
            <a:r>
              <a:rPr lang="en-US" sz="4300" dirty="0" err="1" smtClean="0">
                <a:solidFill>
                  <a:schemeClr val="accent4">
                    <a:lumMod val="75000"/>
                  </a:schemeClr>
                </a:solidFill>
                <a:latin typeface="SVN-Lobster" panose="02040603050506020204" pitchFamily="18" charset="0"/>
              </a:rPr>
              <a:t>cảm</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thấy</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thế</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nào</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khi</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bị</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như</a:t>
            </a:r>
            <a:r>
              <a:rPr lang="en-US" sz="4300" dirty="0" smtClean="0">
                <a:solidFill>
                  <a:schemeClr val="accent4">
                    <a:lumMod val="75000"/>
                  </a:schemeClr>
                </a:solidFill>
                <a:latin typeface="SVN-Lobster" panose="02040603050506020204" pitchFamily="18" charset="0"/>
              </a:rPr>
              <a:t> </a:t>
            </a:r>
            <a:r>
              <a:rPr lang="en-US" sz="4300" dirty="0" err="1" smtClean="0">
                <a:solidFill>
                  <a:schemeClr val="accent4">
                    <a:lumMod val="75000"/>
                  </a:schemeClr>
                </a:solidFill>
                <a:latin typeface="SVN-Lobster" panose="02040603050506020204" pitchFamily="18" charset="0"/>
              </a:rPr>
              <a:t>vậy</a:t>
            </a:r>
            <a:r>
              <a:rPr lang="en-US" sz="4300" dirty="0" smtClean="0">
                <a:solidFill>
                  <a:schemeClr val="accent4">
                    <a:lumMod val="75000"/>
                  </a:schemeClr>
                </a:solidFill>
                <a:latin typeface="SVN-Lobster" panose="02040603050506020204" pitchFamily="18" charset="0"/>
              </a:rPr>
              <a:t>?</a:t>
            </a:r>
            <a:endParaRPr lang="en-US" sz="4300" dirty="0">
              <a:solidFill>
                <a:schemeClr val="accent4">
                  <a:lumMod val="75000"/>
                </a:schemeClr>
              </a:solidFill>
              <a:latin typeface="SVN-Lobster" panose="02040603050506020204" pitchFamily="18" charset="0"/>
            </a:endParaRPr>
          </a:p>
        </p:txBody>
      </p:sp>
      <p:pic>
        <p:nvPicPr>
          <p:cNvPr id="4" name="Picture 2" descr="Premium Vector | Sad sick young woman with urine problem character. flat  cartoon illustration . isolated on white background. bladder problem,ache  concept"/>
          <p:cNvPicPr>
            <a:picLocks noChangeAspect="1" noChangeArrowheads="1"/>
          </p:cNvPicPr>
          <p:nvPr/>
        </p:nvPicPr>
        <p:blipFill rotWithShape="1">
          <a:blip r:embed="rId5">
            <a:extLst>
              <a:ext uri="{28A0092B-C50C-407E-A947-70E740481C1C}">
                <a14:useLocalDpi xmlns:a14="http://schemas.microsoft.com/office/drawing/2010/main" val="0"/>
              </a:ext>
            </a:extLst>
          </a:blip>
          <a:srcRect t="9127" b="5555"/>
          <a:stretch/>
        </p:blipFill>
        <p:spPr bwMode="auto">
          <a:xfrm>
            <a:off x="1828885" y="2156187"/>
            <a:ext cx="48006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emium Vector | Sad sick young man with urine problem character. flat  cartoon illustration icon . isolated on white . bladder problem,ache"/>
          <p:cNvPicPr>
            <a:picLocks noChangeAspect="1" noChangeArrowheads="1"/>
          </p:cNvPicPr>
          <p:nvPr/>
        </p:nvPicPr>
        <p:blipFill rotWithShape="1">
          <a:blip r:embed="rId6">
            <a:extLst>
              <a:ext uri="{28A0092B-C50C-407E-A947-70E740481C1C}">
                <a14:useLocalDpi xmlns:a14="http://schemas.microsoft.com/office/drawing/2010/main" val="0"/>
              </a:ext>
            </a:extLst>
          </a:blip>
          <a:srcRect t="8301" b="8301"/>
          <a:stretch/>
        </p:blipFill>
        <p:spPr bwMode="auto">
          <a:xfrm>
            <a:off x="6114047" y="2203812"/>
            <a:ext cx="4819650" cy="4019550"/>
          </a:xfrm>
          <a:prstGeom prst="roundRect">
            <a:avLst>
              <a:gd name="adj" fmla="val 40837"/>
            </a:avLst>
          </a:prstGeom>
          <a:noFill/>
          <a:extLst>
            <a:ext uri="{909E8E84-426E-40DD-AFC4-6F175D3DCCD1}">
              <a14:hiddenFill xmlns:a14="http://schemas.microsoft.com/office/drawing/2010/main">
                <a:solidFill>
                  <a:srgbClr val="FFFFFF"/>
                </a:solidFill>
              </a14:hiddenFill>
            </a:ext>
          </a:extLst>
        </p:spPr>
      </p:pic>
      <p:sp>
        <p:nvSpPr>
          <p:cNvPr id="6" name="Speech Bubble: Oval 38">
            <a:extLst>
              <a:ext uri="{FF2B5EF4-FFF2-40B4-BE49-F238E27FC236}">
                <a16:creationId xmlns:a16="http://schemas.microsoft.com/office/drawing/2014/main" id="{512DEC50-8341-9C22-EF7E-8EC75E2E2CF2}"/>
              </a:ext>
            </a:extLst>
          </p:cNvPr>
          <p:cNvSpPr/>
          <p:nvPr/>
        </p:nvSpPr>
        <p:spPr>
          <a:xfrm>
            <a:off x="423081" y="1997912"/>
            <a:ext cx="3589361" cy="2778804"/>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smtClean="0">
                <a:solidFill>
                  <a:srgbClr val="CA3659"/>
                </a:solidFill>
                <a:latin typeface="UTM Aptima" panose="02040603050506020204" pitchFamily="18" charset="0"/>
                <a:ea typeface="Cambria" panose="02040503050406030204" pitchFamily="18" charset="0"/>
              </a:rPr>
              <a:t>Em đã từng bị bí </a:t>
            </a:r>
          </a:p>
          <a:p>
            <a:pPr algn="ctr"/>
            <a:r>
              <a:rPr lang="en-US" sz="2800" b="1" smtClean="0">
                <a:solidFill>
                  <a:srgbClr val="CA3659"/>
                </a:solidFill>
                <a:latin typeface="UTM Aptima" panose="02040603050506020204" pitchFamily="18" charset="0"/>
                <a:ea typeface="Cambria" panose="02040503050406030204" pitchFamily="18" charset="0"/>
              </a:rPr>
              <a:t>tiểu. Em cảm thấy rất khó chịu và đau tức vùng bụng dưới</a:t>
            </a:r>
            <a:r>
              <a:rPr lang="en-US" sz="3200" b="1" smtClean="0">
                <a:solidFill>
                  <a:srgbClr val="CA3659"/>
                </a:solidFill>
                <a:latin typeface="UTM Avo" panose="02040603050506020204" pitchFamily="18" charset="0"/>
                <a:ea typeface="Cambria" panose="02040503050406030204" pitchFamily="18" charset="0"/>
              </a:rPr>
              <a:t>.</a:t>
            </a:r>
            <a:endParaRPr lang="en-US" sz="3200" b="1">
              <a:solidFill>
                <a:srgbClr val="CA3659"/>
              </a:solidFill>
              <a:latin typeface="UTM Avo" panose="02040603050506020204" pitchFamily="18" charset="0"/>
              <a:ea typeface="Cambria" panose="02040503050406030204" pitchFamily="18" charset="0"/>
            </a:endParaRPr>
          </a:p>
        </p:txBody>
      </p:sp>
      <p:sp>
        <p:nvSpPr>
          <p:cNvPr id="7" name="Speech Bubble: Oval 38">
            <a:extLst>
              <a:ext uri="{FF2B5EF4-FFF2-40B4-BE49-F238E27FC236}">
                <a16:creationId xmlns:a16="http://schemas.microsoft.com/office/drawing/2014/main" id="{512DEC50-8341-9C22-EF7E-8EC75E2E2CF2}"/>
              </a:ext>
            </a:extLst>
          </p:cNvPr>
          <p:cNvSpPr/>
          <p:nvPr/>
        </p:nvSpPr>
        <p:spPr>
          <a:xfrm flipH="1">
            <a:off x="8523872" y="1583680"/>
            <a:ext cx="3589361" cy="249577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smtClean="0">
                <a:solidFill>
                  <a:srgbClr val="002060"/>
                </a:solidFill>
                <a:latin typeface="UTM Aptima" panose="02040603050506020204" pitchFamily="18" charset="0"/>
                <a:ea typeface="Cambria" panose="02040503050406030204" pitchFamily="18" charset="0"/>
              </a:rPr>
              <a:t>Em đã từng bị đi </a:t>
            </a:r>
          </a:p>
          <a:p>
            <a:pPr algn="ctr"/>
            <a:r>
              <a:rPr lang="en-US" sz="2800" b="1" smtClean="0">
                <a:solidFill>
                  <a:srgbClr val="002060"/>
                </a:solidFill>
                <a:latin typeface="UTM Aptima" panose="02040603050506020204" pitchFamily="18" charset="0"/>
                <a:ea typeface="Cambria" panose="02040503050406030204" pitchFamily="18" charset="0"/>
              </a:rPr>
              <a:t>tiểu nhiều lần. Em cảm thấy đau rát vùng kín</a:t>
            </a:r>
            <a:r>
              <a:rPr lang="en-US" sz="3200" b="1" smtClean="0">
                <a:solidFill>
                  <a:srgbClr val="002060"/>
                </a:solidFill>
                <a:latin typeface="UTM Avo" panose="02040603050506020204" pitchFamily="18" charset="0"/>
                <a:ea typeface="Cambria" panose="02040503050406030204" pitchFamily="18" charset="0"/>
              </a:rPr>
              <a:t>.</a:t>
            </a:r>
            <a:endParaRPr lang="en-US" sz="3200" b="1">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357336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smtClean="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endParaRPr lang="en-US" sz="8800">
              <a:solidFill>
                <a:srgbClr val="FFFF00"/>
              </a:solidFill>
              <a:effectLst>
                <a:outerShdw blurRad="38100" dist="38100" dir="2700000" algn="tl">
                  <a:srgbClr val="000000">
                    <a:alpha val="43137"/>
                  </a:srgbClr>
                </a:outerShdw>
              </a:effectLst>
              <a:latin typeface="#9Slide05 SVNAngellife" panose="02000500000000020003" pitchFamily="2" charset="0"/>
            </a:endParaRP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smtClean="0">
                <a:solidFill>
                  <a:schemeClr val="bg1"/>
                </a:solidFill>
                <a:effectLst>
                  <a:outerShdw blurRad="38100" dist="38100" dir="2700000" algn="tl">
                    <a:srgbClr val="000000">
                      <a:alpha val="43137"/>
                    </a:srgbClr>
                  </a:outerShdw>
                </a:effectLst>
                <a:latin typeface="UTM Guanine" panose="02040603050506020204" pitchFamily="18" charset="0"/>
              </a:rPr>
              <a:t>khám phá</a:t>
            </a:r>
            <a:endParaRPr lang="en-US" sz="6000">
              <a:solidFill>
                <a:schemeClr val="bg1"/>
              </a:solidFill>
              <a:effectLst>
                <a:outerShdw blurRad="38100" dist="38100" dir="2700000" algn="tl">
                  <a:srgbClr val="000000">
                    <a:alpha val="43137"/>
                  </a:srgbClr>
                </a:outerShdw>
              </a:effectLst>
              <a:latin typeface="UTM Guanine" panose="02040603050506020204" pitchFamily="18" charset="0"/>
            </a:endParaRPr>
          </a:p>
        </p:txBody>
      </p:sp>
    </p:spTree>
    <p:extLst>
      <p:ext uri="{BB962C8B-B14F-4D97-AF65-F5344CB8AC3E}">
        <p14:creationId xmlns:p14="http://schemas.microsoft.com/office/powerpoint/2010/main" val="10609335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171" y="4083069"/>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76894" y="2435582"/>
            <a:ext cx="3160884" cy="283977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171" y="1260384"/>
            <a:ext cx="3011512" cy="286511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4712" y="1957496"/>
            <a:ext cx="2906589" cy="3392905"/>
          </a:xfrm>
          <a:prstGeom prst="rect">
            <a:avLst/>
          </a:prstGeom>
        </p:spPr>
      </p:pic>
    </p:spTree>
    <p:extLst>
      <p:ext uri="{BB962C8B-B14F-4D97-AF65-F5344CB8AC3E}">
        <p14:creationId xmlns:p14="http://schemas.microsoft.com/office/powerpoint/2010/main" val="23720972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854315" y="1725539"/>
            <a:ext cx="4135187" cy="810092"/>
            <a:chOff x="496667" y="1218441"/>
            <a:chExt cx="4408210" cy="256468"/>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11454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FF0000"/>
                  </a:solidFill>
                  <a:effectLst/>
                  <a:uLnTx/>
                  <a:uFillTx/>
                  <a:latin typeface="Cambria" panose="02040503050406030204" pitchFamily="18" charset="0"/>
                  <a:ea typeface="思源黑体 CN"/>
                  <a:cs typeface="Arial" panose="020B0604020202020204" pitchFamily="34" charset="0"/>
                </a:rPr>
                <a:t>THẢO</a:t>
              </a:r>
              <a:r>
                <a:rPr kumimoji="0" lang="en-US" sz="3200" b="1" i="0" u="none" strike="noStrike" kern="1200" cap="none" spc="0" normalizeH="0" noProof="0" smtClean="0">
                  <a:ln>
                    <a:noFill/>
                  </a:ln>
                  <a:solidFill>
                    <a:srgbClr val="FF0000"/>
                  </a:solidFill>
                  <a:effectLst/>
                  <a:uLnTx/>
                  <a:uFillTx/>
                  <a:latin typeface="Cambria" panose="02040503050406030204" pitchFamily="18" charset="0"/>
                  <a:ea typeface="思源黑体 CN"/>
                  <a:cs typeface="Arial" panose="020B0604020202020204" pitchFamily="34" charset="0"/>
                </a:rPr>
                <a:t>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2" name="TextBox 11"/>
          <p:cNvSpPr txBox="1"/>
          <p:nvPr/>
        </p:nvSpPr>
        <p:spPr>
          <a:xfrm>
            <a:off x="357244" y="2958352"/>
            <a:ext cx="5591306" cy="3046988"/>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Hình vẽ gì?</a:t>
            </a:r>
          </a:p>
          <a:p>
            <a:pPr algn="just"/>
            <a:r>
              <a:rPr lang="en-US" sz="3200" b="1" smtClean="0">
                <a:solidFill>
                  <a:srgbClr val="002060"/>
                </a:solidFill>
                <a:latin typeface="UTM Aptima" panose="02040603050506020204" pitchFamily="18" charset="0"/>
              </a:rPr>
              <a:t>- Các bạn nhỏ trong hình làm gì?</a:t>
            </a:r>
          </a:p>
          <a:p>
            <a:pPr algn="just"/>
            <a:r>
              <a:rPr lang="en-US" sz="3200" b="1" smtClean="0">
                <a:solidFill>
                  <a:srgbClr val="002060"/>
                </a:solidFill>
                <a:latin typeface="UTM Aptima" panose="02040603050506020204" pitchFamily="18" charset="0"/>
              </a:rPr>
              <a:t>- Những việc đó có giúp bảo vệ cơ quan bài tiết nước tiểu không?</a:t>
            </a:r>
            <a:endParaRPr lang="en-US" sz="3200"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3629214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07369" y="1929038"/>
            <a:ext cx="4474549" cy="4019991"/>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5999521" y="1552841"/>
            <a:ext cx="5483150" cy="2950920"/>
            <a:chOff x="496667" y="1218441"/>
            <a:chExt cx="4408210" cy="359575"/>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31127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tắm rửa bằng xà phòng và nhớ thay đồ lót hằng ngày để bảo vệ cơ quan bài tiết nước tiểu.</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4" name="Group 13">
            <a:extLst>
              <a:ext uri="{FF2B5EF4-FFF2-40B4-BE49-F238E27FC236}">
                <a16:creationId xmlns:a16="http://schemas.microsoft.com/office/drawing/2014/main" id="{21647756-8E6E-CBE3-C210-C6A6E344E150}"/>
              </a:ext>
            </a:extLst>
          </p:cNvPr>
          <p:cNvGrpSpPr/>
          <p:nvPr/>
        </p:nvGrpSpPr>
        <p:grpSpPr>
          <a:xfrm>
            <a:off x="6919452" y="4906625"/>
            <a:ext cx="3643288" cy="1569657"/>
            <a:chOff x="851809" y="1234395"/>
            <a:chExt cx="3961681" cy="166910"/>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851809" y="1247486"/>
              <a:ext cx="3961681" cy="140728"/>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Vệ sinh cá</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nhân sạch sẽ.</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55115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sát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các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hình</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dưới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đây</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và</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nêu</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những</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việc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cần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làm</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để</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bảo</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vệ</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cơ</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quan</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bài</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tiết</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nước</a:t>
            </a:r>
            <a:r>
              <a:rPr lang="en-US" sz="3200" b="1" dirty="0" smtClean="0">
                <a:solidFill>
                  <a:schemeClr val="accent4">
                    <a:lumMod val="75000"/>
                  </a:schemeClr>
                </a:solidFill>
                <a:latin typeface="UTM Avo" panose="02040603050506020204" pitchFamily="18" charset="0"/>
              </a:rPr>
              <a:t> </a:t>
            </a:r>
            <a:r>
              <a:rPr lang="en-US" sz="3200" b="1" dirty="0" err="1" smtClean="0">
                <a:solidFill>
                  <a:schemeClr val="accent4">
                    <a:lumMod val="75000"/>
                  </a:schemeClr>
                </a:solidFill>
                <a:latin typeface="UTM Avo" panose="02040603050506020204" pitchFamily="18" charset="0"/>
              </a:rPr>
              <a:t>tiểu</a:t>
            </a:r>
            <a:r>
              <a:rPr lang="en-US" sz="3200" b="1" dirty="0" smtClean="0">
                <a:solidFill>
                  <a:schemeClr val="accent4">
                    <a:lumMod val="75000"/>
                  </a:schemeClr>
                </a:solidFill>
                <a:latin typeface="UTM Avo" panose="02040603050506020204" pitchFamily="18" charset="0"/>
              </a:rPr>
              <a:t>.</a:t>
            </a:r>
            <a:endParaRPr lang="en-US" sz="3200" b="1" dirty="0">
              <a:solidFill>
                <a:schemeClr val="accent4">
                  <a:lumMod val="75000"/>
                </a:schemeClr>
              </a:solidFill>
              <a:latin typeface="UTM Avo" panose="020406030505060202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8" y="1963218"/>
            <a:ext cx="4674213" cy="4446994"/>
          </a:xfrm>
          <a:prstGeom prst="rect">
            <a:avLst/>
          </a:prstGeom>
        </p:spPr>
      </p:pic>
      <p:grpSp>
        <p:nvGrpSpPr>
          <p:cNvPr id="13" name="Group 12">
            <a:extLst>
              <a:ext uri="{FF2B5EF4-FFF2-40B4-BE49-F238E27FC236}">
                <a16:creationId xmlns:a16="http://schemas.microsoft.com/office/drawing/2014/main" id="{21647756-8E6E-CBE3-C210-C6A6E344E150}"/>
              </a:ext>
            </a:extLst>
          </p:cNvPr>
          <p:cNvGrpSpPr/>
          <p:nvPr/>
        </p:nvGrpSpPr>
        <p:grpSpPr>
          <a:xfrm>
            <a:off x="5999521" y="1552846"/>
            <a:ext cx="5483150" cy="2950922"/>
            <a:chOff x="496667" y="1218441"/>
            <a:chExt cx="4408210" cy="359575"/>
          </a:xfrm>
        </p:grpSpPr>
        <p:sp>
          <p:nvSpPr>
            <p:cNvPr id="1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8" name="TextBox 17">
              <a:extLst>
                <a:ext uri="{FF2B5EF4-FFF2-40B4-BE49-F238E27FC236}">
                  <a16:creationId xmlns:a16="http://schemas.microsoft.com/office/drawing/2014/main" id="{0E003A0E-03A2-5BED-4FAA-CF3A453B3B8D}"/>
                </a:ext>
              </a:extLst>
            </p:cNvPr>
            <p:cNvSpPr txBox="1"/>
            <p:nvPr/>
          </p:nvSpPr>
          <p:spPr>
            <a:xfrm>
              <a:off x="664092" y="1222295"/>
              <a:ext cx="4073361" cy="34877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smtClean="0">
                  <a:ln>
                    <a:noFill/>
                  </a:ln>
                  <a:solidFill>
                    <a:srgbClr val="002060"/>
                  </a:solidFill>
                  <a:effectLst/>
                  <a:uLnTx/>
                  <a:uFillTx/>
                  <a:latin typeface="Cambria" panose="02040503050406030204" pitchFamily="18" charset="0"/>
                  <a:ea typeface="思源黑体 CN"/>
                  <a:cs typeface="Arial" panose="020B0604020202020204" pitchFamily="34" charset="0"/>
                </a:rPr>
                <a:t> đang ăn thức ăn mặn, bố mẹ khuyên bạn ấy không nên ăn mặn vì không tốt cho thận.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9" name="Group 18">
            <a:extLst>
              <a:ext uri="{FF2B5EF4-FFF2-40B4-BE49-F238E27FC236}">
                <a16:creationId xmlns:a16="http://schemas.microsoft.com/office/drawing/2014/main" id="{21647756-8E6E-CBE3-C210-C6A6E344E150}"/>
              </a:ext>
            </a:extLst>
          </p:cNvPr>
          <p:cNvGrpSpPr/>
          <p:nvPr/>
        </p:nvGrpSpPr>
        <p:grpSpPr>
          <a:xfrm>
            <a:off x="6868651" y="4940492"/>
            <a:ext cx="4087215" cy="1036975"/>
            <a:chOff x="851809" y="1234395"/>
            <a:chExt cx="3961681" cy="166910"/>
          </a:xfrm>
        </p:grpSpPr>
        <p:sp>
          <p:nvSpPr>
            <p:cNvPr id="20"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1" name="TextBox 20">
              <a:extLst>
                <a:ext uri="{FF2B5EF4-FFF2-40B4-BE49-F238E27FC236}">
                  <a16:creationId xmlns:a16="http://schemas.microsoft.com/office/drawing/2014/main" id="{0E003A0E-03A2-5BED-4FAA-CF3A453B3B8D}"/>
                </a:ext>
              </a:extLst>
            </p:cNvPr>
            <p:cNvSpPr txBox="1"/>
            <p:nvPr/>
          </p:nvSpPr>
          <p:spPr>
            <a:xfrm>
              <a:off x="851809" y="1247486"/>
              <a:ext cx="3961681" cy="75273"/>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smtClean="0">
                  <a:ln>
                    <a:noFill/>
                  </a:ln>
                  <a:solidFill>
                    <a:srgbClr val="0070C0"/>
                  </a:solidFill>
                  <a:effectLst/>
                  <a:uLnTx/>
                  <a:uFillTx/>
                  <a:latin typeface="Cambria" panose="02040503050406030204" pitchFamily="18" charset="0"/>
                  <a:ea typeface="思源黑体 CN"/>
                  <a:cs typeface="Arial" panose="020B0604020202020204" pitchFamily="34" charset="0"/>
                </a:rPr>
                <a:t> ăn mặn</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07610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735</Words>
  <Application>Microsoft Office PowerPoint</Application>
  <PresentationFormat>Widescreen</PresentationFormat>
  <Paragraphs>75</Paragraphs>
  <Slides>18</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18</vt:i4>
      </vt:variant>
    </vt:vector>
  </HeadingPairs>
  <TitlesOfParts>
    <vt:vector size="39" baseType="lpstr">
      <vt:lpstr>Arial</vt:lpstr>
      <vt:lpstr>SVN-Harabaras</vt:lpstr>
      <vt:lpstr>UTM Aptima</vt:lpstr>
      <vt:lpstr>#9Slide07 HoneyCream</vt:lpstr>
      <vt:lpstr>UTM Guanine</vt:lpstr>
      <vt:lpstr>SVN-Lobster</vt:lpstr>
      <vt:lpstr>#9Slide05 Bodega Script</vt:lpstr>
      <vt:lpstr>SVN-Newton</vt:lpstr>
      <vt:lpstr>UTM Alberta Heavy</vt:lpstr>
      <vt:lpstr>SVN-Dancing Script</vt:lpstr>
      <vt:lpstr>等线</vt:lpstr>
      <vt:lpstr>UTM Sharnay</vt:lpstr>
      <vt:lpstr>Cambria</vt:lpstr>
      <vt:lpstr>UTM Avo</vt:lpstr>
      <vt:lpstr>字魂64号-萌趣软糖体</vt:lpstr>
      <vt:lpstr>Times New Roman</vt:lpstr>
      <vt:lpstr>#9Slide05 SVNAngellife</vt:lpstr>
      <vt:lpstr>思源黑体 CN</vt:lpstr>
      <vt:lpstr>#9Slide03 Arima Madurai Light</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17</cp:revision>
  <dcterms:created xsi:type="dcterms:W3CDTF">2023-03-19T10:21:57Z</dcterms:created>
  <dcterms:modified xsi:type="dcterms:W3CDTF">2023-03-19T15:00:25Z</dcterms:modified>
</cp:coreProperties>
</file>