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</p:sldMasterIdLst>
  <p:notesMasterIdLst>
    <p:notesMasterId r:id="rId33"/>
  </p:notesMasterIdLst>
  <p:sldIdLst>
    <p:sldId id="256" r:id="rId4"/>
    <p:sldId id="257" r:id="rId5"/>
    <p:sldId id="259" r:id="rId6"/>
    <p:sldId id="262" r:id="rId7"/>
    <p:sldId id="261" r:id="rId8"/>
    <p:sldId id="263" r:id="rId9"/>
    <p:sldId id="266" r:id="rId10"/>
    <p:sldId id="265" r:id="rId11"/>
    <p:sldId id="258" r:id="rId12"/>
    <p:sldId id="268" r:id="rId13"/>
    <p:sldId id="267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4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69" r:id="rId31"/>
    <p:sldId id="286" r:id="rId32"/>
  </p:sldIdLst>
  <p:sldSz cx="12192000" cy="6858000"/>
  <p:notesSz cx="6858000" cy="9144000"/>
  <p:embeddedFontLst>
    <p:embeddedFont>
      <p:font typeface="#9Slide04 Goku" panose="02000503000000020004" pitchFamily="2" charset="0"/>
      <p:regular r:id="rId34"/>
    </p:embeddedFont>
    <p:embeddedFont>
      <p:font typeface="#9Slide05 Aphrodite Pro" panose="02000000000000000000" pitchFamily="2" charset="0"/>
      <p:regular r:id="rId35"/>
    </p:embeddedFont>
    <p:embeddedFont>
      <p:font typeface="#9Slide05 SVNMaphylla" pitchFamily="2" charset="0"/>
      <p:regular r:id="rId36"/>
    </p:embeddedFont>
    <p:embeddedFont>
      <p:font typeface="#9Slide07 HoneyCream" pitchFamily="2" charset="0"/>
      <p:regular r:id="rId37"/>
    </p:embeddedFont>
    <p:embeddedFont>
      <p:font typeface="#9Slide07 IcielBC Cubano Normal" panose="00000500000000000000" pitchFamily="2" charset="0"/>
      <p:regular r:id="rId38"/>
    </p:embeddedFont>
    <p:embeddedFont>
      <p:font typeface="#9Slide07 IcielPony" panose="02000000000000000000" pitchFamily="2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SVN-Dancing Script" panose="02040603050506020204" pitchFamily="18" charset="0"/>
      <p:regular r:id="rId50"/>
    </p:embeddedFont>
    <p:embeddedFont>
      <p:font typeface="SVN-Newton" panose="02040603050506020204" pitchFamily="18" charset="0"/>
      <p:regular r:id="rId51"/>
    </p:embeddedFont>
    <p:embeddedFont>
      <p:font typeface="SVN-Poky's" panose="020B0606040200020203" pitchFamily="34" charset="0"/>
      <p:regular r:id="rId52"/>
    </p:embeddedFont>
    <p:embeddedFont>
      <p:font typeface="UTM Aptima" panose="02040603050506020204" pitchFamily="18" charset="0"/>
      <p:regular r:id="rId53"/>
      <p:bold r:id="rId54"/>
      <p:italic r:id="rId55"/>
      <p:boldItalic r:id="rId56"/>
    </p:embeddedFont>
    <p:embeddedFont>
      <p:font typeface="UTM Avo" panose="02040603050506020204" pitchFamily="18" charset="0"/>
      <p:regular r:id="rId57"/>
      <p:bold r:id="rId58"/>
      <p:italic r:id="rId59"/>
      <p:boldItalic r:id="rId60"/>
    </p:embeddedFont>
    <p:embeddedFont>
      <p:font typeface="UTM Showcard" panose="02040603050506020204" pitchFamily="18" charset="0"/>
      <p:regular r:id="rId61"/>
    </p:embeddedFont>
    <p:embeddedFont>
      <p:font typeface="UTM ViceroyJF" panose="02040603050506020204" pitchFamily="18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6600"/>
    <a:srgbClr val="FF0066"/>
    <a:srgbClr val="00CC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2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85195-2BDE-40BA-9E33-713A6F59DCFF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9A1BC-DD6C-4490-8360-2914DAB08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8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0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37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02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7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1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97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67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0355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6243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372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31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09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5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5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42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86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4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4A7D-3960-4238-B3B8-900FE7FEACF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1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84A7D-3960-4238-B3B8-900FE7FEACF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3718E-26CC-4213-91EB-3E2CA4A0CB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AD1A1C8A-AC2D-437E-876A-15F78EB73B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09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38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44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png"/><Relationship Id="rId7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7.wdp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50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14.jpg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18" Type="http://schemas.microsoft.com/office/2007/relationships/hdphoto" Target="../media/hdphoto8.wdp"/><Relationship Id="rId3" Type="http://schemas.openxmlformats.org/officeDocument/2006/relationships/image" Target="../media/image23.jpg"/><Relationship Id="rId7" Type="http://schemas.openxmlformats.org/officeDocument/2006/relationships/slide" Target="slide4.xml"/><Relationship Id="rId12" Type="http://schemas.openxmlformats.org/officeDocument/2006/relationships/slide" Target="slide7.xm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slide" Target="slide5.xml"/><Relationship Id="rId9" Type="http://schemas.microsoft.com/office/2007/relationships/hdphoto" Target="../media/hdphoto7.wdp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27.png"/><Relationship Id="rId5" Type="http://schemas.openxmlformats.org/officeDocument/2006/relationships/image" Target="../media/image23.jpg"/><Relationship Id="rId15" Type="http://schemas.openxmlformats.org/officeDocument/2006/relationships/image" Target="../media/image22.png"/><Relationship Id="rId10" Type="http://schemas.microsoft.com/office/2007/relationships/hdphoto" Target="../media/hdphoto9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9.wdp"/><Relationship Id="rId12" Type="http://schemas.microsoft.com/office/2007/relationships/hdphoto" Target="../media/hdphoto1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9.wdp"/><Relationship Id="rId12" Type="http://schemas.microsoft.com/office/2007/relationships/hdphoto" Target="../media/hdphoto1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3.jpg"/><Relationship Id="rId1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8" y="2387824"/>
            <a:ext cx="4470176" cy="44701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257" y="-115180"/>
            <a:ext cx="1271130" cy="127113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258947" y="626905"/>
            <a:ext cx="2811440" cy="1105510"/>
            <a:chOff x="-856881" y="1091821"/>
            <a:chExt cx="2811440" cy="1105510"/>
          </a:xfrm>
        </p:grpSpPr>
        <p:sp>
          <p:nvSpPr>
            <p:cNvPr id="3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3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</a:t>
              </a:r>
              <a:r>
                <a:rPr lang="en-US" sz="20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2000" b="1" kern="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việt</a:t>
              </a:r>
              <a:r>
                <a:rPr lang="en-US" sz="2000" b="1" kern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46936" y="645889"/>
            <a:ext cx="6713002" cy="1200330"/>
            <a:chOff x="2961973" y="3514493"/>
            <a:chExt cx="6713002" cy="1200330"/>
          </a:xfrm>
        </p:grpSpPr>
        <p:sp>
          <p:nvSpPr>
            <p:cNvPr id="34" name="TextBox 33"/>
            <p:cNvSpPr txBox="1"/>
            <p:nvPr/>
          </p:nvSpPr>
          <p:spPr>
            <a:xfrm>
              <a:off x="2961973" y="3514494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ln w="1270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61973" y="3514493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86665" y="1846218"/>
            <a:ext cx="10374231" cy="1754563"/>
            <a:chOff x="4646115" y="1594146"/>
            <a:chExt cx="6310544" cy="1754563"/>
          </a:xfrm>
        </p:grpSpPr>
        <p:sp>
          <p:nvSpPr>
            <p:cNvPr id="40" name="TextBox 39"/>
            <p:cNvSpPr txBox="1"/>
            <p:nvPr/>
          </p:nvSpPr>
          <p:spPr>
            <a:xfrm>
              <a:off x="4646115" y="1594146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atin typeface="UTM Showcard" panose="02040603050506020204" pitchFamily="18" charset="0"/>
                </a:rPr>
                <a:t>Viết đoạn văn giới thiệu một đồ dùng học tập</a:t>
              </a:r>
              <a:endParaRPr lang="en-US" sz="5400" dirty="0">
                <a:latin typeface="UTM Showcard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83796" y="1594383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gradFill flip="none" rotWithShape="1">
                    <a:gsLst>
                      <a:gs pos="0">
                        <a:srgbClr val="92D050"/>
                      </a:gs>
                      <a:gs pos="13000">
                        <a:srgbClr val="00CC00"/>
                      </a:gs>
                      <a:gs pos="72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Viết đoạn văn giới thiệu </a:t>
              </a:r>
              <a:r>
                <a:rPr lang="en-US" sz="5400">
                  <a:gradFill flip="none" rotWithShape="1">
                    <a:gsLst>
                      <a:gs pos="100000">
                        <a:srgbClr val="00CC00">
                          <a:shade val="30000"/>
                          <a:satMod val="115000"/>
                        </a:srgbClr>
                      </a:gs>
                      <a:gs pos="70000">
                        <a:srgbClr val="00CC00">
                          <a:shade val="67500"/>
                          <a:satMod val="115000"/>
                        </a:srgbClr>
                      </a:gs>
                      <a:gs pos="18000">
                        <a:srgbClr val="FFFF00"/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một đồ dùng học tập</a:t>
              </a:r>
              <a:endParaRPr lang="en-US" sz="5400" dirty="0">
                <a:gradFill flip="none" rotWithShape="1">
                  <a:gsLst>
                    <a:gs pos="100000">
                      <a:srgbClr val="00CC00">
                        <a:shade val="30000"/>
                        <a:satMod val="115000"/>
                      </a:srgbClr>
                    </a:gs>
                    <a:gs pos="70000">
                      <a:srgbClr val="00CC00">
                        <a:shade val="67500"/>
                        <a:satMod val="115000"/>
                      </a:srgbClr>
                    </a:gs>
                    <a:gs pos="18000">
                      <a:srgbClr val="FFFF00"/>
                    </a:gs>
                  </a:gsLst>
                  <a:lin ang="10800000" scaled="1"/>
                  <a:tileRect/>
                </a:gradFill>
                <a:latin typeface="UTM Showcard" panose="02040603050506020204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382827" y="3751105"/>
            <a:ext cx="597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rPr>
              <a:t>Đọc mở rộng</a:t>
            </a:r>
            <a:endParaRPr lang="en-US" sz="8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Maphylla" pitchFamily="2" charset="0"/>
            </a:endParaRPr>
          </a:p>
        </p:txBody>
      </p:sp>
      <p:sp>
        <p:nvSpPr>
          <p:cNvPr id="38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6036437" y="5038540"/>
            <a:ext cx="2490004" cy="742297"/>
          </a:xfrm>
          <a:prstGeom prst="roundRect">
            <a:avLst>
              <a:gd name="adj" fmla="val 50000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#9Slide04 Goku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83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#9Slide04 Goku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6011666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10973" y="2022873"/>
            <a:ext cx="34043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Luyện viết đoạn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158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77793" y="4711358"/>
            <a:ext cx="3685155" cy="2146642"/>
          </a:xfrm>
          <a:prstGeom prst="rect">
            <a:avLst/>
          </a:prstGeom>
        </p:spPr>
      </p:pic>
      <p:pic>
        <p:nvPicPr>
          <p:cNvPr id="5" name="Picture 4" descr="20210409090849_wm_shs-tieng-viet-2-tap-1">
            <a:extLst>
              <a:ext uri="{FF2B5EF4-FFF2-40B4-BE49-F238E27FC236}">
                <a16:creationId xmlns:a16="http://schemas.microsoft.com/office/drawing/2014/main" id="{DD7EC413-5D04-4225-88C0-DCD89DB50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91101" y="462017"/>
            <a:ext cx="1047613" cy="887534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96883" y="620447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Nói về một đồ dùng học tập của em.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6"/>
              </a:clrFrom>
              <a:clrTo>
                <a:srgbClr val="FEF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7" y="905784"/>
            <a:ext cx="6622690" cy="56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955868" y="1182163"/>
            <a:ext cx="731520" cy="193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81606" y="1162863"/>
            <a:ext cx="3931920" cy="1930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3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Nói về một đồ dùng học tập của em.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8640" y="2649241"/>
            <a:ext cx="3336334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3" y="2588118"/>
            <a:ext cx="3314975" cy="211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6834" y="4542057"/>
            <a:ext cx="304644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bút máy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12983" y="2623115"/>
            <a:ext cx="3474639" cy="2631830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188" y="4542057"/>
            <a:ext cx="288480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hộp bút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796362" y="2649241"/>
            <a:ext cx="3497410" cy="2605704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0325" y="4557733"/>
            <a:ext cx="3083989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hộp sáp màu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4" b="29672"/>
          <a:stretch/>
        </p:blipFill>
        <p:spPr bwMode="auto">
          <a:xfrm>
            <a:off x="4175523" y="2855711"/>
            <a:ext cx="3391762" cy="15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523" y="2623115"/>
            <a:ext cx="3480248" cy="18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06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289939" y="1116473"/>
            <a:ext cx="1016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dùng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942" y="1987844"/>
            <a:ext cx="3577662" cy="2920572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566" y="4283120"/>
            <a:ext cx="315362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cặp sách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32152" y="2597134"/>
            <a:ext cx="3708846" cy="2941987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3991" y="4908416"/>
            <a:ext cx="343679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quyển sách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48536" y="3683726"/>
            <a:ext cx="3449940" cy="2725531"/>
          </a:xfrm>
          <a:prstGeom prst="roundRect">
            <a:avLst/>
          </a:prstGeom>
          <a:solidFill>
            <a:srgbClr val="FCFDC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1072" y="5613788"/>
            <a:ext cx="284790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cái bút chì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r="18405"/>
          <a:stretch>
            <a:fillRect/>
          </a:stretch>
        </p:blipFill>
        <p:spPr bwMode="auto">
          <a:xfrm>
            <a:off x="654490" y="2187665"/>
            <a:ext cx="3108566" cy="19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210" y="2709014"/>
            <a:ext cx="1516729" cy="21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82" y="3827108"/>
            <a:ext cx="3301053" cy="149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49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4" b="100000" l="1843" r="97773">
                        <a14:foregroundMark x1="32796" y1="53273" x2="54301" y2="58788"/>
                        <a14:foregroundMark x1="78648" y1="54424" x2="57143" y2="58424"/>
                        <a14:foregroundMark x1="73118" y1="58970" x2="67588" y2="65636"/>
                        <a14:foregroundMark x1="68280" y1="24303" x2="76959" y2="34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39" y="666441"/>
            <a:ext cx="4470048" cy="5956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0919" y="1073257"/>
            <a:ext cx="7743098" cy="507831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u="sng">
                <a:solidFill>
                  <a:schemeClr val="accent2"/>
                </a:solidFill>
                <a:latin typeface="UTM Avo" pitchFamily="18" charset="0"/>
              </a:rPr>
              <a:t>Để giới thiệu đồ dùng học tập:</a:t>
            </a:r>
            <a:endParaRPr lang="en-US" sz="3600" b="1" u="sng">
              <a:solidFill>
                <a:schemeClr val="accent2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Đó là cái gì?</a:t>
            </a:r>
            <a:endParaRPr lang="en-US" sz="3600" b="1">
              <a:solidFill>
                <a:schemeClr val="accent5">
                  <a:lumMod val="50000"/>
                </a:schemeClr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Nó có màu gì?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Hình dáng nó ra sao?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Sử dụng nó như thế nào?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- </a:t>
            </a:r>
            <a:r>
              <a:rPr lang="vi-VN" sz="3600" b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Nó giúp ích gì cho em?</a:t>
            </a:r>
            <a:endParaRPr lang="en-US" sz="3600" b="1">
              <a:solidFill>
                <a:schemeClr val="accent5">
                  <a:lumMod val="50000"/>
                </a:scheme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9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33530" y="509452"/>
            <a:ext cx="5394960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1817" y="640080"/>
            <a:ext cx="4924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</a:rPr>
              <a:t>Em muốn giới thiệu đồ vật nào?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5239933" y="3213345"/>
            <a:ext cx="3224081" cy="2246812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 xin giới thiệu về cái hộp bút.</a:t>
            </a:r>
            <a:endParaRPr lang="en-US" sz="3600" b="1">
              <a:solidFill>
                <a:srgbClr val="CA3659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8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93177" y="509452"/>
            <a:ext cx="5735313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709880"/>
            <a:ext cx="5786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</a:rPr>
              <a:t>Đồ vật có hình dạng, màu sắc ra sao?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94731" y="2445000"/>
            <a:ext cx="4922251" cy="2664823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Hộp bút khá to và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rộng. Nó có màu hồng nhạt và được làm bằng nhựa cứng.</a:t>
            </a:r>
            <a:endParaRPr lang="en-US" sz="3600" b="1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93177" y="509452"/>
            <a:ext cx="5735313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709880"/>
            <a:ext cx="5786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UTM Avo" panose="02040603050506020204" pitchFamily="18" charset="0"/>
              </a:rPr>
              <a:t>Em sử dụng đồ dùng đó như thế nào?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94731" y="2445000"/>
            <a:ext cx="4922251" cy="2664823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Em thường cất bút, thước, chì và tẩy trong đó. Nó giữ cho bút của em không bị hỏng.</a:t>
            </a:r>
            <a:endParaRPr lang="en-US" sz="3600" b="1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2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93177" y="509452"/>
            <a:ext cx="5735313" cy="1724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7" y="1306279"/>
            <a:ext cx="5656224" cy="565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709880"/>
            <a:ext cx="578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quản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 flipH="1">
            <a:off x="321262" y="1851426"/>
            <a:ext cx="4922251" cy="2664823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 </a:t>
            </a:r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Em giữ nó cẩn thận.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Học xong em cất nó vào trong cặp.</a:t>
            </a:r>
            <a:endParaRPr lang="en-US" sz="3600" b="1">
              <a:solidFill>
                <a:srgbClr val="CA3659"/>
              </a:solidFill>
              <a:latin typeface="UTM Aptima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6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76659" y="550094"/>
            <a:ext cx="907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UTM Avo" pitchFamily="18" charset="0"/>
              </a:rPr>
              <a:t>Viết 4 – 5 câu giới thiệu về một đồ dùng học tập em đã nói ở trên.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761039" y="3750867"/>
            <a:ext cx="727861" cy="8014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>
            <a:off x="7646038" y="2747081"/>
            <a:ext cx="3108960" cy="1828800"/>
          </a:xfrm>
          <a:prstGeom prst="curvedConnector2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5400000" flipH="1" flipV="1">
            <a:off x="2239799" y="1779073"/>
            <a:ext cx="2011680" cy="3566160"/>
          </a:xfrm>
          <a:prstGeom prst="curvedConnector2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541742" y="1892676"/>
            <a:ext cx="3537542" cy="1877381"/>
            <a:chOff x="3309471" y="2091342"/>
            <a:chExt cx="2539915" cy="1128480"/>
          </a:xfrm>
        </p:grpSpPr>
        <p:sp>
          <p:nvSpPr>
            <p:cNvPr id="10" name="Oval 9"/>
            <p:cNvSpPr/>
            <p:nvPr/>
          </p:nvSpPr>
          <p:spPr>
            <a:xfrm>
              <a:off x="3386943" y="2091342"/>
              <a:ext cx="2343789" cy="1128480"/>
            </a:xfrm>
            <a:prstGeom prst="ellipse">
              <a:avLst/>
            </a:prstGeom>
            <a:solidFill>
              <a:srgbClr val="C44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09471" y="2333913"/>
              <a:ext cx="2539915" cy="64750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3200" b="1">
                  <a:solidFill>
                    <a:srgbClr val="FFFF00"/>
                  </a:solidFill>
                  <a:latin typeface="UTM Avo" pitchFamily="18" charset="0"/>
                </a:rPr>
                <a:t>Giới thiệu đồ dùng học tập</a:t>
              </a: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3920733" y="3508336"/>
            <a:ext cx="1280160" cy="11041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31668" y="4578448"/>
            <a:ext cx="1689018" cy="1182274"/>
            <a:chOff x="467545" y="3848550"/>
            <a:chExt cx="1307246" cy="629840"/>
          </a:xfrm>
        </p:grpSpPr>
        <p:sp>
          <p:nvSpPr>
            <p:cNvPr id="14" name="Rounded Rectangle 13"/>
            <p:cNvSpPr>
              <a:spLocks noChangeArrowheads="1"/>
            </p:cNvSpPr>
            <p:nvPr/>
          </p:nvSpPr>
          <p:spPr bwMode="auto">
            <a:xfrm>
              <a:off x="470748" y="3848550"/>
              <a:ext cx="1304043" cy="629840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67545" y="3941063"/>
              <a:ext cx="1166786" cy="453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(1) Tên</a:t>
              </a:r>
              <a:endParaRPr lang="en-US" sz="2800" b="1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10975" y="4599258"/>
            <a:ext cx="3597623" cy="1161464"/>
            <a:chOff x="467544" y="3848550"/>
            <a:chExt cx="3053904" cy="1012243"/>
          </a:xfrm>
        </p:grpSpPr>
        <p:sp>
          <p:nvSpPr>
            <p:cNvPr id="17" name="Rounded Rectangle 16"/>
            <p:cNvSpPr>
              <a:spLocks noChangeArrowheads="1"/>
            </p:cNvSpPr>
            <p:nvPr/>
          </p:nvSpPr>
          <p:spPr bwMode="auto">
            <a:xfrm>
              <a:off x="470748" y="3848550"/>
              <a:ext cx="3050700" cy="1012243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67544" y="3941063"/>
              <a:ext cx="2983405" cy="83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(2) Hình dạng, màu sắc</a:t>
              </a:r>
              <a:endParaRPr lang="en-US" sz="2800" b="1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19288" y="4578449"/>
            <a:ext cx="2335377" cy="1182274"/>
            <a:chOff x="467545" y="3883725"/>
            <a:chExt cx="1944215" cy="944976"/>
          </a:xfrm>
        </p:grpSpPr>
        <p:sp>
          <p:nvSpPr>
            <p:cNvPr id="20" name="Rounded Rectangle 19"/>
            <p:cNvSpPr>
              <a:spLocks noChangeArrowheads="1"/>
            </p:cNvSpPr>
            <p:nvPr/>
          </p:nvSpPr>
          <p:spPr bwMode="auto">
            <a:xfrm>
              <a:off x="470748" y="3883725"/>
              <a:ext cx="1941012" cy="944976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67545" y="3941063"/>
              <a:ext cx="1944215" cy="762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(3) Công dụng</a:t>
              </a:r>
              <a:endParaRPr lang="en-US" sz="28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934999" y="4573627"/>
            <a:ext cx="2891159" cy="1217235"/>
            <a:chOff x="386169" y="3841059"/>
            <a:chExt cx="2572997" cy="1007514"/>
          </a:xfrm>
        </p:grpSpPr>
        <p:sp>
          <p:nvSpPr>
            <p:cNvPr id="23" name="Rounded Rectangle 22"/>
            <p:cNvSpPr>
              <a:spLocks noChangeArrowheads="1"/>
            </p:cNvSpPr>
            <p:nvPr/>
          </p:nvSpPr>
          <p:spPr bwMode="auto">
            <a:xfrm>
              <a:off x="457354" y="3841059"/>
              <a:ext cx="2392850" cy="1007514"/>
            </a:xfrm>
            <a:prstGeom prst="roundRect">
              <a:avLst>
                <a:gd name="adj" fmla="val 16667"/>
              </a:avLst>
            </a:prstGeom>
            <a:solidFill>
              <a:srgbClr val="FFAFAF"/>
            </a:solidFill>
            <a:ln w="9525" algn="ctr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00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86169" y="3941063"/>
              <a:ext cx="2572997" cy="789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/>
                <a:t>(4) Cách bảo quản</a:t>
              </a:r>
              <a:endParaRPr lang="en-US" sz="2800" b="1"/>
            </a:p>
          </p:txBody>
        </p:sp>
      </p:grpSp>
    </p:spTree>
    <p:extLst>
      <p:ext uri="{BB962C8B-B14F-4D97-AF65-F5344CB8AC3E}">
        <p14:creationId xmlns:p14="http://schemas.microsoft.com/office/powerpoint/2010/main" val="60621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6011666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10973" y="2336385"/>
            <a:ext cx="34043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gradFill flip="none" rotWithShape="1">
                  <a:gsLst>
                    <a:gs pos="0">
                      <a:srgbClr val="00CC00">
                        <a:shade val="30000"/>
                        <a:satMod val="115000"/>
                      </a:srgbClr>
                    </a:gs>
                    <a:gs pos="50000">
                      <a:srgbClr val="00CC00">
                        <a:shade val="67500"/>
                        <a:satMod val="115000"/>
                      </a:srgbClr>
                    </a:gs>
                    <a:gs pos="100000">
                      <a:srgbClr val="00CC0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6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76659" y="550094"/>
            <a:ext cx="907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UTM Avo" pitchFamily="18" charset="0"/>
              </a:rPr>
              <a:t>Viết 4 – 5 câu giới thiệu về một đồ dùng học tập em đã nói ở trên.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357" y="2005975"/>
            <a:ext cx="4443541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Bài yêu cầu gì?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3208" y="2003903"/>
            <a:ext cx="3927146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Viết 4 – 5 câu.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1683" y="2721429"/>
            <a:ext cx="6332008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Giới thiệu một đồ dùng học tập của em.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357" y="2795797"/>
            <a:ext cx="512940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Viết về nội dung gì?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356" y="3814217"/>
            <a:ext cx="512940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- Viết như thế nào?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8623" y="3812145"/>
            <a:ext cx="6488763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Nhớ lại những điều vừa nói ở bài tập 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1683" y="5028549"/>
            <a:ext cx="5364300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>
                <a:solidFill>
                  <a:srgbClr val="FF6600"/>
                </a:solidFill>
                <a:latin typeface="UTM Avo" panose="02040603050506020204" pitchFamily="18" charset="0"/>
              </a:rPr>
              <a:t>- Dựa vào gợi ý sơ đồ 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228623" y="2032816"/>
            <a:ext cx="0" cy="402336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5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2952901" cy="1720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  <a14:foregroundMark x1="60090" y1="50673" x2="58894" y2="65770"/>
                        <a14:foregroundMark x1="19507" y1="70404" x2="29372" y2="74141"/>
                        <a14:foregroundMark x1="23019" y1="84006" x2="15022" y2="87294"/>
                        <a14:foregroundMark x1="10538" y1="27653" x2="11734" y2="30045"/>
                        <a14:foregroundMark x1="9641" y1="54410" x2="9118" y2="6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611"/>
            <a:ext cx="5564777" cy="2782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1535" y="3025218"/>
            <a:ext cx="682275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Đó là đồ vật gì?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74" y="434988"/>
            <a:ext cx="9665502" cy="245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47383" y="3642162"/>
            <a:ext cx="7333673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Hình dạng, màu sắc nó ra sao?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5409" y="4326008"/>
            <a:ext cx="682275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Nó giúp em việc gì?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8473" y="4975123"/>
            <a:ext cx="6822757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3200" b="1">
                <a:latin typeface="UTM Avo" pitchFamily="18" charset="0"/>
              </a:rPr>
              <a:t>- Em bảo quản nó như thế nào?</a:t>
            </a:r>
            <a:endParaRPr lang="en-US" sz="3200" b="1">
              <a:solidFill>
                <a:srgbClr val="C0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0" y="0"/>
            <a:ext cx="1942099" cy="1879518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89722" y="616593"/>
            <a:ext cx="907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6600"/>
                </a:solidFill>
                <a:latin typeface="UTM Avo" panose="02040603050506020204" pitchFamily="18" charset="0"/>
              </a:rPr>
              <a:t>MẪU: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Giới thiệu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 bút máy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>
              <a:solidFill>
                <a:schemeClr val="accent4">
                  <a:lumMod val="50000"/>
                </a:schemeClr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1" y="2051133"/>
            <a:ext cx="10972800" cy="34163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latin typeface="UTM Avo" panose="02040603050506020204" pitchFamily="18" charset="0"/>
                <a:cs typeface="HP001 5H" pitchFamily="34" charset="0"/>
              </a:rPr>
              <a:t>Bài</a:t>
            </a:r>
            <a:r>
              <a:rPr lang="en-US" sz="3600" b="1" u="sng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u="sng" dirty="0" err="1">
                <a:latin typeface="UTM Avo" panose="02040603050506020204" pitchFamily="18" charset="0"/>
                <a:cs typeface="HP001 5H" pitchFamily="34" charset="0"/>
              </a:rPr>
              <a:t>làm</a:t>
            </a:r>
            <a:endParaRPr lang="en-US" sz="3600" b="1" u="sng" dirty="0">
              <a:latin typeface="UTM Avo" panose="02040603050506020204" pitchFamily="18" charset="0"/>
              <a:cs typeface="HP001 5H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   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Cái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máy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của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em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là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Nét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hoa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màu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đỏ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đậm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Ngòi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viết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rất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trơn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Bút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rất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dễ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bơm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mực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Nhờ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em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nhiều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bài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viết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HP001 5H" pitchFamily="34" charset="0"/>
              </a:rPr>
              <a:t>đẹp</a:t>
            </a:r>
            <a:r>
              <a:rPr lang="en-US" sz="3600" b="1" dirty="0">
                <a:latin typeface="UTM Avo" panose="02040603050506020204" pitchFamily="18" charset="0"/>
                <a:cs typeface="HP001 5H" pitchFamily="34" charset="0"/>
              </a:rPr>
              <a:t>.</a:t>
            </a:r>
            <a:endParaRPr lang="en-US" sz="3600" dirty="0">
              <a:latin typeface="UTM Avo" panose="02040603050506020204" pitchFamily="18" charset="0"/>
              <a:cs typeface="HP001 5H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4" b="100000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540">
            <a:off x="8655751" y="-9630"/>
            <a:ext cx="2962948" cy="33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0" y="0"/>
            <a:ext cx="1942099" cy="1879518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89722" y="616593"/>
            <a:ext cx="102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6600"/>
                </a:solidFill>
                <a:latin typeface="UTM Avo" panose="02040603050506020204" pitchFamily="18" charset="0"/>
              </a:rPr>
              <a:t>MẪU: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Giới thiệu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quyển sách Tiếng Việt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>
              <a:solidFill>
                <a:schemeClr val="accent4">
                  <a:lumMod val="50000"/>
                </a:schemeClr>
              </a:solidFill>
              <a:latin typeface="UTM Avo" pitchFamily="18" charset="0"/>
            </a:endParaRPr>
          </a:p>
        </p:txBody>
      </p:sp>
      <p:pic>
        <p:nvPicPr>
          <p:cNvPr id="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5" y="1748889"/>
            <a:ext cx="2969588" cy="418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1474" y="1553828"/>
            <a:ext cx="7994469" cy="452431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u="sng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HP001 5H" pitchFamily="34" charset="0"/>
              </a:rPr>
              <a:t>Bài làm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HP001 5H" pitchFamily="34" charset="0"/>
              </a:rPr>
              <a:t>     Quyển sách Tiếng Việt của em đẹp lắm! Nó to hơn quyển vở ô li nhưng thật dày. Giấy bóng láng. Sách có nhiều tranh vẽ đẹp và bài đọc hay. Em rất  thích nó.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0" y="0"/>
            <a:ext cx="1942099" cy="1879518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451669" y="4696140"/>
            <a:ext cx="3711280" cy="216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1689722" y="616593"/>
            <a:ext cx="1026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6600"/>
                </a:solidFill>
                <a:latin typeface="UTM Avo" panose="02040603050506020204" pitchFamily="18" charset="0"/>
              </a:rPr>
              <a:t>MẪU: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Giới thiệu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 cặp sách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3600" b="1">
              <a:solidFill>
                <a:schemeClr val="accent4">
                  <a:lumMod val="50000"/>
                </a:schemeClr>
              </a:solidFill>
              <a:latin typeface="UTM Avo" pitchFamily="18" charset="0"/>
            </a:endParaRPr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9EAEE"/>
              </a:clrFrom>
              <a:clrTo>
                <a:srgbClr val="E9E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1" y="2708994"/>
            <a:ext cx="4143301" cy="28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0926" y="1471518"/>
            <a:ext cx="7568739" cy="39903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u="sng" dirty="0" err="1">
                <a:latin typeface="Cambria" panose="02040503050406030204" pitchFamily="18" charset="0"/>
                <a:cs typeface="HP001 5H" pitchFamily="34" charset="0"/>
              </a:rPr>
              <a:t>Bài</a:t>
            </a:r>
            <a:r>
              <a:rPr lang="en-US" sz="3400" b="1" u="sng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u="sng" dirty="0" err="1">
                <a:latin typeface="Cambria" panose="02040503050406030204" pitchFamily="18" charset="0"/>
                <a:cs typeface="HP001 5H" pitchFamily="34" charset="0"/>
              </a:rPr>
              <a:t>làm</a:t>
            </a:r>
            <a:endParaRPr lang="en-US" sz="3400" b="1" u="sng" dirty="0">
              <a:latin typeface="Cambria" panose="02040503050406030204" pitchFamily="18" charset="0"/>
              <a:cs typeface="HP001 5H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    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Chiếc cặp của em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thật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đáng yêu! Nó được may bằng vải da. Nó màu xanh nước biển có in hình 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5 anh em siêu nhân. Cặp rộng  và khá vừa với em. Nó giúp em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giữ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gìn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sách</a:t>
            </a:r>
            <a:r>
              <a:rPr lang="en-US" sz="3400" b="1" dirty="0">
                <a:latin typeface="Cambria" panose="02040503050406030204" pitchFamily="18" charset="0"/>
                <a:cs typeface="HP001 5H" pitchFamily="34" charset="0"/>
              </a:rPr>
              <a:t> </a:t>
            </a:r>
            <a:r>
              <a:rPr lang="en-US" sz="3400" b="1" dirty="0" err="1">
                <a:latin typeface="Cambria" panose="02040503050406030204" pitchFamily="18" charset="0"/>
                <a:cs typeface="HP001 5H" pitchFamily="34" charset="0"/>
              </a:rPr>
              <a:t>vở</a:t>
            </a:r>
            <a:r>
              <a:rPr lang="vi-VN" sz="3400" b="1" dirty="0">
                <a:latin typeface="Cambria" panose="02040503050406030204" pitchFamily="18" charset="0"/>
                <a:cs typeface="HP001 5H" pitchFamily="34" charset="0"/>
              </a:rPr>
              <a:t>.</a:t>
            </a:r>
            <a:endParaRPr lang="en-US" sz="3400" dirty="0">
              <a:latin typeface="Cambria" panose="02040503050406030204" pitchFamily="18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6011666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10973" y="2022873"/>
            <a:ext cx="34043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gradFill flip="none" rotWithShape="1">
                  <a:gsLst>
                    <a:gs pos="0">
                      <a:srgbClr val="CC0099">
                        <a:shade val="30000"/>
                        <a:satMod val="115000"/>
                      </a:srgbClr>
                    </a:gs>
                    <a:gs pos="50000">
                      <a:srgbClr val="CC0099">
                        <a:shade val="67500"/>
                        <a:satMod val="115000"/>
                      </a:srgbClr>
                    </a:gs>
                    <a:gs pos="100000">
                      <a:srgbClr val="CC0099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Đọc mở rộng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56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6"/>
            <a:ext cx="3749040" cy="218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771" y="683827"/>
            <a:ext cx="9676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CC0099">
                        <a:shade val="30000"/>
                        <a:satMod val="115000"/>
                      </a:srgbClr>
                    </a:gs>
                    <a:gs pos="50000">
                      <a:srgbClr val="CC0099">
                        <a:shade val="67500"/>
                        <a:satMod val="115000"/>
                      </a:srgbClr>
                    </a:gs>
                    <a:gs pos="100000">
                      <a:srgbClr val="CC0099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Đọc mở rộng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34" y="2110222"/>
            <a:ext cx="7317681" cy="4092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/>
          <p:nvPr/>
        </p:nvSpPr>
        <p:spPr>
          <a:xfrm>
            <a:off x="390127" y="2110222"/>
            <a:ext cx="3750799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1.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đọc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chuyện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54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6"/>
            <a:ext cx="3749040" cy="218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771" y="683827"/>
            <a:ext cx="9676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CC0099">
                        <a:shade val="30000"/>
                        <a:satMod val="115000"/>
                      </a:srgbClr>
                    </a:gs>
                    <a:gs pos="50000">
                      <a:srgbClr val="CC0099">
                        <a:shade val="67500"/>
                        <a:satMod val="115000"/>
                      </a:srgbClr>
                    </a:gs>
                    <a:gs pos="100000">
                      <a:srgbClr val="CC0099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Đọc mở rộng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67835-1799-4BA5-84C8-73C0A272108C}"/>
              </a:ext>
            </a:extLst>
          </p:cNvPr>
          <p:cNvSpPr txBox="1"/>
          <p:nvPr/>
        </p:nvSpPr>
        <p:spPr>
          <a:xfrm>
            <a:off x="836024" y="1642288"/>
            <a:ext cx="1106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phiếu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vở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953" y="2832622"/>
            <a:ext cx="10382388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8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68" b="21760"/>
          <a:stretch/>
        </p:blipFill>
        <p:spPr>
          <a:xfrm>
            <a:off x="0" y="424849"/>
            <a:ext cx="12192000" cy="6531415"/>
          </a:xfrm>
          <a:prstGeom prst="rect">
            <a:avLst/>
          </a:prstGeom>
        </p:spPr>
      </p:pic>
      <p:pic>
        <p:nvPicPr>
          <p:cNvPr id="44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076" y="3293762"/>
            <a:ext cx="5714736" cy="3819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8F492C-BD57-B579-2C3D-5EF1C1419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71" y="484667"/>
            <a:ext cx="9717866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24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8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0" y="4507706"/>
            <a:ext cx="2441945" cy="2431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33" y="4880510"/>
            <a:ext cx="3097292" cy="226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2" y="4880510"/>
            <a:ext cx="1922879" cy="1759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2539489"/>
            <a:chOff x="714103" y="248194"/>
            <a:chExt cx="10763795" cy="1673385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0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307" y="5703090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Câu hỏi"/>
          <p:cNvGrpSpPr/>
          <p:nvPr/>
        </p:nvGrpSpPr>
        <p:grpSpPr>
          <a:xfrm>
            <a:off x="0" y="151712"/>
            <a:ext cx="11882846" cy="2013314"/>
            <a:chOff x="0" y="151712"/>
            <a:chExt cx="11882846" cy="2013314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151712"/>
              <a:ext cx="11882846" cy="2013314"/>
              <a:chOff x="0" y="151712"/>
              <a:chExt cx="11882846" cy="201331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97541" y="151712"/>
                <a:ext cx="11385305" cy="1781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23129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02603" y="297069"/>
              <a:ext cx="1045922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Suốt đời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đi với học sinh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vở, bút, thước, trong mình tôi mang</a:t>
              </a:r>
            </a:p>
            <a:p>
              <a:pPr marL="0" marR="0" lvl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(Là cái gì?)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3704" y1="39188" x2="43930" y2="60569"/>
                        <a14:foregroundMark x1="47939" y1="41732" x2="33145" y2="62144"/>
                        <a14:foregroundMark x1="25805" y1="59782" x2="61660" y2="58995"/>
                        <a14:foregroundMark x1="26708" y1="58025" x2="43704" y2="58207"/>
                        <a14:foregroundMark x1="26708" y1="60206" x2="62564" y2="61357"/>
                        <a14:foregroundMark x1="60192" y1="20594" x2="76454" y2="33919"/>
                        <a14:foregroundMark x1="76454" y1="32707" x2="68605" y2="46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65" y="1632068"/>
            <a:ext cx="5340627" cy="4979509"/>
          </a:xfrm>
          <a:prstGeom prst="rect">
            <a:avLst/>
          </a:prstGeom>
        </p:spPr>
      </p:pic>
      <p:pic>
        <p:nvPicPr>
          <p:cNvPr id="30" name="Dấu tick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65" y="2851630"/>
            <a:ext cx="2751336" cy="3149985"/>
          </a:xfrm>
          <a:prstGeom prst="rect">
            <a:avLst/>
          </a:prstGeom>
        </p:spPr>
      </p:pic>
      <p:pic>
        <p:nvPicPr>
          <p:cNvPr id="31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Câu hỏi"/>
          <p:cNvGrpSpPr/>
          <p:nvPr/>
        </p:nvGrpSpPr>
        <p:grpSpPr>
          <a:xfrm>
            <a:off x="-42103" y="157993"/>
            <a:ext cx="11924950" cy="2450090"/>
            <a:chOff x="-42103" y="157993"/>
            <a:chExt cx="11924950" cy="2450090"/>
          </a:xfrm>
        </p:grpSpPr>
        <p:grpSp>
          <p:nvGrpSpPr>
            <p:cNvPr id="40" name="Group 39"/>
            <p:cNvGrpSpPr/>
            <p:nvPr/>
          </p:nvGrpSpPr>
          <p:grpSpPr>
            <a:xfrm>
              <a:off x="-42103" y="157993"/>
              <a:ext cx="11924950" cy="2164788"/>
              <a:chOff x="-42103" y="157993"/>
              <a:chExt cx="11924950" cy="2164788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309283" y="157993"/>
                <a:ext cx="11573564" cy="1830311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103" y="380884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41" name="Rectangle 40"/>
            <p:cNvSpPr/>
            <p:nvPr/>
          </p:nvSpPr>
          <p:spPr>
            <a:xfrm>
              <a:off x="1045322" y="299759"/>
              <a:ext cx="975267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gì dài một gang tay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viết em vẽ mỗi ngày ngắn đi</a:t>
              </a:r>
            </a:p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i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(Là cái gì?)</a:t>
              </a:r>
            </a:p>
            <a:p>
              <a:pPr marL="0" marR="0" lvl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Picture 4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19" y="1988304"/>
            <a:ext cx="4784478" cy="4784478"/>
          </a:xfrm>
          <a:prstGeom prst="rect">
            <a:avLst/>
          </a:prstGeom>
        </p:spPr>
      </p:pic>
      <p:pic>
        <p:nvPicPr>
          <p:cNvPr id="57" name="Dấu tick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65" y="2851630"/>
            <a:ext cx="2751336" cy="3149985"/>
          </a:xfrm>
          <a:prstGeom prst="rect">
            <a:avLst/>
          </a:prstGeom>
        </p:spPr>
      </p:pic>
      <p:pic>
        <p:nvPicPr>
          <p:cNvPr id="5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Câu hỏi"/>
          <p:cNvGrpSpPr/>
          <p:nvPr/>
        </p:nvGrpSpPr>
        <p:grpSpPr>
          <a:xfrm>
            <a:off x="211605" y="-310621"/>
            <a:ext cx="11657795" cy="3965145"/>
            <a:chOff x="211605" y="-310621"/>
            <a:chExt cx="11657795" cy="3965145"/>
          </a:xfrm>
        </p:grpSpPr>
        <p:grpSp>
          <p:nvGrpSpPr>
            <p:cNvPr id="40" name="Group 39"/>
            <p:cNvGrpSpPr/>
            <p:nvPr/>
          </p:nvGrpSpPr>
          <p:grpSpPr>
            <a:xfrm>
              <a:off x="211605" y="-310621"/>
              <a:ext cx="11657795" cy="3564809"/>
              <a:chOff x="211605" y="-310621"/>
              <a:chExt cx="11657795" cy="3564809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95836" y="65375"/>
                <a:ext cx="11573564" cy="3188813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605" y="-310621"/>
                <a:ext cx="2287762" cy="2287762"/>
              </a:xfrm>
              <a:prstGeom prst="rect">
                <a:avLst/>
              </a:prstGeom>
            </p:spPr>
          </p:pic>
        </p:grpSp>
        <p:sp>
          <p:nvSpPr>
            <p:cNvPr id="41" name="Rectangle 40"/>
            <p:cNvSpPr/>
            <p:nvPr/>
          </p:nvSpPr>
          <p:spPr>
            <a:xfrm>
              <a:off x="1045322" y="299759"/>
              <a:ext cx="9752670" cy="335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Bụng chứa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đầy mực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Mình dài xinh xinh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Ngày đêm tận tình</a:t>
              </a:r>
            </a:p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Giúp em luyện chữ</a:t>
              </a:r>
            </a:p>
            <a:p>
              <a:pPr algn="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i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(Là cái gì?)</a:t>
              </a:r>
            </a:p>
            <a:p>
              <a:pPr marL="0" marR="0" lvl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Picture 4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64" b="100000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5049">
            <a:off x="1377027" y="815502"/>
            <a:ext cx="4633259" cy="5212416"/>
          </a:xfrm>
          <a:prstGeom prst="rect">
            <a:avLst/>
          </a:prstGeom>
        </p:spPr>
      </p:pic>
      <p:pic>
        <p:nvPicPr>
          <p:cNvPr id="13" name="Dấu tick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65" y="2851630"/>
            <a:ext cx="2751336" cy="3149985"/>
          </a:xfrm>
          <a:prstGeom prst="rect">
            <a:avLst/>
          </a:prstGeom>
        </p:spPr>
      </p:pic>
      <p:pic>
        <p:nvPicPr>
          <p:cNvPr id="14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8" y="2387824"/>
            <a:ext cx="4470176" cy="44701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396" y="-25077"/>
            <a:ext cx="1271130" cy="127113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246201" y="693299"/>
            <a:ext cx="2811440" cy="1105510"/>
            <a:chOff x="-856881" y="1091821"/>
            <a:chExt cx="2811440" cy="1105510"/>
          </a:xfrm>
        </p:grpSpPr>
        <p:sp>
          <p:nvSpPr>
            <p:cNvPr id="3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3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46936" y="645889"/>
            <a:ext cx="6713002" cy="1200330"/>
            <a:chOff x="2961973" y="3514493"/>
            <a:chExt cx="6713002" cy="1200330"/>
          </a:xfrm>
        </p:grpSpPr>
        <p:sp>
          <p:nvSpPr>
            <p:cNvPr id="34" name="TextBox 33"/>
            <p:cNvSpPr txBox="1"/>
            <p:nvPr/>
          </p:nvSpPr>
          <p:spPr>
            <a:xfrm>
              <a:off x="2961973" y="3514494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ln w="1270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61973" y="3514493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Luyện viết đoạn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86665" y="1846218"/>
            <a:ext cx="10374231" cy="1754563"/>
            <a:chOff x="4646115" y="1594146"/>
            <a:chExt cx="6310544" cy="1754563"/>
          </a:xfrm>
        </p:grpSpPr>
        <p:sp>
          <p:nvSpPr>
            <p:cNvPr id="40" name="TextBox 39"/>
            <p:cNvSpPr txBox="1"/>
            <p:nvPr/>
          </p:nvSpPr>
          <p:spPr>
            <a:xfrm>
              <a:off x="4646115" y="1594146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atin typeface="UTM Showcard" panose="02040603050506020204" pitchFamily="18" charset="0"/>
                </a:rPr>
                <a:t>Viết đoạn văn giới thiệu một đồ dùng học tập</a:t>
              </a:r>
              <a:endParaRPr lang="en-US" sz="5400" dirty="0">
                <a:latin typeface="UTM Showcard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83796" y="1594383"/>
              <a:ext cx="6272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gradFill flip="none" rotWithShape="1">
                    <a:gsLst>
                      <a:gs pos="0">
                        <a:srgbClr val="92D050"/>
                      </a:gs>
                      <a:gs pos="13000">
                        <a:srgbClr val="00CC00"/>
                      </a:gs>
                      <a:gs pos="72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Viết đoạn văn giới thiệu </a:t>
              </a:r>
              <a:r>
                <a:rPr lang="en-US" sz="5400">
                  <a:gradFill flip="none" rotWithShape="1">
                    <a:gsLst>
                      <a:gs pos="100000">
                        <a:srgbClr val="00CC00">
                          <a:shade val="30000"/>
                          <a:satMod val="115000"/>
                        </a:srgbClr>
                      </a:gs>
                      <a:gs pos="70000">
                        <a:srgbClr val="00CC00">
                          <a:shade val="67500"/>
                          <a:satMod val="115000"/>
                        </a:srgbClr>
                      </a:gs>
                      <a:gs pos="18000">
                        <a:srgbClr val="FFFF00"/>
                      </a:gs>
                    </a:gsLst>
                    <a:lin ang="10800000" scaled="1"/>
                    <a:tileRect/>
                  </a:gradFill>
                  <a:latin typeface="UTM Showcard" panose="02040603050506020204" pitchFamily="18" charset="0"/>
                </a:rPr>
                <a:t>một đồ dùng học tập</a:t>
              </a:r>
              <a:endParaRPr lang="en-US" sz="5400" dirty="0">
                <a:gradFill flip="none" rotWithShape="1">
                  <a:gsLst>
                    <a:gs pos="100000">
                      <a:srgbClr val="00CC00">
                        <a:shade val="30000"/>
                        <a:satMod val="115000"/>
                      </a:srgbClr>
                    </a:gs>
                    <a:gs pos="70000">
                      <a:srgbClr val="00CC00">
                        <a:shade val="67500"/>
                        <a:satMod val="115000"/>
                      </a:srgbClr>
                    </a:gs>
                    <a:gs pos="18000">
                      <a:srgbClr val="FFFF00"/>
                    </a:gs>
                  </a:gsLst>
                  <a:lin ang="10800000" scaled="1"/>
                  <a:tileRect/>
                </a:gradFill>
                <a:latin typeface="UTM Showcard" panose="02040603050506020204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382827" y="3751105"/>
            <a:ext cx="597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rPr>
              <a:t>Đọc mở rộng</a:t>
            </a:r>
            <a:endParaRPr lang="en-US" sz="80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Maphylla" pitchFamily="2" charset="0"/>
            </a:endParaRPr>
          </a:p>
        </p:txBody>
      </p:sp>
      <p:sp>
        <p:nvSpPr>
          <p:cNvPr id="38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6036437" y="5038540"/>
            <a:ext cx="2490004" cy="742297"/>
          </a:xfrm>
          <a:prstGeom prst="roundRect">
            <a:avLst>
              <a:gd name="adj" fmla="val 50000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#9Slide04 Goku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83</a:t>
            </a:r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#9Slide04 Goku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74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091" y="3468425"/>
            <a:ext cx="5818909" cy="3389575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0327"/>
            <a:ext cx="4096582" cy="2386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299" y="249186"/>
            <a:ext cx="6742126" cy="1958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891" y="1660281"/>
            <a:ext cx="109466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*Kiến thức, kĩ năng: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Viết được 2-3 câu tự giới thiệu về đồ dùng học tập.</a:t>
            </a: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Tự tìm đọc, chia sẻ với bạn một cuốn sách viết về chuyện lạ đó đây.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Phát triển kĩ năng đặt câu giới thiệu về đồ dùng học tập.</a:t>
            </a:r>
          </a:p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Biết bày tỏ cảm xúc, tình cảm qua mỗi cuốn sách.</a:t>
            </a:r>
          </a:p>
        </p:txBody>
      </p:sp>
    </p:spTree>
    <p:extLst>
      <p:ext uri="{BB962C8B-B14F-4D97-AF65-F5344CB8AC3E}">
        <p14:creationId xmlns:p14="http://schemas.microsoft.com/office/powerpoint/2010/main" val="41760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1063</Words>
  <Application>Microsoft Office PowerPoint</Application>
  <PresentationFormat>Widescreen</PresentationFormat>
  <Paragraphs>136</Paragraphs>
  <Slides>29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UTM Aptima</vt:lpstr>
      <vt:lpstr>UTM Avo</vt:lpstr>
      <vt:lpstr>Calibri</vt:lpstr>
      <vt:lpstr>SVN-Poky's</vt:lpstr>
      <vt:lpstr>UTM Showcard</vt:lpstr>
      <vt:lpstr>Cambria</vt:lpstr>
      <vt:lpstr>#9Slide07 IcielPony</vt:lpstr>
      <vt:lpstr>SVN-Dancing Script</vt:lpstr>
      <vt:lpstr>#9Slide07 IcielBC Cubano Normal</vt:lpstr>
      <vt:lpstr>#9Slide05 Aphrodite Pro</vt:lpstr>
      <vt:lpstr>Calibri Light</vt:lpstr>
      <vt:lpstr>#9Slide05 SVNMaphylla</vt:lpstr>
      <vt:lpstr>Arial</vt:lpstr>
      <vt:lpstr>SVN-Newton</vt:lpstr>
      <vt:lpstr>#9Slide04 Goku</vt:lpstr>
      <vt:lpstr>#9Slide07 HoneyCream</vt:lpstr>
      <vt:lpstr>Times New Roman</vt:lpstr>
      <vt:lpstr>UTM ViceroyJF</vt:lpstr>
      <vt:lpstr>Chango</vt:lpstr>
      <vt:lpstr>Office Theme</vt:lpstr>
      <vt:lpstr>1_Office Theme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User</cp:lastModifiedBy>
  <cp:revision>38</cp:revision>
  <dcterms:created xsi:type="dcterms:W3CDTF">2023-03-12T15:25:16Z</dcterms:created>
  <dcterms:modified xsi:type="dcterms:W3CDTF">2023-03-19T02:52:43Z</dcterms:modified>
</cp:coreProperties>
</file>