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4"/>
  </p:notesMasterIdLst>
  <p:sldIdLst>
    <p:sldId id="259" r:id="rId2"/>
    <p:sldId id="262" r:id="rId3"/>
    <p:sldId id="263" r:id="rId4"/>
    <p:sldId id="264" r:id="rId5"/>
    <p:sldId id="265" r:id="rId6"/>
    <p:sldId id="266" r:id="rId7"/>
    <p:sldId id="267" r:id="rId8"/>
    <p:sldId id="269" r:id="rId9"/>
    <p:sldId id="284" r:id="rId10"/>
    <p:sldId id="271" r:id="rId11"/>
    <p:sldId id="272" r:id="rId12"/>
    <p:sldId id="273" r:id="rId13"/>
    <p:sldId id="274" r:id="rId14"/>
    <p:sldId id="275" r:id="rId15"/>
    <p:sldId id="276" r:id="rId16"/>
    <p:sldId id="277" r:id="rId17"/>
    <p:sldId id="278" r:id="rId18"/>
    <p:sldId id="279" r:id="rId19"/>
    <p:sldId id="280" r:id="rId20"/>
    <p:sldId id="285" r:id="rId21"/>
    <p:sldId id="281" r:id="rId22"/>
    <p:sldId id="282" r:id="rId23"/>
  </p:sldIdLst>
  <p:sldSz cx="12192000" cy="6858000"/>
  <p:notesSz cx="6858000" cy="9144000"/>
  <p:embeddedFontLst>
    <p:embeddedFont>
      <p:font typeface="#9Slide05 SVNHaptic Script" panose="020B0604020202020204" charset="0"/>
      <p:regular r:id="rId25"/>
    </p:embeddedFont>
    <p:embeddedFont>
      <p:font typeface="#9Slide05 IcielHipsteria" panose="020B0604020202020204" charset="0"/>
      <p:regular r:id="rId26"/>
    </p:embeddedFont>
    <p:embeddedFont>
      <p:font typeface="Calibri Light" panose="020F0302020204030204" pitchFamily="34" charset="0"/>
      <p:regular r:id="rId27"/>
      <p:italic r:id="rId28"/>
    </p:embeddedFont>
    <p:embeddedFont>
      <p:font typeface="#9Slide05 Awesome Display" panose="020B0604020202020204" charset="0"/>
      <p:regular r:id="rId29"/>
    </p:embeddedFont>
    <p:embeddedFont>
      <p:font typeface="#9Slide05 SVNVanilla Daisy Pro" panose="020B0604020202020204" charset="0"/>
      <p:regular r:id="rId30"/>
    </p:embeddedFont>
    <p:embeddedFont>
      <p:font typeface="#9Slide07 HoneyCream" panose="020B0604020202020204" charset="0"/>
      <p:regular r:id="rId31"/>
    </p:embeddedFont>
    <p:embeddedFont>
      <p:font typeface="Calibri" panose="020F0502020204030204" pitchFamily="34" charset="0"/>
      <p:regular r:id="rId32"/>
      <p:bold r:id="rId33"/>
      <p:italic r:id="rId34"/>
      <p:boldItalic r:id="rId35"/>
    </p:embeddedFont>
    <p:embeddedFont>
      <p:font typeface="#9Slide07 SVNBillo" panose="00000400000000000000" charset="0"/>
      <p:regular r:id="rId36"/>
    </p:embeddedFont>
    <p:embeddedFont>
      <p:font typeface="Cambria" panose="02040503050406030204" pitchFamily="18" charset="0"/>
      <p:regular r:id="rId37"/>
      <p:bold r:id="rId38"/>
      <p:italic r:id="rId39"/>
      <p:boldItalic r:id="rId40"/>
    </p:embeddedFont>
    <p:embeddedFont>
      <p:font typeface="#9Slide07 Koni" panose="020B0604020202020204" charset="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51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17.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9DAFF6-E85C-4BB9-88B7-A567C900DDA3}"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1844D2-49E5-413C-B371-F8BFE2E8FE12}" type="slidenum">
              <a:rPr lang="en-US" smtClean="0"/>
              <a:t>‹#›</a:t>
            </a:fld>
            <a:endParaRPr lang="en-US"/>
          </a:p>
        </p:txBody>
      </p:sp>
    </p:spTree>
    <p:extLst>
      <p:ext uri="{BB962C8B-B14F-4D97-AF65-F5344CB8AC3E}">
        <p14:creationId xmlns:p14="http://schemas.microsoft.com/office/powerpoint/2010/main" val="2326120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06822-CDBD-483C-AF54-BAADE13F74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63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06822-CDBD-483C-AF54-BAADE13F74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358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829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797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099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349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067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393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07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6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655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44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84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679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883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839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012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457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146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3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863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822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241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586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406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193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466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167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815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654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566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804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542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59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855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2088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571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331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323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1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54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71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723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2424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3.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473021"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38105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image" Target="../media/image15.jpg"/><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302" y="1544639"/>
            <a:ext cx="10016596" cy="4352921"/>
          </a:xfrm>
          <a:prstGeom prst="rect">
            <a:avLst/>
          </a:prstGeom>
        </p:spPr>
      </p:pic>
      <p:sp>
        <p:nvSpPr>
          <p:cNvPr id="5" name="TextBox 4"/>
          <p:cNvSpPr txBox="1"/>
          <p:nvPr/>
        </p:nvSpPr>
        <p:spPr>
          <a:xfrm>
            <a:off x="5774500" y="737942"/>
            <a:ext cx="207460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8000" dirty="0">
                <a:solidFill>
                  <a:srgbClr val="995102"/>
                </a:solidFill>
                <a:latin typeface="#9Slide05 Awesome Display" pitchFamily="2" charset="0"/>
              </a:rPr>
              <a:t>Đọc</a:t>
            </a:r>
            <a:endParaRPr kumimoji="0" lang="en-US" sz="8000" b="0" i="0" u="none" strike="noStrike" kern="1200" cap="none" spc="0" normalizeH="0" baseline="0" noProof="0" dirty="0">
              <a:ln>
                <a:noFill/>
              </a:ln>
              <a:solidFill>
                <a:srgbClr val="995102"/>
              </a:solidFill>
              <a:effectLst/>
              <a:uLnTx/>
              <a:uFillTx/>
              <a:latin typeface="#9Slide05 Awesome Display" pitchFamily="2" charset="0"/>
            </a:endParaRPr>
          </a:p>
        </p:txBody>
      </p:sp>
    </p:spTree>
    <p:extLst>
      <p:ext uri="{BB962C8B-B14F-4D97-AF65-F5344CB8AC3E}">
        <p14:creationId xmlns:p14="http://schemas.microsoft.com/office/powerpoint/2010/main" val="2321756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11994" y="1273969"/>
            <a:ext cx="9181372" cy="2176461"/>
          </a:xfrm>
          <a:prstGeom prst="rect">
            <a:avLst/>
          </a:prstGeom>
        </p:spPr>
      </p:pic>
    </p:spTree>
    <p:extLst>
      <p:ext uri="{BB962C8B-B14F-4D97-AF65-F5344CB8AC3E}">
        <p14:creationId xmlns:p14="http://schemas.microsoft.com/office/powerpoint/2010/main" val="265042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19225" y="290146"/>
            <a:ext cx="1148239" cy="1159681"/>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723691" y="546820"/>
            <a:ext cx="70564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mn-cs"/>
                <a:sym typeface="Arial" panose="020B0604020202020204" pitchFamily="34" charset="0"/>
              </a:rPr>
              <a:t>01</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mn-cs"/>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1871930" y="546820"/>
            <a:ext cx="8707845"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rPr>
              <a:t>Tìm</a:t>
            </a:r>
            <a:r>
              <a:rPr kumimoji="0" lang="vi-VN" sz="3600" b="0" i="0" u="none" strike="noStrike" kern="1200" cap="none" spc="0" normalizeH="0" noProof="0" dirty="0">
                <a:ln>
                  <a:noFill/>
                </a:ln>
                <a:solidFill>
                  <a:srgbClr val="404CA8"/>
                </a:solidFill>
                <a:effectLst/>
                <a:uLnTx/>
                <a:uFillTx/>
                <a:latin typeface="Cambria" panose="02040503050406030204" pitchFamily="18" charset="0"/>
                <a:ea typeface="Cambria" panose="02040503050406030204" pitchFamily="18" charset="0"/>
                <a:cs typeface="+mn-cs"/>
              </a:rPr>
              <a:t> những chi tiết cho thấy chị em Nết, Na sống bên nhau rất đầm ấm.</a:t>
            </a:r>
            <a:endParaRPr kumimoji="0" lang="en-US" sz="54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矩形 4">
            <a:extLst>
              <a:ext uri="{FF2B5EF4-FFF2-40B4-BE49-F238E27FC236}">
                <a16:creationId xmlns:a16="http://schemas.microsoft.com/office/drawing/2014/main" id="{84D8CF25-1EED-424C-8F3E-789009D3F795}"/>
              </a:ext>
            </a:extLst>
          </p:cNvPr>
          <p:cNvSpPr/>
          <p:nvPr/>
        </p:nvSpPr>
        <p:spPr>
          <a:xfrm>
            <a:off x="1369009" y="2659973"/>
            <a:ext cx="9713685" cy="2308324"/>
          </a:xfrm>
          <a:prstGeom prst="rect">
            <a:avLst/>
          </a:prstGeom>
          <a:solidFill>
            <a:srgbClr val="9EC538"/>
          </a:solidFill>
          <a:ln w="38100">
            <a:prstDash val="dashDot"/>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Chị</a:t>
            </a:r>
            <a:r>
              <a:rPr kumimoji="0" lang="vi-VN"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Nết có gì cũng nhường cho em; đêm đông, Nết ôm em cho đỡ rét; Na ôm choàng lấy chị, cười rúc rích; Nết ôm em thật chặt, thì thầm; hai chị em ôm nhau ngủ.</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953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930705" y="411345"/>
            <a:ext cx="1294335" cy="1159681"/>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1151978" y="638001"/>
            <a:ext cx="7393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B366"/>
                </a:solidFill>
                <a:effectLst/>
                <a:uLnTx/>
                <a:uFillTx/>
                <a:latin typeface="#9Slide07 Koni" pitchFamily="2" charset="0"/>
                <a:ea typeface="字魂131号-酷乐潮玩体" panose="00000500000000000000" pitchFamily="2" charset="-122"/>
                <a:cs typeface="+mn-cs"/>
                <a:sym typeface="Arial" panose="020B0604020202020204" pitchFamily="34" charset="0"/>
              </a:rPr>
              <a:t>02</a:t>
            </a:r>
            <a:endParaRPr kumimoji="0" lang="zh-CN" altLang="en-US" sz="3600" b="0" i="0" u="none" strike="noStrike" kern="1200" cap="none" spc="0" normalizeH="0" baseline="0" noProof="0" dirty="0">
              <a:ln>
                <a:noFill/>
              </a:ln>
              <a:solidFill>
                <a:srgbClr val="FFB366"/>
              </a:solidFill>
              <a:effectLst/>
              <a:uLnTx/>
              <a:uFillTx/>
              <a:latin typeface="#9Slide07 Koni" pitchFamily="2" charset="0"/>
              <a:ea typeface="字魂131号-酷乐潮玩体" panose="00000500000000000000" pitchFamily="2" charset="-122"/>
              <a:cs typeface="+mn-cs"/>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2112555" y="606466"/>
            <a:ext cx="9861272"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vi-VN"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lũ dâng cao, chị Nết đưa Na đến nơi an toàn bằng cách nào?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ounded Rectangle 1"/>
          <p:cNvSpPr/>
          <p:nvPr/>
        </p:nvSpPr>
        <p:spPr>
          <a:xfrm>
            <a:off x="2315754" y="2844800"/>
            <a:ext cx="9012645" cy="2282100"/>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Bằng</a:t>
            </a:r>
            <a:r>
              <a:rPr kumimoji="0" lang="vi-VN" sz="72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 cách cõng em chạy theo dân làng</a:t>
            </a:r>
            <a:endParaRPr kumimoji="0" lang="en-US" sz="72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3477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943004" y="647114"/>
            <a:ext cx="1188720" cy="1159681"/>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1151715" y="883464"/>
            <a:ext cx="75212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EBC3E"/>
                </a:solidFill>
                <a:effectLst/>
                <a:uLnTx/>
                <a:uFillTx/>
                <a:latin typeface="#9Slide07 Koni" pitchFamily="2" charset="0"/>
                <a:ea typeface="字魂131号-酷乐潮玩体" panose="00000500000000000000" pitchFamily="2" charset="-122"/>
                <a:cs typeface="+mn-cs"/>
                <a:sym typeface="Arial" panose="020B0604020202020204" pitchFamily="34" charset="0"/>
              </a:rPr>
              <a:t>03</a:t>
            </a:r>
            <a:endParaRPr kumimoji="0" lang="zh-CN" altLang="en-US" sz="3600" b="0" i="0" u="none" strike="noStrike" kern="1200" cap="none" spc="0" normalizeH="0" baseline="0" noProof="0" dirty="0">
              <a:ln>
                <a:noFill/>
              </a:ln>
              <a:solidFill>
                <a:srgbClr val="FEBC3E"/>
              </a:solidFill>
              <a:effectLst/>
              <a:uLnTx/>
              <a:uFillTx/>
              <a:latin typeface="#9Slide07 Koni" pitchFamily="2" charset="0"/>
              <a:ea typeface="字魂131号-酷乐潮玩体" panose="00000500000000000000" pitchFamily="2" charset="-122"/>
              <a:cs typeface="+mn-cs"/>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2112555" y="606466"/>
            <a:ext cx="9119326" cy="646331"/>
          </a:xfrm>
          <a:prstGeom prst="rect">
            <a:avLst/>
          </a:prstGeom>
          <a:solidFill>
            <a:schemeClr val="accent2">
              <a:lumMod val="60000"/>
              <a:lumOff val="40000"/>
            </a:schemeClr>
          </a:solidFill>
          <a:ln w="38100">
            <a:solidFill>
              <a:srgbClr val="5D6D42"/>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Nói</a:t>
            </a:r>
            <a:r>
              <a:rPr kumimoji="0" lang="vi-VN"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về điều kì lạ khi Nết cõng em chạy lũ.</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856648" y="2407113"/>
            <a:ext cx="10721111" cy="2529923"/>
          </a:xfrm>
          <a:prstGeom prst="rect">
            <a:avLst/>
          </a:prstGeom>
          <a:solidFill>
            <a:schemeClr val="bg1"/>
          </a:solidFill>
          <a:ln w="38100">
            <a:solidFill>
              <a:schemeClr val="accent4">
                <a:lumMod val="20000"/>
                <a:lumOff val="80000"/>
              </a:schemeClr>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chân Nết đang rớm máu, bỗng lành hẳn; nơi bàn chân Nết đi qua mọc lên những khóm hoa đỏ thắm.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4444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819713" y="533506"/>
            <a:ext cx="1637121" cy="1340534"/>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1152573" y="792819"/>
            <a:ext cx="77938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0070C0"/>
                </a:solidFill>
                <a:effectLst/>
                <a:uLnTx/>
                <a:uFillTx/>
                <a:latin typeface="#9Slide07 Koni" pitchFamily="2" charset="0"/>
                <a:ea typeface="字魂131号-酷乐潮玩体" panose="00000500000000000000" pitchFamily="2" charset="-122"/>
                <a:cs typeface="+mn-cs"/>
                <a:sym typeface="Arial" panose="020B0604020202020204" pitchFamily="34" charset="0"/>
              </a:rPr>
              <a:t>04</a:t>
            </a:r>
            <a:endParaRPr kumimoji="0" lang="zh-CN" altLang="en-US" sz="3600" b="0" i="0" u="none" strike="noStrike" kern="1200" cap="none" spc="0" normalizeH="0" baseline="0" noProof="0" dirty="0">
              <a:ln>
                <a:noFill/>
              </a:ln>
              <a:solidFill>
                <a:srgbClr val="0070C0"/>
              </a:solidFill>
              <a:effectLst/>
              <a:uLnTx/>
              <a:uFillTx/>
              <a:latin typeface="#9Slide07 Koni" pitchFamily="2" charset="0"/>
              <a:ea typeface="字魂131号-酷乐潮玩体" panose="00000500000000000000" pitchFamily="2" charset="-122"/>
              <a:cs typeface="+mn-cs"/>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2456834" y="533506"/>
            <a:ext cx="7906366" cy="1446550"/>
          </a:xfrm>
          <a:prstGeom prst="rect">
            <a:avLst/>
          </a:prstGeom>
          <a:solidFill>
            <a:schemeClr val="accent1">
              <a:lumMod val="75000"/>
            </a:schemeClr>
          </a:solidFill>
          <a:ln w="38100">
            <a:solidFill>
              <a:srgbClr val="5D6D42"/>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Theo em, vì</a:t>
            </a:r>
            <a:r>
              <a:rPr kumimoji="0" lang="vi-VN" sz="4400" b="0" i="1"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sao dân làng đặt tên cho loài hoa ấy là hoa tỉ muội?</a:t>
            </a:r>
            <a:endParaRPr kumimoji="0" lang="en-US" sz="44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Rounded Rectangle 1"/>
          <p:cNvSpPr/>
          <p:nvPr/>
        </p:nvSpPr>
        <p:spPr>
          <a:xfrm>
            <a:off x="2456834" y="2331545"/>
            <a:ext cx="876622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Vì</a:t>
            </a:r>
            <a:r>
              <a:rPr kumimoji="0" lang="vi-VN" sz="36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 hoa nở đẹp như tình chị em Nết và Na.</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pic>
        <p:nvPicPr>
          <p:cNvPr id="6" name="Picture 2" descr="Checkmark GIFs - Get the best GIF on GIPHY"/>
          <p:cNvPicPr>
            <a:picLocks noChangeAspect="1" noChangeArrowheads="1" noCrop="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2573" y="2331545"/>
            <a:ext cx="1354745" cy="135474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1"/>
          <p:cNvSpPr/>
          <p:nvPr/>
        </p:nvSpPr>
        <p:spPr>
          <a:xfrm>
            <a:off x="2456833" y="3792306"/>
            <a:ext cx="8766223"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Vì hoa có bông hoa lớn che chở nụ hoa bé nhỏ như Nết che chở cho em Na.</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pic>
        <p:nvPicPr>
          <p:cNvPr id="11" name="Picture 2" descr="Checkmark GIFs - Get the best GIF on GIPHY"/>
          <p:cNvPicPr>
            <a:picLocks noChangeAspect="1" noChangeArrowheads="1" noCrop="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2089" y="3686290"/>
            <a:ext cx="1354745" cy="135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096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1765612" y="1003244"/>
            <a:ext cx="8927428"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sp>
        <p:nvSpPr>
          <p:cNvPr id="2" name="Rectangle 1"/>
          <p:cNvSpPr/>
          <p:nvPr/>
        </p:nvSpPr>
        <p:spPr>
          <a:xfrm>
            <a:off x="3026233" y="1439892"/>
            <a:ext cx="5659901"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Ca ngợi</a:t>
            </a:r>
            <a:r>
              <a:rPr kumimoji="0" lang="vi-VN"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tình chị em thắm thiết của Nết và Na. Tình cảm đó đã là lí do xuất hiện loài hoa tỉ muội – một loài hoa mọc thành chùm, bông hoa lớn che chở cho nụ hoa bé, như chị luôn che chở cho em.</a:t>
            </a:r>
            <a:endPar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421301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id="{53C3ED0A-D6A9-4AEE-9E31-8CC0ED458F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3121" y="2457483"/>
            <a:ext cx="7630460" cy="763046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7">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8">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Picture 3"/>
          <p:cNvPicPr>
            <a:picLocks noChangeAspect="1"/>
          </p:cNvPicPr>
          <p:nvPr/>
        </p:nvPicPr>
        <p:blipFill>
          <a:blip r:embed="rId9"/>
          <a:stretch>
            <a:fillRect/>
          </a:stretch>
        </p:blipFill>
        <p:spPr>
          <a:xfrm>
            <a:off x="782848" y="1266714"/>
            <a:ext cx="11266384" cy="2219136"/>
          </a:xfrm>
          <a:prstGeom prst="rect">
            <a:avLst/>
          </a:prstGeom>
        </p:spPr>
      </p:pic>
    </p:spTree>
    <p:extLst>
      <p:ext uri="{BB962C8B-B14F-4D97-AF65-F5344CB8AC3E}">
        <p14:creationId xmlns:p14="http://schemas.microsoft.com/office/powerpoint/2010/main" val="1548341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形用户界面&#10;&#10;中度可信度描述已自动生成">
            <a:extLst>
              <a:ext uri="{FF2B5EF4-FFF2-40B4-BE49-F238E27FC236}">
                <a16:creationId xmlns:a16="http://schemas.microsoft.com/office/drawing/2014/main" id="{114F4A47-989D-406A-9873-096EEC3BC7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211757" y="-933651"/>
            <a:ext cx="13032607" cy="8037835"/>
          </a:xfrm>
          <a:prstGeom prst="rect">
            <a:avLst/>
          </a:prstGeom>
        </p:spPr>
      </p:pic>
      <p:sp>
        <p:nvSpPr>
          <p:cNvPr id="2" name="Rectangle 1"/>
          <p:cNvSpPr/>
          <p:nvPr/>
        </p:nvSpPr>
        <p:spPr>
          <a:xfrm>
            <a:off x="806918" y="976996"/>
            <a:ext cx="10116186" cy="4216539"/>
          </a:xfrm>
          <a:prstGeom prst="rect">
            <a:avLst/>
          </a:prstGeom>
        </p:spPr>
        <p:txBody>
          <a:bodyPr wrap="square">
            <a:spAutoFit/>
          </a:bodyPr>
          <a:lstStyle/>
          <a:p>
            <a:pPr algn="just"/>
            <a:r>
              <a:rPr lang="vi-VN" sz="2400" b="1" dirty="0">
                <a:solidFill>
                  <a:srgbClr val="C00000"/>
                </a:solidFill>
                <a:latin typeface="Calibri" panose="020F0502020204030204" pitchFamily="34" charset="0"/>
                <a:cs typeface="Calibri" panose="020F0502020204030204" pitchFamily="34" charset="0"/>
              </a:rPr>
              <a:t> Ngày xưa, có hai chị em Nết và Na mồ côi cha mẹ, sống trong ngôi nhà nhỏ bên sườn núi. Nết thương Na, cái gì cũng nhường em. Đêm đông, gió ù ù lùa vào nhà, Nết vòng tay ôm em:</a:t>
            </a:r>
          </a:p>
          <a:p>
            <a:pPr algn="just"/>
            <a:r>
              <a:rPr lang="vi-VN" sz="2400" b="1" dirty="0">
                <a:solidFill>
                  <a:srgbClr val="C00000"/>
                </a:solidFill>
                <a:latin typeface="Calibri" panose="020F0502020204030204" pitchFamily="34" charset="0"/>
                <a:cs typeface="Calibri" panose="020F0502020204030204" pitchFamily="34" charset="0"/>
              </a:rPr>
              <a:t>   - Em rét không?</a:t>
            </a:r>
          </a:p>
          <a:p>
            <a:pPr algn="just"/>
            <a:r>
              <a:rPr lang="vi-VN" sz="2400" b="1" dirty="0">
                <a:solidFill>
                  <a:srgbClr val="C00000"/>
                </a:solidFill>
                <a:latin typeface="Calibri" panose="020F0502020204030204" pitchFamily="34" charset="0"/>
                <a:cs typeface="Calibri" panose="020F0502020204030204" pitchFamily="34" charset="0"/>
              </a:rPr>
              <a:t>    Na ôm choàng lấy chị, cười rúc rích:</a:t>
            </a:r>
          </a:p>
          <a:p>
            <a:pPr algn="just"/>
            <a:r>
              <a:rPr lang="vi-VN" sz="2400" b="1" dirty="0">
                <a:solidFill>
                  <a:srgbClr val="C00000"/>
                </a:solidFill>
                <a:latin typeface="Calibri" panose="020F0502020204030204" pitchFamily="34" charset="0"/>
                <a:cs typeface="Calibri" panose="020F0502020204030204" pitchFamily="34" charset="0"/>
              </a:rPr>
              <a:t>   - Ấm quá!</a:t>
            </a:r>
          </a:p>
          <a:p>
            <a:pPr algn="just"/>
            <a:r>
              <a:rPr lang="vi-VN" sz="2400" b="1" dirty="0">
                <a:solidFill>
                  <a:srgbClr val="C00000"/>
                </a:solidFill>
                <a:latin typeface="Calibri" panose="020F0502020204030204" pitchFamily="34" charset="0"/>
                <a:cs typeface="Calibri" panose="020F0502020204030204" pitchFamily="34" charset="0"/>
              </a:rPr>
              <a:t>    Nết ôm em chặt hơn, thầm thì:</a:t>
            </a:r>
          </a:p>
          <a:p>
            <a:pPr algn="just"/>
            <a:r>
              <a:rPr lang="vi-VN" sz="2400" b="1" dirty="0">
                <a:solidFill>
                  <a:srgbClr val="C00000"/>
                </a:solidFill>
                <a:latin typeface="Calibri" panose="020F0502020204030204" pitchFamily="34" charset="0"/>
                <a:cs typeface="Calibri" panose="020F0502020204030204" pitchFamily="34" charset="0"/>
              </a:rPr>
              <a:t>    - Mẹ bảo, chị em mình là hai bông hoa hồng, chị là bông to, em là bông nhỏ. Chị em mình mãi bên nhau nhé!</a:t>
            </a:r>
          </a:p>
          <a:p>
            <a:pPr algn="just"/>
            <a:r>
              <a:rPr lang="vi-VN" sz="2400" b="1" dirty="0">
                <a:solidFill>
                  <a:srgbClr val="C00000"/>
                </a:solidFill>
                <a:latin typeface="Calibri" panose="020F0502020204030204" pitchFamily="34" charset="0"/>
                <a:cs typeface="Calibri" panose="020F0502020204030204" pitchFamily="34" charset="0"/>
              </a:rPr>
              <a:t>    Na gật đầu. Hai chị em cứ thế ôm nhau ngủ.</a:t>
            </a:r>
          </a:p>
          <a:p>
            <a:pPr algn="just"/>
            <a:r>
              <a:rPr lang="vi-VN" sz="2800" dirty="0">
                <a:solidFill>
                  <a:srgbClr val="00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59311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8714" y="1603154"/>
            <a:ext cx="9181372" cy="2158171"/>
          </a:xfrm>
          <a:prstGeom prst="rect">
            <a:avLst/>
          </a:prstGeom>
        </p:spPr>
      </p:pic>
    </p:spTree>
    <p:extLst>
      <p:ext uri="{BB962C8B-B14F-4D97-AF65-F5344CB8AC3E}">
        <p14:creationId xmlns:p14="http://schemas.microsoft.com/office/powerpoint/2010/main" val="1009228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59545" y="472246"/>
            <a:ext cx="11506200" cy="646331"/>
          </a:xfrm>
          <a:prstGeom prst="rect">
            <a:avLst/>
          </a:prstGeom>
          <a:solidFill>
            <a:srgbClr val="FFB36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Xếp</a:t>
            </a:r>
            <a:r>
              <a:rPr kumimoji="0" lang="vi-VN" sz="3600" b="0" i="0" u="none" strike="noStrike" kern="1200" cap="none" spc="0" normalizeH="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những từ ngữ dưới đây vào nhóm thích hợp:</a:t>
            </a: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7" name="Rounded Rectangle 1"/>
          <p:cNvSpPr/>
          <p:nvPr/>
        </p:nvSpPr>
        <p:spPr>
          <a:xfrm>
            <a:off x="628034" y="1551899"/>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đỏ thắm</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8" name="Rounded Rectangle 1"/>
          <p:cNvSpPr/>
          <p:nvPr/>
        </p:nvSpPr>
        <p:spPr>
          <a:xfrm>
            <a:off x="3255731" y="1551899"/>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é</a:t>
            </a:r>
            <a:r>
              <a:rPr kumimoji="0" lang="vi-VN" sz="36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 nhỏ</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3" name="Rounded Rectangle 1"/>
          <p:cNvSpPr/>
          <p:nvPr/>
        </p:nvSpPr>
        <p:spPr>
          <a:xfrm>
            <a:off x="6180206" y="1559813"/>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c</a:t>
            </a:r>
            <a:r>
              <a:rPr lang="vi-VN" sz="3600" noProof="0" dirty="0">
                <a:solidFill>
                  <a:prstClr val="black">
                    <a:lumMod val="75000"/>
                    <a:lumOff val="25000"/>
                  </a:prstClr>
                </a:solidFill>
                <a:latin typeface="Cambria" panose="02040503050406030204" pitchFamily="18" charset="0"/>
                <a:ea typeface="Cambria" panose="02040503050406030204" pitchFamily="18" charset="0"/>
              </a:rPr>
              <a:t>hạy theo</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4" name="Rounded Rectangle 1"/>
          <p:cNvSpPr/>
          <p:nvPr/>
        </p:nvSpPr>
        <p:spPr>
          <a:xfrm>
            <a:off x="8807903" y="1559813"/>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cõng</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5" name="Rounded Rectangle 1"/>
          <p:cNvSpPr/>
          <p:nvPr/>
        </p:nvSpPr>
        <p:spPr>
          <a:xfrm>
            <a:off x="628034" y="3312154"/>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noProof="0" dirty="0">
                <a:solidFill>
                  <a:prstClr val="black">
                    <a:lumMod val="75000"/>
                    <a:lumOff val="25000"/>
                  </a:prstClr>
                </a:solidFill>
                <a:latin typeface="Cambria" panose="02040503050406030204" pitchFamily="18" charset="0"/>
                <a:ea typeface="Cambria" panose="02040503050406030204" pitchFamily="18" charset="0"/>
              </a:rPr>
              <a:t>đẹp</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6" name="Rounded Rectangle 1"/>
          <p:cNvSpPr/>
          <p:nvPr/>
        </p:nvSpPr>
        <p:spPr>
          <a:xfrm>
            <a:off x="3255731" y="3312154"/>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noProof="0" dirty="0">
                <a:solidFill>
                  <a:prstClr val="black">
                    <a:lumMod val="75000"/>
                    <a:lumOff val="25000"/>
                  </a:prstClr>
                </a:solidFill>
                <a:latin typeface="Cambria" panose="02040503050406030204" pitchFamily="18" charset="0"/>
                <a:ea typeface="Cambria" panose="02040503050406030204" pitchFamily="18" charset="0"/>
              </a:rPr>
              <a:t>đi qua</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7" name="Rounded Rectangle 1"/>
          <p:cNvSpPr/>
          <p:nvPr/>
        </p:nvSpPr>
        <p:spPr>
          <a:xfrm>
            <a:off x="6180206" y="3320068"/>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cao</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8" name="Rounded Rectangle 1"/>
          <p:cNvSpPr/>
          <p:nvPr/>
        </p:nvSpPr>
        <p:spPr>
          <a:xfrm>
            <a:off x="8807903" y="3320068"/>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gật đầu</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9" name="矩形 1">
            <a:extLst>
              <a:ext uri="{FF2B5EF4-FFF2-40B4-BE49-F238E27FC236}">
                <a16:creationId xmlns:a16="http://schemas.microsoft.com/office/drawing/2014/main" id="{57A260DE-DA38-4E32-AEA8-4EE7358C10F9}"/>
              </a:ext>
            </a:extLst>
          </p:cNvPr>
          <p:cNvSpPr/>
          <p:nvPr/>
        </p:nvSpPr>
        <p:spPr>
          <a:xfrm>
            <a:off x="327259" y="5502849"/>
            <a:ext cx="4919705" cy="646331"/>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rPr>
              <a:t>a. Từ</a:t>
            </a:r>
            <a:r>
              <a:rPr kumimoji="0" lang="vi-VN" sz="3600" b="0" i="0" u="none" strike="noStrike" kern="1200" cap="none" spc="0" normalizeH="0" noProof="0" dirty="0">
                <a:ln>
                  <a:noFill/>
                </a:ln>
                <a:solidFill>
                  <a:srgbClr val="404CA8"/>
                </a:solidFill>
                <a:effectLst/>
                <a:uLnTx/>
                <a:uFillTx/>
                <a:latin typeface="Cambria" panose="02040503050406030204" pitchFamily="18" charset="0"/>
                <a:ea typeface="Cambria" panose="02040503050406030204" pitchFamily="18" charset="0"/>
                <a:cs typeface="+mn-cs"/>
              </a:rPr>
              <a:t> ngữ chỉ hoạt động</a:t>
            </a:r>
            <a:endParaRPr kumimoji="0" lang="en-US" sz="54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0" name="矩形 1">
            <a:extLst>
              <a:ext uri="{FF2B5EF4-FFF2-40B4-BE49-F238E27FC236}">
                <a16:creationId xmlns:a16="http://schemas.microsoft.com/office/drawing/2014/main" id="{57A260DE-DA38-4E32-AEA8-4EE7358C10F9}"/>
              </a:ext>
            </a:extLst>
          </p:cNvPr>
          <p:cNvSpPr/>
          <p:nvPr/>
        </p:nvSpPr>
        <p:spPr>
          <a:xfrm>
            <a:off x="6641433" y="5520736"/>
            <a:ext cx="4667844" cy="646331"/>
          </a:xfrm>
          <a:prstGeom prst="rect">
            <a:avLst/>
          </a:prstGeom>
          <a:solidFill>
            <a:schemeClr val="bg1"/>
          </a:solidFill>
          <a:ln w="57150">
            <a:solidFill>
              <a:srgbClr val="FFFF00"/>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a:solidFill>
                  <a:srgbClr val="404CA8"/>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rPr>
              <a:t> Từ</a:t>
            </a:r>
            <a:r>
              <a:rPr kumimoji="0" lang="vi-VN" sz="3600" b="0" i="0" u="none" strike="noStrike" kern="1200" cap="none" spc="0" normalizeH="0" noProof="0" dirty="0">
                <a:ln>
                  <a:noFill/>
                </a:ln>
                <a:solidFill>
                  <a:srgbClr val="404CA8"/>
                </a:solidFill>
                <a:effectLst/>
                <a:uLnTx/>
                <a:uFillTx/>
                <a:latin typeface="Cambria" panose="02040503050406030204" pitchFamily="18" charset="0"/>
                <a:ea typeface="Cambria" panose="02040503050406030204" pitchFamily="18" charset="0"/>
                <a:cs typeface="+mn-cs"/>
              </a:rPr>
              <a:t> ngữ chỉ đặc điểm</a:t>
            </a:r>
            <a:endParaRPr kumimoji="0" lang="en-US" sz="54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10644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sp>
        <p:nvSpPr>
          <p:cNvPr id="17" name="矩形 12">
            <a:extLst>
              <a:ext uri="{FF2B5EF4-FFF2-40B4-BE49-F238E27FC236}">
                <a16:creationId xmlns:a16="http://schemas.microsoft.com/office/drawing/2014/main" id="{EC7B0485-E2F8-4C90-9AA5-12A39097D7C9}"/>
              </a:ext>
            </a:extLst>
          </p:cNvPr>
          <p:cNvSpPr/>
          <p:nvPr/>
        </p:nvSpPr>
        <p:spPr>
          <a:xfrm>
            <a:off x="1584960" y="896400"/>
            <a:ext cx="10017533" cy="31547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900" b="0" i="0" u="none" strike="noStrike" kern="1200" cap="none" spc="0" normalizeH="0" baseline="0" noProof="0" dirty="0" err="1">
                <a:ln w="28575">
                  <a:solidFill>
                    <a:prstClr val="black">
                      <a:lumMod val="75000"/>
                      <a:lumOff val="25000"/>
                    </a:prstClr>
                  </a:solidFill>
                  <a:prstDash val="sysDash"/>
                </a:ln>
                <a:solidFill>
                  <a:srgbClr val="FF6698"/>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rPr>
              <a:t>Luy</a:t>
            </a:r>
            <a:r>
              <a:rPr lang="vi-VN" altLang="zh-CN" sz="19900" noProof="0" dirty="0">
                <a:ln w="28575">
                  <a:solidFill>
                    <a:prstClr val="black">
                      <a:lumMod val="75000"/>
                      <a:lumOff val="25000"/>
                    </a:prstClr>
                  </a:solidFill>
                  <a:prstDash val="sysDash"/>
                </a:ln>
                <a:solidFill>
                  <a:srgbClr val="FF6698"/>
                </a:solidFill>
                <a:latin typeface="#9Slide05 SVNHaptic Script" panose="00000500000000000000" pitchFamily="2" charset="0"/>
                <a:ea typeface="思源黑体 CN Medium" panose="020B0600000000000000" pitchFamily="34" charset="-122"/>
                <a:sym typeface="Arial" panose="020B0604020202020204" pitchFamily="34" charset="0"/>
              </a:rPr>
              <a:t>ệ</a:t>
            </a:r>
            <a:r>
              <a:rPr kumimoji="0" lang="en-US" altLang="zh-CN" sz="19900" b="0" i="0" u="none" strike="noStrike" kern="1200" cap="none" spc="0" normalizeH="0" baseline="0" noProof="0" dirty="0">
                <a:ln w="28575">
                  <a:solidFill>
                    <a:prstClr val="black">
                      <a:lumMod val="75000"/>
                      <a:lumOff val="25000"/>
                    </a:prstClr>
                  </a:solidFill>
                  <a:prstDash val="sysDash"/>
                </a:ln>
                <a:solidFill>
                  <a:srgbClr val="FF6698"/>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rPr>
              <a:t>n </a:t>
            </a:r>
            <a:r>
              <a:rPr kumimoji="0" lang="en-US" altLang="zh-CN" sz="19900" b="0" i="0" u="none" strike="noStrike" kern="1200" cap="none" spc="0" normalizeH="0" baseline="0" noProof="0" dirty="0" err="1">
                <a:ln w="28575">
                  <a:solidFill>
                    <a:prstClr val="black">
                      <a:lumMod val="75000"/>
                      <a:lumOff val="25000"/>
                    </a:prstClr>
                  </a:solidFill>
                  <a:prstDash val="sysDash"/>
                </a:ln>
                <a:solidFill>
                  <a:srgbClr val="FF6698"/>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rPr>
              <a:t>đọc</a:t>
            </a:r>
            <a:endParaRPr kumimoji="0" lang="zh-CN" altLang="zh-CN" sz="19900" b="0" i="0" u="none" strike="noStrike" kern="1200" cap="none" spc="0" normalizeH="0" baseline="0" noProof="0" dirty="0">
              <a:ln w="28575">
                <a:solidFill>
                  <a:prstClr val="black">
                    <a:lumMod val="75000"/>
                    <a:lumOff val="25000"/>
                  </a:prstClr>
                </a:solidFill>
                <a:prstDash val="sysDash"/>
              </a:ln>
              <a:solidFill>
                <a:srgbClr val="FF6698"/>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242737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59545" y="472246"/>
            <a:ext cx="11506200" cy="646331"/>
          </a:xfrm>
          <a:prstGeom prst="rect">
            <a:avLst/>
          </a:prstGeom>
          <a:solidFill>
            <a:srgbClr val="FFB36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Xếp</a:t>
            </a:r>
            <a:r>
              <a:rPr kumimoji="0" lang="vi-VN" sz="3600" b="0" i="0" u="none" strike="noStrike" kern="1200" cap="none" spc="0" normalizeH="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những từ ngữ dưới đây vào nhóm thích hợp:</a:t>
            </a: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7" name="Rounded Rectangle 1"/>
          <p:cNvSpPr/>
          <p:nvPr/>
        </p:nvSpPr>
        <p:spPr>
          <a:xfrm>
            <a:off x="6296497" y="2496926"/>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đỏ thắm</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8" name="Rounded Rectangle 1"/>
          <p:cNvSpPr/>
          <p:nvPr/>
        </p:nvSpPr>
        <p:spPr>
          <a:xfrm>
            <a:off x="6296497" y="4332955"/>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é</a:t>
            </a:r>
            <a:r>
              <a:rPr kumimoji="0" lang="vi-VN" sz="36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 nhỏ</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3" name="Rounded Rectangle 1"/>
          <p:cNvSpPr/>
          <p:nvPr/>
        </p:nvSpPr>
        <p:spPr>
          <a:xfrm>
            <a:off x="299171" y="2464587"/>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c</a:t>
            </a:r>
            <a:r>
              <a:rPr lang="vi-VN" sz="3600" noProof="0" dirty="0">
                <a:solidFill>
                  <a:prstClr val="black">
                    <a:lumMod val="75000"/>
                    <a:lumOff val="25000"/>
                  </a:prstClr>
                </a:solidFill>
                <a:latin typeface="Cambria" panose="02040503050406030204" pitchFamily="18" charset="0"/>
                <a:ea typeface="Cambria" panose="02040503050406030204" pitchFamily="18" charset="0"/>
              </a:rPr>
              <a:t>hạy theo</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4" name="Rounded Rectangle 1"/>
          <p:cNvSpPr/>
          <p:nvPr/>
        </p:nvSpPr>
        <p:spPr>
          <a:xfrm>
            <a:off x="3139440" y="2464587"/>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cõng</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5" name="Rounded Rectangle 1"/>
          <p:cNvSpPr/>
          <p:nvPr/>
        </p:nvSpPr>
        <p:spPr>
          <a:xfrm>
            <a:off x="8852006" y="2496925"/>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noProof="0" dirty="0">
                <a:solidFill>
                  <a:prstClr val="black">
                    <a:lumMod val="75000"/>
                    <a:lumOff val="25000"/>
                  </a:prstClr>
                </a:solidFill>
                <a:latin typeface="Cambria" panose="02040503050406030204" pitchFamily="18" charset="0"/>
                <a:ea typeface="Cambria" panose="02040503050406030204" pitchFamily="18" charset="0"/>
              </a:rPr>
              <a:t>đẹp</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6" name="Rounded Rectangle 1"/>
          <p:cNvSpPr/>
          <p:nvPr/>
        </p:nvSpPr>
        <p:spPr>
          <a:xfrm>
            <a:off x="585128" y="4236179"/>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noProof="0" dirty="0">
                <a:solidFill>
                  <a:prstClr val="black">
                    <a:lumMod val="75000"/>
                    <a:lumOff val="25000"/>
                  </a:prstClr>
                </a:solidFill>
                <a:latin typeface="Cambria" panose="02040503050406030204" pitchFamily="18" charset="0"/>
                <a:ea typeface="Cambria" panose="02040503050406030204" pitchFamily="18" charset="0"/>
              </a:rPr>
              <a:t>đi qua</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7" name="Rounded Rectangle 1"/>
          <p:cNvSpPr/>
          <p:nvPr/>
        </p:nvSpPr>
        <p:spPr>
          <a:xfrm>
            <a:off x="9130321" y="4236179"/>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cao</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8" name="Rounded Rectangle 1"/>
          <p:cNvSpPr/>
          <p:nvPr/>
        </p:nvSpPr>
        <p:spPr>
          <a:xfrm>
            <a:off x="3462673" y="4274867"/>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gật đầu</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9" name="矩形 1">
            <a:extLst>
              <a:ext uri="{FF2B5EF4-FFF2-40B4-BE49-F238E27FC236}">
                <a16:creationId xmlns:a16="http://schemas.microsoft.com/office/drawing/2014/main" id="{57A260DE-DA38-4E32-AEA8-4EE7358C10F9}"/>
              </a:ext>
            </a:extLst>
          </p:cNvPr>
          <p:cNvSpPr/>
          <p:nvPr/>
        </p:nvSpPr>
        <p:spPr>
          <a:xfrm>
            <a:off x="730326" y="1590878"/>
            <a:ext cx="4919705" cy="646331"/>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rPr>
              <a:t>a. Từ</a:t>
            </a:r>
            <a:r>
              <a:rPr kumimoji="0" lang="vi-VN" sz="3600" b="0" i="0" u="none" strike="noStrike" kern="1200" cap="none" spc="0" normalizeH="0" noProof="0" dirty="0">
                <a:ln>
                  <a:noFill/>
                </a:ln>
                <a:solidFill>
                  <a:srgbClr val="404CA8"/>
                </a:solidFill>
                <a:effectLst/>
                <a:uLnTx/>
                <a:uFillTx/>
                <a:latin typeface="Cambria" panose="02040503050406030204" pitchFamily="18" charset="0"/>
                <a:ea typeface="Cambria" panose="02040503050406030204" pitchFamily="18" charset="0"/>
                <a:cs typeface="+mn-cs"/>
              </a:rPr>
              <a:t> ngữ chỉ hoạt động</a:t>
            </a:r>
            <a:endParaRPr kumimoji="0" lang="en-US" sz="54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0" name="矩形 1">
            <a:extLst>
              <a:ext uri="{FF2B5EF4-FFF2-40B4-BE49-F238E27FC236}">
                <a16:creationId xmlns:a16="http://schemas.microsoft.com/office/drawing/2014/main" id="{57A260DE-DA38-4E32-AEA8-4EE7358C10F9}"/>
              </a:ext>
            </a:extLst>
          </p:cNvPr>
          <p:cNvSpPr/>
          <p:nvPr/>
        </p:nvSpPr>
        <p:spPr>
          <a:xfrm>
            <a:off x="6212645" y="1551899"/>
            <a:ext cx="4667844" cy="646331"/>
          </a:xfrm>
          <a:prstGeom prst="rect">
            <a:avLst/>
          </a:prstGeom>
          <a:solidFill>
            <a:schemeClr val="bg1"/>
          </a:solidFill>
          <a:ln w="57150">
            <a:solidFill>
              <a:srgbClr val="FFFF00"/>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a:solidFill>
                  <a:srgbClr val="404CA8"/>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rPr>
              <a:t> Từ</a:t>
            </a:r>
            <a:r>
              <a:rPr kumimoji="0" lang="vi-VN" sz="3600" b="0" i="0" u="none" strike="noStrike" kern="1200" cap="none" spc="0" normalizeH="0" noProof="0" dirty="0">
                <a:ln>
                  <a:noFill/>
                </a:ln>
                <a:solidFill>
                  <a:srgbClr val="404CA8"/>
                </a:solidFill>
                <a:effectLst/>
                <a:uLnTx/>
                <a:uFillTx/>
                <a:latin typeface="Cambria" panose="02040503050406030204" pitchFamily="18" charset="0"/>
                <a:ea typeface="Cambria" panose="02040503050406030204" pitchFamily="18" charset="0"/>
                <a:cs typeface="+mn-cs"/>
              </a:rPr>
              <a:t> ngữ chỉ đặc điểm</a:t>
            </a:r>
            <a:endParaRPr kumimoji="0" lang="en-US" sz="54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94244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1BC8AEB5-4645-4A7E-95CB-B20415822A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52032" y="2457994"/>
            <a:ext cx="4400006" cy="4400006"/>
          </a:xfrm>
          <a:prstGeom prst="rect">
            <a:avLst/>
          </a:prstGeom>
        </p:spPr>
      </p:pic>
      <p:sp>
        <p:nvSpPr>
          <p:cNvPr id="4" name="Rectangle 3"/>
          <p:cNvSpPr/>
          <p:nvPr/>
        </p:nvSpPr>
        <p:spPr>
          <a:xfrm>
            <a:off x="1383569" y="1367395"/>
            <a:ext cx="9849113" cy="646331"/>
          </a:xfrm>
          <a:prstGeom prst="rect">
            <a:avLst/>
          </a:prstGeom>
          <a:solidFill>
            <a:srgbClr val="FFB36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95000"/>
                    <a:lumOff val="5000"/>
                  </a:prstClr>
                </a:solidFill>
                <a:latin typeface="Cambria" panose="02040503050406030204" pitchFamily="18" charset="0"/>
                <a:ea typeface="Cambria" panose="02040503050406030204" pitchFamily="18" charset="0"/>
              </a:rPr>
              <a:t>Đặt một câu nói về việc chị Nết đã làm cho em Na</a:t>
            </a: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7" name="Rectangle 6"/>
          <p:cNvSpPr/>
          <p:nvPr/>
        </p:nvSpPr>
        <p:spPr>
          <a:xfrm>
            <a:off x="1270535" y="2457994"/>
            <a:ext cx="7324826" cy="904863"/>
          </a:xfrm>
          <a:prstGeom prst="rect">
            <a:avLst/>
          </a:prstGeom>
          <a:solidFill>
            <a:schemeClr val="bg1"/>
          </a:solidFill>
          <a:ln w="38100">
            <a:solidFill>
              <a:schemeClr val="accent4">
                <a:lumMod val="20000"/>
                <a:lumOff val="80000"/>
              </a:schemeClr>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Nết luôn nhường cho em.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7"/>
          <p:cNvSpPr/>
          <p:nvPr/>
        </p:nvSpPr>
        <p:spPr>
          <a:xfrm>
            <a:off x="1270535" y="3753134"/>
            <a:ext cx="8768614" cy="904863"/>
          </a:xfrm>
          <a:prstGeom prst="rect">
            <a:avLst/>
          </a:prstGeom>
          <a:solidFill>
            <a:schemeClr val="bg1"/>
          </a:solidFill>
          <a:ln w="38100">
            <a:solidFill>
              <a:schemeClr val="accent4">
                <a:lumMod val="20000"/>
                <a:lumOff val="80000"/>
              </a:schemeClr>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Nết ôm em để em được ấm hơn.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1270535" y="5048274"/>
            <a:ext cx="6910939" cy="904863"/>
          </a:xfrm>
          <a:prstGeom prst="rect">
            <a:avLst/>
          </a:prstGeom>
          <a:solidFill>
            <a:schemeClr val="bg1"/>
          </a:solidFill>
          <a:ln w="38100">
            <a:solidFill>
              <a:schemeClr val="accent4">
                <a:lumMod val="20000"/>
                <a:lumOff val="80000"/>
              </a:schemeClr>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Nết cõng em đi tránh lũ.</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1045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23589"/>
            <a:ext cx="1020241" cy="1734411"/>
          </a:xfrm>
          <a:prstGeom prst="rect">
            <a:avLst/>
          </a:prstGeom>
        </p:spPr>
      </p:pic>
      <p:sp>
        <p:nvSpPr>
          <p:cNvPr id="2" name="TextBox 1"/>
          <p:cNvSpPr txBox="1"/>
          <p:nvPr/>
        </p:nvSpPr>
        <p:spPr>
          <a:xfrm>
            <a:off x="2270760" y="1874520"/>
            <a:ext cx="87325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Hẹn</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gặp</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lại</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nhé</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a:t>
            </a:r>
          </a:p>
        </p:txBody>
      </p:sp>
    </p:spTree>
    <p:extLst>
      <p:ext uri="{BB962C8B-B14F-4D97-AF65-F5344CB8AC3E}">
        <p14:creationId xmlns:p14="http://schemas.microsoft.com/office/powerpoint/2010/main" val="368618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622021" y="425906"/>
            <a:ext cx="11245362" cy="5718775"/>
            <a:chOff x="622021" y="425906"/>
            <a:chExt cx="11245362" cy="5718775"/>
          </a:xfrm>
        </p:grpSpPr>
        <p:sp>
          <p:nvSpPr>
            <p:cNvPr id="14" name="矩形: 圆角 13">
              <a:extLst>
                <a:ext uri="{FF2B5EF4-FFF2-40B4-BE49-F238E27FC236}">
                  <a16:creationId xmlns:a16="http://schemas.microsoft.com/office/drawing/2014/main" id="{F2849753-48A0-4EE5-ADDD-D965E336B816}"/>
                </a:ext>
              </a:extLst>
            </p:cNvPr>
            <p:cNvSpPr/>
            <p:nvPr/>
          </p:nvSpPr>
          <p:spPr>
            <a:xfrm>
              <a:off x="622021" y="425906"/>
              <a:ext cx="11245362" cy="57187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 name="Rectangle 1"/>
            <p:cNvSpPr/>
            <p:nvPr/>
          </p:nvSpPr>
          <p:spPr>
            <a:xfrm>
              <a:off x="925355" y="1004392"/>
              <a:ext cx="10638693" cy="4708981"/>
            </a:xfrm>
            <a:prstGeom prst="rect">
              <a:avLst/>
            </a:prstGeom>
          </p:spPr>
          <p:txBody>
            <a:bodyPr wrap="square">
              <a:spAutoFit/>
            </a:bodyPr>
            <a:lstStyle/>
            <a:p>
              <a:pPr algn="just"/>
              <a:r>
                <a:rPr lang="vi-VN" sz="2000" dirty="0">
                  <a:solidFill>
                    <a:srgbClr val="000000"/>
                  </a:solidFill>
                  <a:latin typeface="Calibri" panose="020F0502020204030204" pitchFamily="34" charset="0"/>
                  <a:cs typeface="Calibri" panose="020F0502020204030204" pitchFamily="34" charset="0"/>
                </a:rPr>
                <a:t>	Ngày xưa, có hai chị em Nết và Na mồ côi cha mẹ, sống trong ngôi nhà nhỏ bên sườn núi. Nết thương Na, cái gì cũng nhường em. Đêm đông, gió ù ù lùa vào nhà, Nết vòng tay ôm em:</a:t>
              </a:r>
            </a:p>
            <a:p>
              <a:pPr algn="just"/>
              <a:r>
                <a:rPr lang="vi-VN" sz="2000" dirty="0">
                  <a:solidFill>
                    <a:srgbClr val="000000"/>
                  </a:solidFill>
                  <a:latin typeface="Calibri" panose="020F0502020204030204" pitchFamily="34" charset="0"/>
                  <a:cs typeface="Calibri" panose="020F0502020204030204" pitchFamily="34" charset="0"/>
                </a:rPr>
                <a:t>	- Em rét không?</a:t>
              </a:r>
            </a:p>
            <a:p>
              <a:pPr algn="just"/>
              <a:r>
                <a:rPr lang="vi-VN" sz="2000" dirty="0">
                  <a:solidFill>
                    <a:srgbClr val="000000"/>
                  </a:solidFill>
                  <a:latin typeface="Calibri" panose="020F0502020204030204" pitchFamily="34" charset="0"/>
                  <a:cs typeface="Calibri" panose="020F0502020204030204" pitchFamily="34" charset="0"/>
                </a:rPr>
                <a:t>	Na ôm choàng lấy chị, cười rúc rích:</a:t>
              </a:r>
            </a:p>
            <a:p>
              <a:pPr algn="just"/>
              <a:r>
                <a:rPr lang="vi-VN" sz="2000" dirty="0">
                  <a:solidFill>
                    <a:srgbClr val="000000"/>
                  </a:solidFill>
                  <a:latin typeface="Calibri" panose="020F0502020204030204" pitchFamily="34" charset="0"/>
                  <a:cs typeface="Calibri" panose="020F0502020204030204" pitchFamily="34" charset="0"/>
                </a:rPr>
                <a:t>	- Ấm quá!</a:t>
              </a:r>
            </a:p>
            <a:p>
              <a:pPr algn="just"/>
              <a:r>
                <a:rPr lang="vi-VN" sz="2000" dirty="0">
                  <a:solidFill>
                    <a:srgbClr val="000000"/>
                  </a:solidFill>
                  <a:latin typeface="Calibri" panose="020F0502020204030204" pitchFamily="34" charset="0"/>
                  <a:cs typeface="Calibri" panose="020F0502020204030204" pitchFamily="34" charset="0"/>
                </a:rPr>
                <a:t>	Nết ôm em chặt hơn, thầm thì:</a:t>
              </a:r>
            </a:p>
            <a:p>
              <a:pPr algn="just"/>
              <a:r>
                <a:rPr lang="vi-VN" sz="2000" dirty="0">
                  <a:solidFill>
                    <a:srgbClr val="000000"/>
                  </a:solidFill>
                  <a:latin typeface="Calibri" panose="020F0502020204030204" pitchFamily="34" charset="0"/>
                  <a:cs typeface="Calibri" panose="020F0502020204030204" pitchFamily="34" charset="0"/>
                </a:rPr>
                <a:t>	- Mẹ bảo, chị em mình là hai bông hoa hồng, chị là bông to, em là bông nhỏ. Chị em mình mãi bên nhau nhé!</a:t>
              </a:r>
            </a:p>
            <a:p>
              <a:pPr algn="just"/>
              <a:r>
                <a:rPr lang="vi-VN" sz="2000" dirty="0">
                  <a:solidFill>
                    <a:srgbClr val="000000"/>
                  </a:solidFill>
                  <a:latin typeface="Calibri" panose="020F0502020204030204" pitchFamily="34" charset="0"/>
                  <a:cs typeface="Calibri" panose="020F0502020204030204" pitchFamily="34" charset="0"/>
                </a:rPr>
                <a:t>	Na gật đầu. Hai chị em cứ thế ôm nhau ngủ.</a:t>
              </a:r>
            </a:p>
            <a:p>
              <a:pPr algn="just"/>
              <a:r>
                <a:rPr lang="vi-VN" sz="2000" dirty="0">
                  <a:solidFill>
                    <a:srgbClr val="000000"/>
                  </a:solidFill>
                  <a:latin typeface="Calibri" panose="020F0502020204030204" pitchFamily="34" charset="0"/>
                  <a:cs typeface="Calibri" panose="020F0502020204030204" pitchFamily="34" charset="0"/>
                </a:rPr>
                <a:t>	Năm ấy, nước lũ dâng cao, Nết cõng em chạy theo dân làng đến nơi an toàn. Hai bàn chân Nết rớm máu. Thấy vậy, Bụt thương lắm. Ông giơ gậy thần lên. Kì lạ thay, bàn chân Nết bỗng lành hẳn. Nơi bàn chân Nết đi qua, mọc lên những khóm hoa đỏ thắm. Hoa kết thành chùm, bông hoa lớn che chở cho nụ hoa bé nhỏ. Chúng cũng đẹp như tình chị em của Nết và Na.</a:t>
              </a:r>
            </a:p>
            <a:p>
              <a:pPr algn="just"/>
              <a:r>
                <a:rPr lang="vi-VN" sz="2000" dirty="0">
                  <a:solidFill>
                    <a:srgbClr val="000000"/>
                  </a:solidFill>
                  <a:latin typeface="Calibri" panose="020F0502020204030204" pitchFamily="34" charset="0"/>
                  <a:cs typeface="Calibri" panose="020F0502020204030204" pitchFamily="34" charset="0"/>
                </a:rPr>
                <a:t>	Dân làng đặt tên cho loài hoa ấy là hoa tỉ muội.</a:t>
              </a:r>
            </a:p>
            <a:p>
              <a:pPr algn="just"/>
              <a:r>
                <a:rPr lang="vi-VN" sz="2000" dirty="0">
                  <a:solidFill>
                    <a:srgbClr val="000000"/>
                  </a:solidFill>
                  <a:latin typeface="Calibri" panose="020F0502020204030204" pitchFamily="34" charset="0"/>
                  <a:cs typeface="Calibri" panose="020F0502020204030204" pitchFamily="34" charset="0"/>
                </a:rPr>
                <a:t>							(Theo Trần Mạnh Hùng)</a:t>
              </a:r>
            </a:p>
          </p:txBody>
        </p:sp>
      </p:grpSp>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12" name="Rectangle 11"/>
          <p:cNvSpPr/>
          <p:nvPr/>
        </p:nvSpPr>
        <p:spPr>
          <a:xfrm>
            <a:off x="4876758" y="404445"/>
            <a:ext cx="243848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C000">
                    <a:lumMod val="75000"/>
                  </a:srgbClr>
                </a:solidFill>
                <a:effectLst/>
                <a:uLnTx/>
                <a:uFillTx/>
                <a:latin typeface="#9Slide05 IcielHipsteria" panose="02000000000000000000" pitchFamily="2" charset="0"/>
                <a:ea typeface="+mn-ea"/>
                <a:cs typeface="Calibri" panose="020F0502020204030204" pitchFamily="34" charset="0"/>
              </a:rPr>
              <a:t>Sự</a:t>
            </a:r>
            <a:r>
              <a:rPr kumimoji="0" lang="vi-VN" sz="2800" b="1" i="0" u="none" strike="noStrike" kern="1200" cap="none" spc="0" normalizeH="0" noProof="0" dirty="0">
                <a:ln>
                  <a:noFill/>
                </a:ln>
                <a:solidFill>
                  <a:srgbClr val="FFC000">
                    <a:lumMod val="75000"/>
                  </a:srgbClr>
                </a:solidFill>
                <a:effectLst/>
                <a:uLnTx/>
                <a:uFillTx/>
                <a:latin typeface="#9Slide05 IcielHipsteria" panose="02000000000000000000" pitchFamily="2" charset="0"/>
                <a:ea typeface="+mn-ea"/>
                <a:cs typeface="Calibri" panose="020F0502020204030204" pitchFamily="34" charset="0"/>
              </a:rPr>
              <a:t> tích hoa tỉ muội</a:t>
            </a:r>
            <a:endParaRPr kumimoji="0" lang="vi-VN" sz="2800" b="0" i="0" u="none" strike="noStrike" kern="1200" cap="none" spc="0" normalizeH="0" baseline="0" noProof="0" dirty="0">
              <a:ln>
                <a:noFill/>
              </a:ln>
              <a:solidFill>
                <a:srgbClr val="FFC000">
                  <a:lumMod val="75000"/>
                </a:srgbClr>
              </a:solidFill>
              <a:effectLst/>
              <a:uLnTx/>
              <a:uFillTx/>
              <a:latin typeface="#9Slide05 IcielHipsteria" panose="02000000000000000000" pitchFamily="2" charset="0"/>
              <a:ea typeface="+mn-ea"/>
              <a:cs typeface="Calibri" panose="020F0502020204030204" pitchFamily="34" charset="0"/>
            </a:endParaRPr>
          </a:p>
        </p:txBody>
      </p:sp>
    </p:spTree>
    <p:extLst>
      <p:ext uri="{BB962C8B-B14F-4D97-AF65-F5344CB8AC3E}">
        <p14:creationId xmlns:p14="http://schemas.microsoft.com/office/powerpoint/2010/main" val="340553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6000" b="-15000"/>
          </a:stretch>
        </a:blipFill>
        <a:effectLst/>
      </p:bgPr>
    </p:bg>
    <p:spTree>
      <p:nvGrpSpPr>
        <p:cNvPr id="1" name=""/>
        <p:cNvGrpSpPr/>
        <p:nvPr/>
      </p:nvGrpSpPr>
      <p:grpSpPr>
        <a:xfrm>
          <a:off x="0" y="0"/>
          <a:ext cx="0" cy="0"/>
          <a:chOff x="0" y="0"/>
          <a:chExt cx="0" cy="0"/>
        </a:xfrm>
      </p:grpSpPr>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grpSp>
        <p:nvGrpSpPr>
          <p:cNvPr id="16" name="组合 33">
            <a:extLst>
              <a:ext uri="{FF2B5EF4-FFF2-40B4-BE49-F238E27FC236}">
                <a16:creationId xmlns:a16="http://schemas.microsoft.com/office/drawing/2014/main" id="{57341341-0240-407D-8DC3-8CE80FC0FA31}"/>
              </a:ext>
            </a:extLst>
          </p:cNvPr>
          <p:cNvGrpSpPr/>
          <p:nvPr/>
        </p:nvGrpSpPr>
        <p:grpSpPr>
          <a:xfrm>
            <a:off x="7967018" y="149298"/>
            <a:ext cx="4123507" cy="1509368"/>
            <a:chOff x="4003345" y="837266"/>
            <a:chExt cx="4123507" cy="2428448"/>
          </a:xfrm>
        </p:grpSpPr>
        <p:pic>
          <p:nvPicPr>
            <p:cNvPr id="17" name="图片 20">
              <a:extLst>
                <a:ext uri="{FF2B5EF4-FFF2-40B4-BE49-F238E27FC236}">
                  <a16:creationId xmlns:a16="http://schemas.microsoft.com/office/drawing/2014/main" id="{4DDC39A5-177A-4980-90D2-E26A6D62C944}"/>
                </a:ext>
              </a:extLst>
            </p:cNvPr>
            <p:cNvPicPr>
              <a:picLocks noChangeAspect="1"/>
            </p:cNvPicPr>
            <p:nvPr/>
          </p:nvPicPr>
          <p:blipFill>
            <a:blip r:embed="rId4" cstate="print">
              <a:extLst>
                <a:ext uri="{28A0092B-C50C-407E-A947-70E740481C1C}">
                  <a14:useLocalDpi xmlns:a14="http://schemas.microsoft.com/office/drawing/2010/main" val="0"/>
                </a:ext>
              </a:extLst>
            </a:blip>
            <a:srcRect t="15714" b="15714"/>
            <a:stretch/>
          </p:blipFill>
          <p:spPr>
            <a:xfrm flipH="1">
              <a:off x="4325257" y="837266"/>
              <a:ext cx="3541486" cy="2428448"/>
            </a:xfrm>
            <a:prstGeom prst="rect">
              <a:avLst/>
            </a:prstGeom>
          </p:spPr>
        </p:pic>
        <p:sp>
          <p:nvSpPr>
            <p:cNvPr id="18" name="矩形 10">
              <a:extLst>
                <a:ext uri="{FF2B5EF4-FFF2-40B4-BE49-F238E27FC236}">
                  <a16:creationId xmlns:a16="http://schemas.microsoft.com/office/drawing/2014/main" id="{3BDC6A7A-7C61-4B15-BA08-B5CE58867E01}"/>
                </a:ext>
              </a:extLst>
            </p:cNvPr>
            <p:cNvSpPr/>
            <p:nvPr/>
          </p:nvSpPr>
          <p:spPr>
            <a:xfrm>
              <a:off x="4003345" y="1673826"/>
              <a:ext cx="4123507" cy="11389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E7E6E6">
                      <a:lumMod val="25000"/>
                    </a:srgbClr>
                  </a:solidFill>
                  <a:effectLst/>
                  <a:uLnTx/>
                  <a:uFillTx/>
                  <a:latin typeface="#9Slide05 Awesome Display" pitchFamily="2" charset="0"/>
                  <a:ea typeface="字魂152号-机甲超级黑" panose="00000500000000000000" pitchFamily="2" charset="-122"/>
                  <a:cs typeface="+mn-cs"/>
                  <a:sym typeface="Arial" panose="020B0604020202020204" pitchFamily="34" charset="0"/>
                </a:rPr>
                <a:t>Chia </a:t>
              </a:r>
              <a:r>
                <a:rPr kumimoji="0" lang="en-US" altLang="zh-CN" sz="4000" b="0" i="0" u="none" strike="noStrike" kern="1200" cap="none" spc="0" normalizeH="0" baseline="0" noProof="0" dirty="0" err="1">
                  <a:ln>
                    <a:noFill/>
                  </a:ln>
                  <a:solidFill>
                    <a:srgbClr val="E7E6E6">
                      <a:lumMod val="25000"/>
                    </a:srgbClr>
                  </a:solidFill>
                  <a:effectLst/>
                  <a:uLnTx/>
                  <a:uFillTx/>
                  <a:latin typeface="#9Slide05 Awesome Display" pitchFamily="2" charset="0"/>
                  <a:ea typeface="字魂152号-机甲超级黑" panose="00000500000000000000" pitchFamily="2" charset="-122"/>
                  <a:cs typeface="+mn-cs"/>
                  <a:sym typeface="Arial" panose="020B0604020202020204" pitchFamily="34" charset="0"/>
                </a:rPr>
                <a:t>đoạn</a:t>
              </a:r>
              <a:endParaRPr kumimoji="0" lang="en-US" altLang="zh-CN" sz="4000" b="0" i="0" u="none" strike="noStrike" kern="1200" cap="none" spc="0" normalizeH="0" baseline="0" noProof="0" dirty="0">
                <a:ln>
                  <a:noFill/>
                </a:ln>
                <a:solidFill>
                  <a:srgbClr val="E7E6E6">
                    <a:lumMod val="25000"/>
                  </a:srgbClr>
                </a:solidFill>
                <a:effectLst/>
                <a:uLnTx/>
                <a:uFillTx/>
                <a:latin typeface="#9Slide05 Awesome Display" pitchFamily="2" charset="0"/>
                <a:ea typeface="字魂152号-机甲超级黑" panose="00000500000000000000" pitchFamily="2" charset="-122"/>
                <a:cs typeface="+mn-cs"/>
                <a:sym typeface="Arial" panose="020B0604020202020204" pitchFamily="34" charset="0"/>
              </a:endParaRPr>
            </a:p>
          </p:txBody>
        </p:sp>
      </p:grpSp>
      <p:grpSp>
        <p:nvGrpSpPr>
          <p:cNvPr id="19" name="组合 4">
            <a:extLst>
              <a:ext uri="{FF2B5EF4-FFF2-40B4-BE49-F238E27FC236}">
                <a16:creationId xmlns:a16="http://schemas.microsoft.com/office/drawing/2014/main" id="{339ABE1E-C33D-4216-BA37-2B17F78D4B4F}"/>
              </a:ext>
            </a:extLst>
          </p:cNvPr>
          <p:cNvGrpSpPr/>
          <p:nvPr/>
        </p:nvGrpSpPr>
        <p:grpSpPr>
          <a:xfrm>
            <a:off x="67725" y="1316383"/>
            <a:ext cx="1026546" cy="1329027"/>
            <a:chOff x="2181111" y="3626991"/>
            <a:chExt cx="1026546" cy="1329027"/>
          </a:xfrm>
        </p:grpSpPr>
        <p:pic>
          <p:nvPicPr>
            <p:cNvPr id="20" name="图片 3" descr="形状, 圆圈&#10;&#10;描述已自动生成">
              <a:extLst>
                <a:ext uri="{FF2B5EF4-FFF2-40B4-BE49-F238E27FC236}">
                  <a16:creationId xmlns:a16="http://schemas.microsoft.com/office/drawing/2014/main" id="{DF56C082-5C4C-4DB2-A381-40C8E8CC1BF8}"/>
                </a:ext>
              </a:extLst>
            </p:cNvPr>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1111" y="3626991"/>
              <a:ext cx="1026546" cy="1026836"/>
            </a:xfrm>
            <a:prstGeom prst="rect">
              <a:avLst/>
            </a:prstGeom>
          </p:spPr>
        </p:pic>
        <p:sp>
          <p:nvSpPr>
            <p:cNvPr id="21" name="矩形 13">
              <a:extLst>
                <a:ext uri="{FF2B5EF4-FFF2-40B4-BE49-F238E27FC236}">
                  <a16:creationId xmlns:a16="http://schemas.microsoft.com/office/drawing/2014/main" id="{1C9C57DA-FFAD-4A22-96CC-DA584C4ABCD8}"/>
                </a:ext>
              </a:extLst>
            </p:cNvPr>
            <p:cNvSpPr/>
            <p:nvPr/>
          </p:nvSpPr>
          <p:spPr>
            <a:xfrm>
              <a:off x="2193642" y="3848022"/>
              <a:ext cx="100148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662A0E"/>
                  </a:solidFill>
                  <a:effectLst/>
                  <a:uLnTx/>
                  <a:uFillTx/>
                  <a:latin typeface="#9Slide07 SVNBillo" panose="00000400000000000000" pitchFamily="2" charset="0"/>
                  <a:ea typeface="字魂152号-机甲超级黑" panose="00000500000000000000" pitchFamily="2" charset="-122"/>
                  <a:cs typeface="+mn-cs"/>
                  <a:sym typeface="Arial" panose="020B0604020202020204" pitchFamily="34" charset="0"/>
                </a:rPr>
                <a:t>01</a:t>
              </a:r>
            </a:p>
          </p:txBody>
        </p:sp>
      </p:grpSp>
      <p:sp>
        <p:nvSpPr>
          <p:cNvPr id="23" name="文本框 16">
            <a:extLst>
              <a:ext uri="{FF2B5EF4-FFF2-40B4-BE49-F238E27FC236}">
                <a16:creationId xmlns:a16="http://schemas.microsoft.com/office/drawing/2014/main" id="{38E171D2-11FB-4499-B213-BC5594650E4A}"/>
              </a:ext>
            </a:extLst>
          </p:cNvPr>
          <p:cNvSpPr txBox="1"/>
          <p:nvPr/>
        </p:nvSpPr>
        <p:spPr>
          <a:xfrm>
            <a:off x="1241095" y="1611083"/>
            <a:ext cx="8802794" cy="1107996"/>
          </a:xfrm>
          <a:prstGeom prst="rect">
            <a:avLst/>
          </a:prstGeom>
          <a:solidFill>
            <a:schemeClr val="accent4">
              <a:lumMod val="20000"/>
              <a:lumOff val="80000"/>
            </a:schemeClr>
          </a:solidFill>
          <a:ln>
            <a:solidFill>
              <a:schemeClr val="accent6">
                <a:lumMod val="75000"/>
              </a:schemeClr>
            </a:solidFill>
            <a:prstDash val="lgDashDot"/>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Từ đầu </a:t>
            </a:r>
            <a:r>
              <a:rPr kumimoji="0" lang="vi-VN"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đến </a:t>
            </a:r>
            <a:r>
              <a:rPr lang="vi-VN" sz="6600" i="1" dirty="0">
                <a:solidFill>
                  <a:srgbClr val="FF0000"/>
                </a:solidFill>
                <a:latin typeface="Calibri" panose="020F0502020204030204" pitchFamily="34" charset="0"/>
                <a:cs typeface="Calibri" panose="020F0502020204030204" pitchFamily="34" charset="0"/>
              </a:rPr>
              <a:t>ôm nhau ngủ</a:t>
            </a:r>
            <a:endParaRPr kumimoji="0" lang="zh-CN" altLang="en-US" sz="9600" b="0" i="1" u="none" strike="noStrike" kern="1200" cap="none" spc="0" normalizeH="0" baseline="0" noProof="0" dirty="0">
              <a:ln>
                <a:noFill/>
              </a:ln>
              <a:solidFill>
                <a:srgbClr val="FF0000"/>
              </a:solidFill>
              <a:effectLst/>
              <a:uLnTx/>
              <a:uFillTx/>
              <a:latin typeface="Calibri" panose="020F0502020204030204" pitchFamily="34" charset="0"/>
              <a:ea typeface="字魂152号-机甲超级黑" panose="00000500000000000000" pitchFamily="2" charset="-122"/>
              <a:cs typeface="Calibri" panose="020F0502020204030204" pitchFamily="34" charset="0"/>
              <a:sym typeface="Arial" panose="020B0604020202020204" pitchFamily="34" charset="0"/>
            </a:endParaRPr>
          </a:p>
        </p:txBody>
      </p:sp>
      <p:grpSp>
        <p:nvGrpSpPr>
          <p:cNvPr id="24" name="组合 37">
            <a:extLst>
              <a:ext uri="{FF2B5EF4-FFF2-40B4-BE49-F238E27FC236}">
                <a16:creationId xmlns:a16="http://schemas.microsoft.com/office/drawing/2014/main" id="{A55E6140-3F9D-4CD2-9CD6-BC737547048F}"/>
              </a:ext>
            </a:extLst>
          </p:cNvPr>
          <p:cNvGrpSpPr/>
          <p:nvPr/>
        </p:nvGrpSpPr>
        <p:grpSpPr>
          <a:xfrm>
            <a:off x="3507049" y="3008475"/>
            <a:ext cx="1519072" cy="2344689"/>
            <a:chOff x="2181111" y="3626991"/>
            <a:chExt cx="1026546" cy="2344689"/>
          </a:xfrm>
        </p:grpSpPr>
        <p:pic>
          <p:nvPicPr>
            <p:cNvPr id="25" name="图片 38" descr="形状, 圆圈&#10;&#10;描述已自动生成">
              <a:extLst>
                <a:ext uri="{FF2B5EF4-FFF2-40B4-BE49-F238E27FC236}">
                  <a16:creationId xmlns:a16="http://schemas.microsoft.com/office/drawing/2014/main" id="{49638A3D-5B97-4592-AB96-1A029328F093}"/>
                </a:ext>
              </a:extLst>
            </p:cNvPr>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1111" y="3626991"/>
              <a:ext cx="1026546" cy="1026836"/>
            </a:xfrm>
            <a:prstGeom prst="rect">
              <a:avLst/>
            </a:prstGeom>
          </p:spPr>
        </p:pic>
        <p:sp>
          <p:nvSpPr>
            <p:cNvPr id="28" name="矩形 39">
              <a:extLst>
                <a:ext uri="{FF2B5EF4-FFF2-40B4-BE49-F238E27FC236}">
                  <a16:creationId xmlns:a16="http://schemas.microsoft.com/office/drawing/2014/main" id="{3E2BF338-6E83-4284-B492-7B4785618470}"/>
                </a:ext>
              </a:extLst>
            </p:cNvPr>
            <p:cNvSpPr/>
            <p:nvPr/>
          </p:nvSpPr>
          <p:spPr>
            <a:xfrm>
              <a:off x="2193642" y="3848022"/>
              <a:ext cx="1001484"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662A0E"/>
                  </a:solidFill>
                  <a:effectLst/>
                  <a:uLnTx/>
                  <a:uFillTx/>
                  <a:latin typeface="#9Slide07 SVNBillo" panose="00000400000000000000" pitchFamily="2" charset="0"/>
                  <a:ea typeface="字魂152号-机甲超级黑" panose="00000500000000000000" pitchFamily="2" charset="-122"/>
                  <a:cs typeface="+mn-cs"/>
                  <a:sym typeface="Arial" panose="020B0604020202020204" pitchFamily="34" charset="0"/>
                </a:rPr>
                <a:t>02</a:t>
              </a:r>
            </a:p>
          </p:txBody>
        </p:sp>
      </p:grpSp>
      <p:sp>
        <p:nvSpPr>
          <p:cNvPr id="29" name="文本框 41">
            <a:extLst>
              <a:ext uri="{FF2B5EF4-FFF2-40B4-BE49-F238E27FC236}">
                <a16:creationId xmlns:a16="http://schemas.microsoft.com/office/drawing/2014/main" id="{8B0DB2B4-F125-4B0F-9858-095BE2331344}"/>
              </a:ext>
            </a:extLst>
          </p:cNvPr>
          <p:cNvSpPr txBox="1"/>
          <p:nvPr/>
        </p:nvSpPr>
        <p:spPr>
          <a:xfrm>
            <a:off x="5026121" y="3191917"/>
            <a:ext cx="2510624" cy="1107996"/>
          </a:xfrm>
          <a:prstGeom prst="rect">
            <a:avLst/>
          </a:prstGeom>
          <a:solidFill>
            <a:srgbClr val="F98D89">
              <a:alpha val="60000"/>
            </a:srgbClr>
          </a:solidFill>
          <a:ln>
            <a:solidFill>
              <a:schemeClr val="accent6">
                <a:lumMod val="75000"/>
              </a:schemeClr>
            </a:solidFill>
            <a:prstDash val="lgDashDot"/>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Còn</a:t>
            </a:r>
            <a:r>
              <a:rPr kumimoji="0" lang="vi-VN" sz="6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lại</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7150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527539" y="404445"/>
            <a:ext cx="11245362" cy="57187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sp>
        <p:nvSpPr>
          <p:cNvPr id="2" name="Rectangle 1"/>
          <p:cNvSpPr/>
          <p:nvPr/>
        </p:nvSpPr>
        <p:spPr>
          <a:xfrm>
            <a:off x="830873" y="931832"/>
            <a:ext cx="10638693" cy="5309146"/>
          </a:xfrm>
          <a:prstGeom prst="rect">
            <a:avLst/>
          </a:prstGeom>
        </p:spPr>
        <p:txBody>
          <a:bodyPr wrap="square">
            <a:spAutoFit/>
          </a:bodyPr>
          <a:lstStyle/>
          <a:p>
            <a:pPr algn="just"/>
            <a:r>
              <a:rPr lang="vi-VN" sz="2100" b="1" dirty="0">
                <a:solidFill>
                  <a:srgbClr val="C00000"/>
                </a:solidFill>
                <a:latin typeface="Calibri" panose="020F0502020204030204" pitchFamily="34" charset="0"/>
                <a:cs typeface="Calibri" panose="020F0502020204030204" pitchFamily="34" charset="0"/>
              </a:rPr>
              <a:t>    Ngày xưa, có hai chị em Nết và Na mồ côi cha mẹ, sống trong ngôi nhà nhỏ bên sườn núi. Nết thương Na, cái gì cũng nhường em. Đêm đông, gió ù ù lùa vào nhà, Nết vòng tay ôm em:</a:t>
            </a:r>
          </a:p>
          <a:p>
            <a:pPr algn="just"/>
            <a:r>
              <a:rPr lang="vi-VN" sz="2100" b="1" dirty="0">
                <a:solidFill>
                  <a:srgbClr val="C00000"/>
                </a:solidFill>
                <a:latin typeface="Calibri" panose="020F0502020204030204" pitchFamily="34" charset="0"/>
                <a:cs typeface="Calibri" panose="020F0502020204030204" pitchFamily="34" charset="0"/>
              </a:rPr>
              <a:t>   - Em rét không?</a:t>
            </a:r>
          </a:p>
          <a:p>
            <a:pPr algn="just"/>
            <a:r>
              <a:rPr lang="vi-VN" sz="2100" b="1" dirty="0">
                <a:solidFill>
                  <a:srgbClr val="C00000"/>
                </a:solidFill>
                <a:latin typeface="Calibri" panose="020F0502020204030204" pitchFamily="34" charset="0"/>
                <a:cs typeface="Calibri" panose="020F0502020204030204" pitchFamily="34" charset="0"/>
              </a:rPr>
              <a:t>    Na ôm choàng lấy chị, cười rúc rích:</a:t>
            </a:r>
          </a:p>
          <a:p>
            <a:pPr algn="just"/>
            <a:r>
              <a:rPr lang="vi-VN" sz="2100" b="1" dirty="0">
                <a:solidFill>
                  <a:srgbClr val="C00000"/>
                </a:solidFill>
                <a:latin typeface="Calibri" panose="020F0502020204030204" pitchFamily="34" charset="0"/>
                <a:cs typeface="Calibri" panose="020F0502020204030204" pitchFamily="34" charset="0"/>
              </a:rPr>
              <a:t>   - Ấm quá!</a:t>
            </a:r>
          </a:p>
          <a:p>
            <a:pPr algn="just"/>
            <a:r>
              <a:rPr lang="vi-VN" sz="2100" b="1" dirty="0">
                <a:solidFill>
                  <a:srgbClr val="C00000"/>
                </a:solidFill>
                <a:latin typeface="Calibri" panose="020F0502020204030204" pitchFamily="34" charset="0"/>
                <a:cs typeface="Calibri" panose="020F0502020204030204" pitchFamily="34" charset="0"/>
              </a:rPr>
              <a:t>    Nết ôm em chặt hơn, thầm thì:</a:t>
            </a:r>
          </a:p>
          <a:p>
            <a:pPr algn="just"/>
            <a:r>
              <a:rPr lang="vi-VN" sz="2100" b="1" dirty="0">
                <a:solidFill>
                  <a:srgbClr val="C00000"/>
                </a:solidFill>
                <a:latin typeface="Calibri" panose="020F0502020204030204" pitchFamily="34" charset="0"/>
                <a:cs typeface="Calibri" panose="020F0502020204030204" pitchFamily="34" charset="0"/>
              </a:rPr>
              <a:t>    - Mẹ bảo, chị em mình là hai bông hoa hồng, chị là bông to, em là bông nhỏ. Chị em mình mãi bên nhau nhé!</a:t>
            </a:r>
          </a:p>
          <a:p>
            <a:pPr algn="just"/>
            <a:r>
              <a:rPr lang="vi-VN" sz="2100" b="1" dirty="0">
                <a:solidFill>
                  <a:srgbClr val="C00000"/>
                </a:solidFill>
                <a:latin typeface="Calibri" panose="020F0502020204030204" pitchFamily="34" charset="0"/>
                <a:cs typeface="Calibri" panose="020F0502020204030204" pitchFamily="34" charset="0"/>
              </a:rPr>
              <a:t>    Na gật đầu. Hai chị em cứ thế ôm nhau ngủ.</a:t>
            </a:r>
          </a:p>
          <a:p>
            <a:pPr algn="just"/>
            <a:r>
              <a:rPr lang="vi-VN" sz="2400" dirty="0">
                <a:solidFill>
                  <a:srgbClr val="000000"/>
                </a:solidFill>
                <a:latin typeface="Calibri" panose="020F0502020204030204" pitchFamily="34" charset="0"/>
                <a:cs typeface="Calibri" panose="020F0502020204030204" pitchFamily="34" charset="0"/>
              </a:rPr>
              <a:t>    </a:t>
            </a:r>
            <a:r>
              <a:rPr lang="vi-VN" sz="2100" b="1" dirty="0">
                <a:solidFill>
                  <a:srgbClr val="5B9BD5">
                    <a:lumMod val="50000"/>
                  </a:srgbClr>
                </a:solidFill>
                <a:latin typeface="Calibri" panose="020F0502020204030204" pitchFamily="34" charset="0"/>
                <a:cs typeface="Calibri" panose="020F0502020204030204" pitchFamily="34" charset="0"/>
              </a:rPr>
              <a:t>Năm ấy, nước lũ dâng cao, Nết cõng em chạy theo dân làng đến nơi an toàn. Hai bàn chân Nết rớm máu. Thấy vậy, Bụt thương lắm. Ông giơ gậy thần lên. Kì lạ thay, bàn chân Nết bỗng lành hẳn. Nơi bàn chân Nết đi qua, mọc lên những khóm hoa đỏ thắm. Hoa kết thành chùm, bông hoa lớn che chở cho nụ hoa bé nhỏ. Chúng cũng đẹp như tình chị em của Nết và Na.</a:t>
            </a:r>
          </a:p>
          <a:p>
            <a:pPr algn="just"/>
            <a:r>
              <a:rPr lang="vi-VN" sz="2100" b="1" dirty="0">
                <a:solidFill>
                  <a:srgbClr val="5B9BD5">
                    <a:lumMod val="50000"/>
                  </a:srgbClr>
                </a:solidFill>
                <a:latin typeface="Calibri" panose="020F0502020204030204" pitchFamily="34" charset="0"/>
                <a:cs typeface="Calibri" panose="020F0502020204030204" pitchFamily="34" charset="0"/>
              </a:rPr>
              <a:t>     Dân làng đặt tên cho loài hoa ấy là hoa tỉ muội.</a:t>
            </a:r>
          </a:p>
          <a:p>
            <a:pPr algn="just"/>
            <a:r>
              <a:rPr lang="vi-VN" sz="2400" dirty="0">
                <a:solidFill>
                  <a:srgbClr val="000000"/>
                </a:solidFill>
                <a:latin typeface="Calibri" panose="020F0502020204030204" pitchFamily="34" charset="0"/>
                <a:cs typeface="Calibri" panose="020F0502020204030204" pitchFamily="34" charset="0"/>
              </a:rPr>
              <a:t>							(Theo Trần Mạnh Hùng)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dirty="0">
              <a:ln>
                <a:noFill/>
              </a:ln>
              <a:solidFill>
                <a:srgbClr val="ED7D31">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5" name="Rectangle 4"/>
          <p:cNvSpPr/>
          <p:nvPr/>
        </p:nvSpPr>
        <p:spPr>
          <a:xfrm>
            <a:off x="4876758" y="404445"/>
            <a:ext cx="243848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C000">
                    <a:lumMod val="75000"/>
                  </a:srgbClr>
                </a:solidFill>
                <a:effectLst/>
                <a:uLnTx/>
                <a:uFillTx/>
                <a:latin typeface="#9Slide05 IcielHipsteria" panose="02000000000000000000" pitchFamily="2" charset="0"/>
                <a:ea typeface="+mn-ea"/>
                <a:cs typeface="Calibri" panose="020F0502020204030204" pitchFamily="34" charset="0"/>
              </a:rPr>
              <a:t>Sự</a:t>
            </a:r>
            <a:r>
              <a:rPr kumimoji="0" lang="vi-VN" sz="2800" b="1" i="0" u="none" strike="noStrike" kern="1200" cap="none" spc="0" normalizeH="0" noProof="0" dirty="0">
                <a:ln>
                  <a:noFill/>
                </a:ln>
                <a:solidFill>
                  <a:srgbClr val="FFC000">
                    <a:lumMod val="75000"/>
                  </a:srgbClr>
                </a:solidFill>
                <a:effectLst/>
                <a:uLnTx/>
                <a:uFillTx/>
                <a:latin typeface="#9Slide05 IcielHipsteria" panose="02000000000000000000" pitchFamily="2" charset="0"/>
                <a:ea typeface="+mn-ea"/>
                <a:cs typeface="Calibri" panose="020F0502020204030204" pitchFamily="34" charset="0"/>
              </a:rPr>
              <a:t> tích hoa tỉ muội</a:t>
            </a:r>
            <a:endParaRPr kumimoji="0" lang="vi-VN" sz="2800" b="0" i="0" u="none" strike="noStrike" kern="1200" cap="none" spc="0" normalizeH="0" baseline="0" noProof="0" dirty="0">
              <a:ln>
                <a:noFill/>
              </a:ln>
              <a:solidFill>
                <a:srgbClr val="FFC000">
                  <a:lumMod val="75000"/>
                </a:srgbClr>
              </a:solidFill>
              <a:effectLst/>
              <a:uLnTx/>
              <a:uFillTx/>
              <a:latin typeface="#9Slide05 IcielHipsteria" panose="02000000000000000000" pitchFamily="2" charset="0"/>
              <a:ea typeface="+mn-ea"/>
              <a:cs typeface="Calibri" panose="020F0502020204030204" pitchFamily="34" charset="0"/>
            </a:endParaRPr>
          </a:p>
        </p:txBody>
      </p:sp>
      <p:pic>
        <p:nvPicPr>
          <p:cNvPr id="12" name="图片 2">
            <a:extLst>
              <a:ext uri="{FF2B5EF4-FFF2-40B4-BE49-F238E27FC236}">
                <a16:creationId xmlns:a16="http://schemas.microsoft.com/office/drawing/2014/main" id="{1BC8AEB5-4645-4A7E-95CB-B20415822AD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208782" y="5090160"/>
            <a:ext cx="1767840" cy="1767840"/>
          </a:xfrm>
          <a:prstGeom prst="rect">
            <a:avLst/>
          </a:prstGeom>
        </p:spPr>
      </p:pic>
    </p:spTree>
    <p:extLst>
      <p:ext uri="{BB962C8B-B14F-4D97-AF65-F5344CB8AC3E}">
        <p14:creationId xmlns:p14="http://schemas.microsoft.com/office/powerpoint/2010/main" val="263148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7279059" y="79130"/>
            <a:ext cx="5007442" cy="1503485"/>
            <a:chOff x="1560542" y="1521069"/>
            <a:chExt cx="5007442" cy="1503485"/>
          </a:xfrm>
        </p:grpSpPr>
        <p:pic>
          <p:nvPicPr>
            <p:cNvPr id="6"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560" b="39441"/>
            <a:stretch/>
          </p:blipFill>
          <p:spPr>
            <a:xfrm>
              <a:off x="1560542" y="1521069"/>
              <a:ext cx="5007442" cy="1503485"/>
            </a:xfrm>
            <a:prstGeom prst="rect">
              <a:avLst/>
            </a:prstGeom>
          </p:spPr>
        </p:pic>
        <p:sp>
          <p:nvSpPr>
            <p:cNvPr id="3" name="矩形 2">
              <a:extLst>
                <a:ext uri="{FF2B5EF4-FFF2-40B4-BE49-F238E27FC236}">
                  <a16:creationId xmlns:a16="http://schemas.microsoft.com/office/drawing/2014/main" id="{EA28E635-6A62-46D9-B46F-8D1817EBA417}"/>
                </a:ext>
              </a:extLst>
            </p:cNvPr>
            <p:cNvSpPr/>
            <p:nvPr/>
          </p:nvSpPr>
          <p:spPr>
            <a:xfrm>
              <a:off x="2185097" y="1864583"/>
              <a:ext cx="387430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Luyện</a:t>
              </a:r>
              <a:r>
                <a:rPr kumimoji="0" lang="en-US" altLang="zh-CN"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 </a:t>
              </a: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đọc</a:t>
              </a:r>
              <a:r>
                <a:rPr kumimoji="0" lang="en-US" altLang="zh-CN"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 </a:t>
              </a: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từ</a:t>
              </a:r>
              <a:r>
                <a:rPr kumimoji="0" lang="en-US" altLang="zh-CN"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 </a:t>
              </a: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khó</a:t>
              </a:r>
              <a:endParaRPr kumimoji="0" lang="zh-CN" altLang="en-US"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endParaRPr>
            </a:p>
          </p:txBody>
        </p:sp>
      </p:grpSp>
      <p:pic>
        <p:nvPicPr>
          <p:cNvPr id="5" name="图片 4">
            <a:extLst>
              <a:ext uri="{FF2B5EF4-FFF2-40B4-BE49-F238E27FC236}">
                <a16:creationId xmlns:a16="http://schemas.microsoft.com/office/drawing/2014/main" id="{12D88E7E-2861-4CA0-93DD-47663A4B81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279059" y="2085730"/>
            <a:ext cx="5521022" cy="5521022"/>
          </a:xfrm>
          <a:prstGeom prst="rect">
            <a:avLst/>
          </a:prstGeom>
        </p:spPr>
      </p:pic>
      <p:sp>
        <p:nvSpPr>
          <p:cNvPr id="12" name="Rectangle 11"/>
          <p:cNvSpPr/>
          <p:nvPr/>
        </p:nvSpPr>
        <p:spPr>
          <a:xfrm>
            <a:off x="5146128" y="2975881"/>
            <a:ext cx="2255746" cy="769441"/>
          </a:xfrm>
          <a:prstGeom prst="rect">
            <a:avLst/>
          </a:prstGeom>
          <a:solidFill>
            <a:srgbClr val="FFB366"/>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r</a:t>
            </a:r>
            <a:r>
              <a:rPr kumimoji="0" lang="vi-VN" sz="44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úc</a:t>
            </a:r>
            <a:r>
              <a:rPr kumimoji="0" lang="vi-VN" sz="4400" b="1" i="0" u="none" strike="noStrike" kern="1200" cap="none" spc="0" normalizeH="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rích</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1694846" y="2955046"/>
            <a:ext cx="3195105" cy="769441"/>
          </a:xfrm>
          <a:prstGeom prst="rect">
            <a:avLst/>
          </a:prstGeom>
          <a:solidFill>
            <a:srgbClr val="FFB366"/>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dirty="0">
                <a:solidFill>
                  <a:srgbClr val="662A0E"/>
                </a:solidFill>
                <a:latin typeface="Arial" panose="020B0604020202020204" pitchFamily="34" charset="0"/>
                <a:cs typeface="Arial" panose="020B0604020202020204" pitchFamily="34" charset="0"/>
              </a:rPr>
              <a:t>ôm choàng</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1694846" y="1582615"/>
            <a:ext cx="2656496" cy="769441"/>
          </a:xfrm>
          <a:prstGeom prst="rect">
            <a:avLst/>
          </a:prstGeom>
          <a:solidFill>
            <a:srgbClr val="FFB366"/>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dirty="0">
                <a:solidFill>
                  <a:srgbClr val="662A0E"/>
                </a:solidFill>
                <a:latin typeface="Arial" panose="020B0604020202020204" pitchFamily="34" charset="0"/>
                <a:cs typeface="Arial" panose="020B0604020202020204" pitchFamily="34" charset="0"/>
              </a:rPr>
              <a:t>sườn núi</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5146128" y="1514264"/>
            <a:ext cx="2505814" cy="769441"/>
          </a:xfrm>
          <a:prstGeom prst="rect">
            <a:avLst/>
          </a:prstGeom>
          <a:solidFill>
            <a:srgbClr val="FFB366"/>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d</a:t>
            </a:r>
            <a:r>
              <a:rPr kumimoji="0" lang="vi-VN" sz="44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ân</a:t>
            </a:r>
            <a:r>
              <a:rPr kumimoji="0" lang="vi-VN" sz="4400" b="1" i="0" u="none" strike="noStrike" kern="1200" cap="none" spc="0" normalizeH="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làng</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91844" y="4076800"/>
            <a:ext cx="8013732" cy="584775"/>
          </a:xfrm>
          <a:prstGeom prst="rect">
            <a:avLst/>
          </a:prstGeom>
          <a:solidFill>
            <a:schemeClr val="accent4">
              <a:lumMod val="60000"/>
              <a:lumOff val="4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theo</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khó</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phát</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âm</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controls>
      <mc:AlternateContent xmlns:mc="http://schemas.openxmlformats.org/markup-compatibility/2006">
        <mc:Choice xmlns:v="urn:schemas-microsoft-com:vml" Requires="v">
          <p:control spid="1026" name="TextBox1" r:id="rId2" imgW="6350040" imgH="1162080"/>
        </mc:Choice>
        <mc:Fallback>
          <p:control name="TextBox1" r:id="rId2" imgW="6350040" imgH="1162080">
            <p:pic>
              <p:nvPicPr>
                <p:cNvPr id="16" name="TextBox1"/>
                <p:cNvPicPr>
                  <a:picLocks/>
                </p:cNvPicPr>
                <p:nvPr/>
              </p:nvPicPr>
              <p:blipFill>
                <a:blip r:embed="rId7"/>
                <a:stretch>
                  <a:fillRect/>
                </a:stretch>
              </p:blipFill>
              <p:spPr>
                <a:xfrm>
                  <a:off x="1224101" y="4846241"/>
                  <a:ext cx="6349218" cy="1163637"/>
                </a:xfrm>
                <a:prstGeom prst="rect">
                  <a:avLst/>
                </a:prstGeom>
              </p:spPr>
            </p:pic>
          </p:control>
        </mc:Fallback>
      </mc:AlternateContent>
    </p:controls>
    <p:extLst>
      <p:ext uri="{BB962C8B-B14F-4D97-AF65-F5344CB8AC3E}">
        <p14:creationId xmlns:p14="http://schemas.microsoft.com/office/powerpoint/2010/main" val="3417684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7416219" y="79130"/>
            <a:ext cx="5007442" cy="1503485"/>
            <a:chOff x="1560542" y="1521069"/>
            <a:chExt cx="5007442" cy="1503485"/>
          </a:xfrm>
        </p:grpSpPr>
        <p:pic>
          <p:nvPicPr>
            <p:cNvPr id="6"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1560542" y="1521069"/>
              <a:ext cx="5007442" cy="1503485"/>
            </a:xfrm>
            <a:prstGeom prst="rect">
              <a:avLst/>
            </a:prstGeom>
          </p:spPr>
        </p:pic>
        <p:sp>
          <p:nvSpPr>
            <p:cNvPr id="3" name="矩形 2">
              <a:extLst>
                <a:ext uri="{FF2B5EF4-FFF2-40B4-BE49-F238E27FC236}">
                  <a16:creationId xmlns:a16="http://schemas.microsoft.com/office/drawing/2014/main" id="{EA28E635-6A62-46D9-B46F-8D1817EBA417}"/>
                </a:ext>
              </a:extLst>
            </p:cNvPr>
            <p:cNvSpPr/>
            <p:nvPr/>
          </p:nvSpPr>
          <p:spPr>
            <a:xfrm>
              <a:off x="2185097" y="1864583"/>
              <a:ext cx="387430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Luyện</a:t>
              </a:r>
              <a:r>
                <a:rPr kumimoji="0" lang="en-US" altLang="zh-CN"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 </a:t>
              </a: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đọc</a:t>
              </a:r>
              <a:r>
                <a:rPr kumimoji="0" lang="en-US" altLang="zh-CN"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 </a:t>
              </a: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câu</a:t>
              </a:r>
              <a:r>
                <a:rPr kumimoji="0" lang="en-US" altLang="zh-CN"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 </a:t>
              </a: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dài</a:t>
              </a:r>
              <a:endParaRPr kumimoji="0" lang="zh-CN" altLang="en-US"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endParaRPr>
            </a:p>
          </p:txBody>
        </p:sp>
      </p:grpSp>
      <p:sp>
        <p:nvSpPr>
          <p:cNvPr id="4" name="Rectangle 3"/>
          <p:cNvSpPr/>
          <p:nvPr/>
        </p:nvSpPr>
        <p:spPr>
          <a:xfrm>
            <a:off x="1238912" y="1582615"/>
            <a:ext cx="7880013"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Ngày</a:t>
            </a:r>
            <a:r>
              <a:rPr kumimoji="0" lang="vi-VN" sz="4800" b="1" i="0" u="none" strike="noStrike" kern="1200" cap="none" spc="0" normalizeH="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xưa,</a:t>
            </a:r>
            <a:r>
              <a:rPr kumimoji="0" lang="vi-VN"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có</a:t>
            </a:r>
            <a:r>
              <a:rPr kumimoji="0" lang="vi-VN" sz="4800" b="1" i="0" u="none" strike="noStrike" kern="1200" cap="none" spc="0" normalizeH="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hai chị em Nết và Na</a:t>
            </a:r>
            <a:r>
              <a:rPr kumimoji="0" lang="en-US"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mồ</a:t>
            </a:r>
            <a:r>
              <a:rPr kumimoji="0" lang="vi-VN" sz="4800" b="1" i="0" u="none" strike="noStrike" kern="1200" cap="none" spc="0" normalizeH="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côi cha mẹ</a:t>
            </a: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a:t>
            </a:r>
            <a:r>
              <a:rPr kumimoji="0" lang="vi-VN"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sống</a:t>
            </a:r>
            <a:r>
              <a:rPr kumimoji="0" lang="vi-VN" sz="4800" b="1" i="0" u="none" strike="noStrike" kern="1200" cap="none" spc="0" normalizeH="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trong ngôi nhà nhỏ</a:t>
            </a:r>
            <a:r>
              <a:rPr kumimoji="0" lang="en-US"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bên</a:t>
            </a:r>
            <a:r>
              <a:rPr kumimoji="0" lang="vi-VN" sz="4800" b="1" i="0" u="none" strike="noStrike" kern="1200" cap="none" spc="0" normalizeH="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sườn núi</a:t>
            </a: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a:t>
            </a:r>
            <a:r>
              <a:rPr kumimoji="0" lang="en-US"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17" name="图片 2">
            <a:extLst>
              <a:ext uri="{FF2B5EF4-FFF2-40B4-BE49-F238E27FC236}">
                <a16:creationId xmlns:a16="http://schemas.microsoft.com/office/drawing/2014/main" id="{F5190318-C6BC-4BF1-AFB2-07BDA7D3BB0B}"/>
              </a:ext>
            </a:extLst>
          </p:cNvPr>
          <p:cNvPicPr>
            <a:picLocks noChangeAspect="1"/>
          </p:cNvPicPr>
          <p:nvPr/>
        </p:nvPicPr>
        <p:blipFill>
          <a:blip r:embed="rId4" cstate="print">
            <a:extLst>
              <a:ext uri="{28A0092B-C50C-407E-A947-70E740481C1C}">
                <a14:useLocalDpi xmlns:a14="http://schemas.microsoft.com/office/drawing/2010/main" val="0"/>
              </a:ext>
            </a:extLst>
          </a:blip>
          <a:srcRect l="19333" r="19333"/>
          <a:stretch/>
        </p:blipFill>
        <p:spPr>
          <a:xfrm>
            <a:off x="9350586" y="1214369"/>
            <a:ext cx="2841414" cy="4632740"/>
          </a:xfrm>
          <a:prstGeom prst="rect">
            <a:avLst/>
          </a:prstGeom>
        </p:spPr>
      </p:pic>
    </p:spTree>
    <p:extLst>
      <p:ext uri="{BB962C8B-B14F-4D97-AF65-F5344CB8AC3E}">
        <p14:creationId xmlns:p14="http://schemas.microsoft.com/office/powerpoint/2010/main" val="411784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193307" y="1905329"/>
            <a:ext cx="2446990" cy="1569660"/>
          </a:xfrm>
          <a:prstGeom prst="rect">
            <a:avLst/>
          </a:prstGeom>
          <a:solidFill>
            <a:srgbClr val="FFC00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kern="0" dirty="0">
                <a:solidFill>
                  <a:prstClr val="black"/>
                </a:solidFill>
                <a:latin typeface="Cambria" panose="02040503050406030204" pitchFamily="18" charset="0"/>
                <a:ea typeface="Cambria" panose="02040503050406030204" pitchFamily="18" charset="0"/>
                <a:cs typeface="Arial" panose="020B0604020202020204" pitchFamily="34" charset="0"/>
              </a:rPr>
              <a:t>Hoa tỉ muội</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Rectangle 9"/>
          <p:cNvSpPr/>
          <p:nvPr/>
        </p:nvSpPr>
        <p:spPr>
          <a:xfrm>
            <a:off x="2953338" y="2028439"/>
            <a:ext cx="9086262" cy="1323439"/>
          </a:xfrm>
          <a:prstGeom prst="rect">
            <a:avLst/>
          </a:prstGeom>
          <a:solidFill>
            <a:sysClr val="window" lastClr="FFFFFF"/>
          </a:solidFill>
          <a:ln w="28575">
            <a:solidFill>
              <a:srgbClr val="FFB366"/>
            </a:solidFill>
            <a:prstDash val="dashDot"/>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Một loại</a:t>
            </a:r>
            <a:r>
              <a:rPr kumimoji="0" lang="vi-VN" sz="40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hoa hồng, mọc thành chùm với rất nhiều nụ.</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p:cNvSpPr txBox="1"/>
          <p:nvPr/>
        </p:nvSpPr>
        <p:spPr>
          <a:xfrm>
            <a:off x="289560" y="4168891"/>
            <a:ext cx="2446990" cy="830997"/>
          </a:xfrm>
          <a:prstGeom prst="rect">
            <a:avLst/>
          </a:prstGeom>
          <a:solidFill>
            <a:srgbClr val="98FF66"/>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Tỉ</a:t>
            </a:r>
            <a:r>
              <a:rPr kumimoji="0" lang="vi-VN" sz="48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muội</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p:cNvSpPr/>
          <p:nvPr/>
        </p:nvSpPr>
        <p:spPr>
          <a:xfrm>
            <a:off x="2953338" y="4283700"/>
            <a:ext cx="9086262" cy="707886"/>
          </a:xfrm>
          <a:prstGeom prst="rect">
            <a:avLst/>
          </a:prstGeom>
          <a:solidFill>
            <a:sysClr val="window" lastClr="FFFFFF"/>
          </a:solidFill>
          <a:ln w="28575">
            <a:solidFill>
              <a:srgbClr val="98FF66"/>
            </a:solidFill>
            <a:prstDash val="dashDot"/>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Chị em gái</a:t>
            </a:r>
            <a:r>
              <a:rPr kumimoji="0" lang="vi-VN" sz="4000" b="0" i="1"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(tỉ: chị gái, muội: em gái)</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4081054" y="-182879"/>
            <a:ext cx="5743269" cy="1727878"/>
          </a:xfrm>
          <a:prstGeom prst="rect">
            <a:avLst/>
          </a:prstGeom>
        </p:spPr>
      </p:pic>
    </p:spTree>
    <p:extLst>
      <p:ext uri="{BB962C8B-B14F-4D97-AF65-F5344CB8AC3E}">
        <p14:creationId xmlns:p14="http://schemas.microsoft.com/office/powerpoint/2010/main" val="3334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图片 2">
            <a:extLst>
              <a:ext uri="{FF2B5EF4-FFF2-40B4-BE49-F238E27FC236}">
                <a16:creationId xmlns:a16="http://schemas.microsoft.com/office/drawing/2014/main" id="{F5190318-C6BC-4BF1-AFB2-07BDA7D3BB0B}"/>
              </a:ext>
            </a:extLst>
          </p:cNvPr>
          <p:cNvPicPr>
            <a:picLocks noChangeAspect="1"/>
          </p:cNvPicPr>
          <p:nvPr/>
        </p:nvPicPr>
        <p:blipFill>
          <a:blip r:embed="rId3" cstate="print">
            <a:extLst>
              <a:ext uri="{28A0092B-C50C-407E-A947-70E740481C1C}">
                <a14:useLocalDpi xmlns:a14="http://schemas.microsoft.com/office/drawing/2010/main" val="0"/>
              </a:ext>
            </a:extLst>
          </a:blip>
          <a:srcRect l="19333" r="19333"/>
          <a:stretch/>
        </p:blipFill>
        <p:spPr>
          <a:xfrm>
            <a:off x="9870350" y="46886"/>
            <a:ext cx="2841414" cy="4632740"/>
          </a:xfrm>
          <a:prstGeom prst="rect">
            <a:avLst/>
          </a:prstGeom>
        </p:spPr>
      </p:pic>
      <p:sp>
        <p:nvSpPr>
          <p:cNvPr id="8" name="Rectangle 7"/>
          <p:cNvSpPr/>
          <p:nvPr/>
        </p:nvSpPr>
        <p:spPr>
          <a:xfrm>
            <a:off x="712269" y="1085984"/>
            <a:ext cx="8242435" cy="3631763"/>
          </a:xfrm>
          <a:prstGeom prst="rect">
            <a:avLst/>
          </a:prstGeom>
          <a:solidFill>
            <a:schemeClr val="bg1">
              <a:alpha val="5200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Luyện</a:t>
            </a:r>
            <a:r>
              <a:rPr kumimoji="0" lang="en-US" altLang="zh-CN" sz="11500" b="0" i="0" u="none" strike="noStrike" kern="1200" cap="none" spc="0" normalizeH="0" baseline="0" noProof="0" dirty="0">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baseline="0" noProof="0" dirty="0" err="1">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đọc</a:t>
            </a:r>
            <a:r>
              <a:rPr kumimoji="0" lang="en-US" altLang="zh-CN" sz="11500" b="0" i="0" u="none" strike="noStrike" kern="1200" cap="none" spc="0" normalizeH="0" baseline="0" noProof="0" dirty="0">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baseline="0" noProof="0" dirty="0" err="1">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theo</a:t>
            </a:r>
            <a:r>
              <a:rPr kumimoji="0" lang="en-US" altLang="zh-CN" sz="11500" b="0" i="0" u="none" strike="noStrike" kern="1200" cap="none" spc="0" normalizeH="0" baseline="0" noProof="0" dirty="0">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baseline="0" noProof="0" dirty="0" err="1">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nhóm</a:t>
            </a:r>
            <a:endParaRPr kumimoji="0" lang="en-US" altLang="zh-CN" sz="11500" b="0" i="0" u="none" strike="noStrike" kern="1200" cap="none" spc="0" normalizeH="0" baseline="0" noProof="0" dirty="0">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519876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836</Words>
  <Application>Microsoft Office PowerPoint</Application>
  <PresentationFormat>Widescreen</PresentationFormat>
  <Paragraphs>93</Paragraphs>
  <Slides>22</Slides>
  <Notes>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22</vt:i4>
      </vt:variant>
    </vt:vector>
  </HeadingPairs>
  <TitlesOfParts>
    <vt:vector size="39" baseType="lpstr">
      <vt:lpstr>思源黑体 CN Medium</vt:lpstr>
      <vt:lpstr>#9Slide05 SVNHaptic Script</vt:lpstr>
      <vt:lpstr>字魂131号-酷乐潮玩体</vt:lpstr>
      <vt:lpstr>#9Slide05 IcielHipsteria</vt:lpstr>
      <vt:lpstr>Calibri Light</vt:lpstr>
      <vt:lpstr>#9Slide05 Awesome Display</vt:lpstr>
      <vt:lpstr>Times New Roman</vt:lpstr>
      <vt:lpstr>#9Slide05 SVNVanilla Daisy Pro</vt:lpstr>
      <vt:lpstr>#9Slide07 HoneyCream</vt:lpstr>
      <vt:lpstr>Calibri</vt:lpstr>
      <vt:lpstr>#9Slide07 SVNBillo</vt:lpstr>
      <vt:lpstr>SVN-Newton</vt:lpstr>
      <vt:lpstr>Arial</vt:lpstr>
      <vt:lpstr>Cambria</vt:lpstr>
      <vt:lpstr>字魂152号-机甲超级黑</vt:lpstr>
      <vt:lpstr>#9Slide07 Koni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Duong Phuong Anh</cp:lastModifiedBy>
  <cp:revision>8</cp:revision>
  <dcterms:created xsi:type="dcterms:W3CDTF">2022-11-13T02:19:54Z</dcterms:created>
  <dcterms:modified xsi:type="dcterms:W3CDTF">2025-12-25T12:46:24Z</dcterms:modified>
</cp:coreProperties>
</file>