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61" r:id="rId4"/>
    <p:sldId id="262" r:id="rId5"/>
    <p:sldId id="263" r:id="rId6"/>
    <p:sldId id="264" r:id="rId7"/>
    <p:sldId id="265" r:id="rId8"/>
    <p:sldId id="267" r:id="rId9"/>
    <p:sldId id="259" r:id="rId10"/>
    <p:sldId id="266" r:id="rId11"/>
    <p:sldId id="270" r:id="rId12"/>
    <p:sldId id="269" r:id="rId13"/>
    <p:sldId id="271" r:id="rId14"/>
    <p:sldId id="260" r:id="rId15"/>
  </p:sldIdLst>
  <p:sldSz cx="12192000" cy="6858000"/>
  <p:notesSz cx="6858000" cy="9144000"/>
  <p:embeddedFontLst>
    <p:embeddedFont>
      <p:font typeface="UTM Aptima" panose="02040603050506020204" pitchFamily="18" charset="0"/>
      <p:regular r:id="rId16"/>
      <p:bold r:id="rId17"/>
      <p:italic r:id="rId18"/>
      <p:boldItalic r:id="rId19"/>
    </p:embeddedFont>
    <p:embeddedFont>
      <p:font typeface="UTM Avo" panose="02040603050506020204" pitchFamily="18" charset="0"/>
      <p:regular r:id="rId20"/>
      <p:bold r:id="rId21"/>
      <p:italic r:id="rId22"/>
      <p:boldItalic r:id="rId23"/>
    </p:embeddedFont>
    <p:embeddedFont>
      <p:font typeface="#9Slide07 HoneyCream" panose="020B0604020202020204" charset="0"/>
      <p:regular r:id="rId24"/>
    </p:embeddedFont>
    <p:embeddedFont>
      <p:font typeface="Calibri Light" panose="020F0302020204030204" pitchFamily="34" charset="0"/>
      <p:regular r:id="rId25"/>
      <p:italic r:id="rId26"/>
    </p:embeddedFont>
    <p:embeddedFont>
      <p:font typeface="UTM ViceroyJF" panose="02040603050506020204" pitchFamily="18" charset="0"/>
      <p:regular r:id="rId27"/>
    </p:embeddedFont>
    <p:embeddedFont>
      <p:font typeface="Calibri" panose="020F0502020204030204" pitchFamily="34" charset="0"/>
      <p:regular r:id="rId28"/>
      <p:bold r:id="rId29"/>
      <p:italic r:id="rId30"/>
      <p:boldItalic r:id="rId31"/>
    </p:embeddedFont>
    <p:embeddedFont>
      <p:font typeface="#9Slide07 IcielPony" panose="020B0604020202020204" charset="0"/>
      <p:regular r:id="rId32"/>
    </p:embeddedFont>
    <p:embeddedFont>
      <p:font typeface="#9Slide04 Goku" panose="020B0604020202020204" charset="0"/>
      <p:regular r:id="rId33"/>
    </p:embeddedFont>
    <p:embeddedFont>
      <p:font typeface="#9Slide05 Aphrodite Pro" panose="020B0604020202020204" charset="0"/>
      <p:regular r:id="rId34"/>
    </p:embeddedFont>
    <p:embeddedFont>
      <p:font typeface="#9Slide05 SVNMaphylla"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0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4275BAC8-C212-4684-ABBA-BFFF28605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8"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9" name="图片 9">
            <a:extLst>
              <a:ext uri="{FF2B5EF4-FFF2-40B4-BE49-F238E27FC236}">
                <a16:creationId xmlns:a16="http://schemas.microsoft.com/office/drawing/2014/main" id="{C16F7F9A-D2EB-493C-8A13-92B2600EC6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pic>
        <p:nvPicPr>
          <p:cNvPr id="10"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1" name="图片 17">
            <a:extLst>
              <a:ext uri="{FF2B5EF4-FFF2-40B4-BE49-F238E27FC236}">
                <a16:creationId xmlns:a16="http://schemas.microsoft.com/office/drawing/2014/main" id="{FCF8BFB5-8A8A-4F3A-A37D-C20945CF4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6232" y="4895850"/>
            <a:ext cx="4200925" cy="1776977"/>
          </a:xfrm>
          <a:prstGeom prst="rect">
            <a:avLst/>
          </a:prstGeom>
        </p:spPr>
      </p:pic>
      <p:pic>
        <p:nvPicPr>
          <p:cNvPr id="12" name="图片 28">
            <a:extLst>
              <a:ext uri="{FF2B5EF4-FFF2-40B4-BE49-F238E27FC236}">
                <a16:creationId xmlns:a16="http://schemas.microsoft.com/office/drawing/2014/main" id="{85F8BDFC-1AAD-4033-8373-2DAFE6F490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63150" y="764424"/>
            <a:ext cx="2159794" cy="1263437"/>
          </a:xfrm>
          <a:prstGeom prst="rect">
            <a:avLst/>
          </a:prstGeom>
        </p:spPr>
      </p:pic>
      <p:pic>
        <p:nvPicPr>
          <p:cNvPr id="13" name="图片 29">
            <a:extLst>
              <a:ext uri="{FF2B5EF4-FFF2-40B4-BE49-F238E27FC236}">
                <a16:creationId xmlns:a16="http://schemas.microsoft.com/office/drawing/2014/main" id="{9B46DF67-4740-472E-9DCF-9D2DD8B2EC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72898" y="3065533"/>
            <a:ext cx="1028280" cy="726933"/>
          </a:xfrm>
          <a:prstGeom prst="rect">
            <a:avLst/>
          </a:prstGeom>
        </p:spPr>
      </p:pic>
      <p:pic>
        <p:nvPicPr>
          <p:cNvPr id="14" name="图片 30">
            <a:extLst>
              <a:ext uri="{FF2B5EF4-FFF2-40B4-BE49-F238E27FC236}">
                <a16:creationId xmlns:a16="http://schemas.microsoft.com/office/drawing/2014/main" id="{AF8926CC-8663-49C6-AD68-BE5FE45084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20000"/>
                    <a:lumOff val="8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20000"/>
                  <a:lumOff val="8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403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48645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426218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20000"/>
                    <a:lumOff val="8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20000"/>
                  <a:lumOff val="80000"/>
                </a:scheme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6866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3"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4"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sp>
        <p:nvSpPr>
          <p:cNvPr id="5" name="矩形 5">
            <a:extLst>
              <a:ext uri="{FF2B5EF4-FFF2-40B4-BE49-F238E27FC236}">
                <a16:creationId xmlns:a16="http://schemas.microsoft.com/office/drawing/2014/main" id="{0B903FBE-72B8-4BCB-9D4D-779C7FF529A3}"/>
              </a:ext>
            </a:extLst>
          </p:cNvPr>
          <p:cNvSpPr/>
          <p:nvPr userDrawn="1"/>
        </p:nvSpPr>
        <p:spPr>
          <a:xfrm>
            <a:off x="419100" y="400050"/>
            <a:ext cx="113919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8">
            <a:extLst>
              <a:ext uri="{FF2B5EF4-FFF2-40B4-BE49-F238E27FC236}">
                <a16:creationId xmlns:a16="http://schemas.microsoft.com/office/drawing/2014/main" id="{898DCD13-9A47-4340-ABF6-8CC70335E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20000"/>
                    <a:lumOff val="8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20000"/>
                  <a:lumOff val="80000"/>
                </a:scheme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9265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125593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12/25/2025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421979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12/25/2025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4116044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12/25/2025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41552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1789482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424463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80390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19A522AD-CE5B-4347-BA6F-D7BDC19E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75" y="6000750"/>
            <a:ext cx="903762" cy="696840"/>
          </a:xfrm>
          <a:prstGeom prst="rect">
            <a:avLst/>
          </a:prstGeom>
        </p:spPr>
      </p:pic>
      <p:pic>
        <p:nvPicPr>
          <p:cNvPr id="16" name="图片 28">
            <a:extLst>
              <a:ext uri="{FF2B5EF4-FFF2-40B4-BE49-F238E27FC236}">
                <a16:creationId xmlns:a16="http://schemas.microsoft.com/office/drawing/2014/main" id="{A426C731-D80B-4CE1-B5F8-BDA25086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6" y="4568258"/>
            <a:ext cx="2915437" cy="2305149"/>
          </a:xfrm>
          <a:prstGeom prst="rect">
            <a:avLst/>
          </a:prstGeom>
        </p:spPr>
      </p:pic>
      <p:pic>
        <p:nvPicPr>
          <p:cNvPr id="17" name="Picture 16"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6396" y="-25077"/>
            <a:ext cx="1271130" cy="1271130"/>
          </a:xfrm>
          <a:prstGeom prst="rect">
            <a:avLst/>
          </a:prstGeom>
        </p:spPr>
      </p:pic>
      <p:grpSp>
        <p:nvGrpSpPr>
          <p:cNvPr id="18" name="Group 17"/>
          <p:cNvGrpSpPr/>
          <p:nvPr/>
        </p:nvGrpSpPr>
        <p:grpSpPr>
          <a:xfrm>
            <a:off x="9246201" y="693299"/>
            <a:ext cx="2811440" cy="1105510"/>
            <a:chOff x="-856881" y="1091821"/>
            <a:chExt cx="2811440" cy="1105510"/>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0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0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21" name="Group 20"/>
          <p:cNvGrpSpPr/>
          <p:nvPr/>
        </p:nvGrpSpPr>
        <p:grpSpPr>
          <a:xfrm>
            <a:off x="3346936" y="645889"/>
            <a:ext cx="6713002" cy="1200330"/>
            <a:chOff x="2961973" y="3514493"/>
            <a:chExt cx="6713002" cy="1200330"/>
          </a:xfrm>
        </p:grpSpPr>
        <p:sp>
          <p:nvSpPr>
            <p:cNvPr id="22" name="TextBox 21"/>
            <p:cNvSpPr txBox="1"/>
            <p:nvPr/>
          </p:nvSpPr>
          <p:spPr>
            <a:xfrm>
              <a:off x="2961973" y="3514494"/>
              <a:ext cx="6713002" cy="1200329"/>
            </a:xfrm>
            <a:prstGeom prst="rect">
              <a:avLst/>
            </a:prstGeom>
            <a:noFill/>
          </p:spPr>
          <p:txBody>
            <a:bodyPr wrap="square" rtlCol="0">
              <a:spAutoFit/>
            </a:bodyPr>
            <a:lstStyle/>
            <a:p>
              <a:pPr algn="l"/>
              <a:r>
                <a:rPr lang="en-US" sz="7200">
                  <a:ln w="127000">
                    <a:solidFill>
                      <a:schemeClr val="tx1">
                        <a:lumMod val="50000"/>
                        <a:lumOff val="50000"/>
                      </a:schemeClr>
                    </a:solidFill>
                  </a:ln>
                  <a:effectLst>
                    <a:outerShdw blurRad="38100" dist="38100" dir="2700000" algn="tl">
                      <a:srgbClr val="000000">
                        <a:alpha val="43137"/>
                      </a:srgbClr>
                    </a:outerShdw>
                  </a:effectLst>
                  <a:latin typeface="UTM ViceroyJF" panose="02040603050506020204" pitchFamily="18" charset="0"/>
                  <a:ea typeface="Noto Sans S Chinese DemiLight" panose="020B0400000000000000" pitchFamily="34" charset="-122"/>
                </a:rPr>
                <a:t>Luyện viết đoạn</a:t>
              </a:r>
            </a:p>
          </p:txBody>
        </p:sp>
        <p:sp>
          <p:nvSpPr>
            <p:cNvPr id="23" name="TextBox 22"/>
            <p:cNvSpPr txBox="1"/>
            <p:nvPr/>
          </p:nvSpPr>
          <p:spPr>
            <a:xfrm>
              <a:off x="2961973" y="3514493"/>
              <a:ext cx="6713002" cy="1200329"/>
            </a:xfrm>
            <a:prstGeom prst="rect">
              <a:avLst/>
            </a:prstGeom>
            <a:noFill/>
          </p:spPr>
          <p:txBody>
            <a:bodyPr wrap="square" rtlCol="0">
              <a:spAutoFit/>
            </a:bodyPr>
            <a:lstStyle/>
            <a:p>
              <a:pPr algn="l"/>
              <a:r>
                <a:rPr lang="en-US" sz="7200">
                  <a:solidFill>
                    <a:schemeClr val="bg1"/>
                  </a:solidFill>
                  <a:effectLst>
                    <a:outerShdw blurRad="38100" dist="38100" dir="2700000" algn="tl">
                      <a:srgbClr val="000000">
                        <a:alpha val="43137"/>
                      </a:srgbClr>
                    </a:outerShdw>
                  </a:effectLst>
                  <a:latin typeface="UTM ViceroyJF" panose="02040603050506020204" pitchFamily="18" charset="0"/>
                  <a:ea typeface="Noto Sans S Chinese DemiLight" panose="020B0400000000000000" pitchFamily="34" charset="-122"/>
                </a:rPr>
                <a:t>Luyện viết đoạn</a:t>
              </a:r>
            </a:p>
          </p:txBody>
        </p:sp>
      </p:grpSp>
      <p:grpSp>
        <p:nvGrpSpPr>
          <p:cNvPr id="24" name="组合 26">
            <a:extLst>
              <a:ext uri="{FF2B5EF4-FFF2-40B4-BE49-F238E27FC236}">
                <a16:creationId xmlns:a16="http://schemas.microsoft.com/office/drawing/2014/main" id="{11AF88B5-2E81-3AC5-3BD0-8A7E243B924E}"/>
              </a:ext>
            </a:extLst>
          </p:cNvPr>
          <p:cNvGrpSpPr/>
          <p:nvPr/>
        </p:nvGrpSpPr>
        <p:grpSpPr>
          <a:xfrm>
            <a:off x="715865" y="2028086"/>
            <a:ext cx="10952037" cy="1474440"/>
            <a:chOff x="5731774" y="2722367"/>
            <a:chExt cx="5825506" cy="1079785"/>
          </a:xfrm>
        </p:grpSpPr>
        <p:sp>
          <p:nvSpPr>
            <p:cNvPr id="25" name="矩形 27">
              <a:extLst>
                <a:ext uri="{FF2B5EF4-FFF2-40B4-BE49-F238E27FC236}">
                  <a16:creationId xmlns:a16="http://schemas.microsoft.com/office/drawing/2014/main" id="{0DB7C923-47AD-299F-6652-245B08887F1A}"/>
                </a:ext>
              </a:extLst>
            </p:cNvPr>
            <p:cNvSpPr/>
            <p:nvPr/>
          </p:nvSpPr>
          <p:spPr>
            <a:xfrm>
              <a:off x="5731774" y="2722367"/>
              <a:ext cx="5825506" cy="1059360"/>
            </a:xfrm>
            <a:prstGeom prst="rect">
              <a:avLst/>
            </a:prstGeom>
          </p:spPr>
          <p:txBody>
            <a:bodyPr vert="horz" wrap="none">
              <a:spAutoFit/>
            </a:bodyPr>
            <a:lstStyle/>
            <a:p>
              <a:pPr algn="ctr"/>
              <a:r>
                <a:rPr lang="en-US" altLang="zh-CN" sz="4400">
                  <a:ln w="2540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Viết đoạn văn </a:t>
              </a:r>
            </a:p>
            <a:p>
              <a:pPr algn="ctr"/>
              <a:r>
                <a:rPr lang="en-US" altLang="zh-CN" sz="4400">
                  <a:ln w="2540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kể một việc người thân đã làm cho em</a:t>
              </a:r>
              <a:endParaRPr lang="zh-CN" altLang="en-US" sz="4400" dirty="0">
                <a:ln w="2540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26" name="矩形 28">
              <a:extLst>
                <a:ext uri="{FF2B5EF4-FFF2-40B4-BE49-F238E27FC236}">
                  <a16:creationId xmlns:a16="http://schemas.microsoft.com/office/drawing/2014/main" id="{0486687C-426A-E595-5E09-00AC10217305}"/>
                </a:ext>
              </a:extLst>
            </p:cNvPr>
            <p:cNvSpPr/>
            <p:nvPr/>
          </p:nvSpPr>
          <p:spPr>
            <a:xfrm>
              <a:off x="5731774" y="2742792"/>
              <a:ext cx="5825506" cy="1059360"/>
            </a:xfrm>
            <a:prstGeom prst="rect">
              <a:avLst/>
            </a:prstGeom>
          </p:spPr>
          <p:txBody>
            <a:bodyPr vert="horz" wrap="none">
              <a:spAutoFit/>
            </a:bodyPr>
            <a:lstStyle/>
            <a:p>
              <a:pPr algn="ctr"/>
              <a:r>
                <a:rPr lang="en-US" altLang="zh-CN" sz="44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Viết đoạn văn </a:t>
              </a:r>
            </a:p>
            <a:p>
              <a:pPr algn="ctr"/>
              <a:r>
                <a:rPr lang="en-US" altLang="zh-CN" sz="44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kể một việc người thân đã làm cho em</a:t>
              </a:r>
              <a:endParaRPr lang="zh-CN" altLang="en-US" sz="44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
        <p:nvSpPr>
          <p:cNvPr id="27" name="矩形: 圆角 16">
            <a:extLst>
              <a:ext uri="{FF2B5EF4-FFF2-40B4-BE49-F238E27FC236}">
                <a16:creationId xmlns:a16="http://schemas.microsoft.com/office/drawing/2014/main" id="{8C14046D-F732-340D-BCF3-B7773A69F385}"/>
              </a:ext>
            </a:extLst>
          </p:cNvPr>
          <p:cNvSpPr/>
          <p:nvPr/>
        </p:nvSpPr>
        <p:spPr>
          <a:xfrm>
            <a:off x="4189695" y="5349683"/>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115</a:t>
            </a:r>
            <a:endParaRPr lang="zh-CN" altLang="en-US" sz="40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28" name="TextBox 27"/>
          <p:cNvSpPr txBox="1"/>
          <p:nvPr/>
        </p:nvSpPr>
        <p:spPr>
          <a:xfrm>
            <a:off x="3716487" y="3425394"/>
            <a:ext cx="5973899" cy="1323439"/>
          </a:xfrm>
          <a:prstGeom prst="rect">
            <a:avLst/>
          </a:prstGeom>
          <a:noFill/>
        </p:spPr>
        <p:txBody>
          <a:bodyPr wrap="square" rtlCol="0">
            <a:spAutoFit/>
          </a:bodyPr>
          <a:lstStyle/>
          <a:p>
            <a:r>
              <a:rPr lang="vi-VN" sz="8000" b="1" dirty="0">
                <a:solidFill>
                  <a:srgbClr val="FF0066"/>
                </a:solidFill>
                <a:effectLst>
                  <a:outerShdw blurRad="38100" dist="38100" dir="2700000" algn="tl">
                    <a:srgbClr val="000000">
                      <a:alpha val="43137"/>
                    </a:srgbClr>
                  </a:outerShdw>
                </a:effectLst>
                <a:latin typeface="#9Slide05 SVNMaphylla" pitchFamily="2" charset="0"/>
              </a:rPr>
              <a:t>Đọc mở rộng</a:t>
            </a:r>
            <a:endParaRPr lang="en-US" sz="8000" b="1" dirty="0">
              <a:solidFill>
                <a:srgbClr val="FF0066"/>
              </a:solidFill>
              <a:effectLst>
                <a:outerShdw blurRad="38100" dist="38100" dir="2700000" algn="tl">
                  <a:srgbClr val="000000">
                    <a:alpha val="43137"/>
                  </a:srgbClr>
                </a:outerShdw>
              </a:effectLst>
              <a:latin typeface="#9Slide05 SVNMaphylla" pitchFamily="2" charset="0"/>
            </a:endParaRPr>
          </a:p>
        </p:txBody>
      </p:sp>
    </p:spTree>
    <p:extLst>
      <p:ext uri="{BB962C8B-B14F-4D97-AF65-F5344CB8AC3E}">
        <p14:creationId xmlns:p14="http://schemas.microsoft.com/office/powerpoint/2010/main" val="386610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strVal val="#ppt_w+.3"/>
                                          </p:val>
                                        </p:tav>
                                        <p:tav tm="100000">
                                          <p:val>
                                            <p:strVal val="#ppt_w"/>
                                          </p:val>
                                        </p:tav>
                                      </p:tavLst>
                                    </p:anim>
                                    <p:anim calcmode="lin" valueType="num">
                                      <p:cBhvr>
                                        <p:cTn id="15" dur="1000" fill="hold"/>
                                        <p:tgtEl>
                                          <p:spTgt spid="24"/>
                                        </p:tgtEl>
                                        <p:attrNameLst>
                                          <p:attrName>ppt_h</p:attrName>
                                        </p:attrNameLst>
                                      </p:cBhvr>
                                      <p:tavLst>
                                        <p:tav tm="0">
                                          <p:val>
                                            <p:strVal val="#ppt_h"/>
                                          </p:val>
                                        </p:tav>
                                        <p:tav tm="100000">
                                          <p:val>
                                            <p:strVal val="#ppt_h"/>
                                          </p:val>
                                        </p:tav>
                                      </p:tavLst>
                                    </p:anim>
                                    <p:animEffect transition="in" filter="fade">
                                      <p:cBhvr>
                                        <p:cTn id="16" dur="1000"/>
                                        <p:tgtEl>
                                          <p:spTgt spid="2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C9823-8208-410D-A57C-116DAF019551}"/>
              </a:ext>
            </a:extLst>
          </p:cNvPr>
          <p:cNvSpPr txBox="1"/>
          <p:nvPr/>
        </p:nvSpPr>
        <p:spPr>
          <a:xfrm>
            <a:off x="636100" y="1544045"/>
            <a:ext cx="5146378" cy="1754326"/>
          </a:xfrm>
          <a:prstGeom prst="rect">
            <a:avLst/>
          </a:prstGeom>
          <a:noFill/>
        </p:spPr>
        <p:txBody>
          <a:bodyPr wrap="square" rtlCol="0">
            <a:spAutoFit/>
          </a:bodyPr>
          <a:lstStyle/>
          <a:p>
            <a:r>
              <a:rPr lang="en-US" sz="3600" b="1">
                <a:solidFill>
                  <a:schemeClr val="accent4">
                    <a:lumMod val="50000"/>
                  </a:schemeClr>
                </a:solidFill>
                <a:latin typeface="UTM Avo" panose="02040603050506020204" pitchFamily="18" charset="0"/>
              </a:rPr>
              <a:t>1. Tìm đọc bài thơ về tình cảm anh chị em trong nhà.</a:t>
            </a:r>
            <a:endParaRPr lang="vi-VN" sz="3600" b="1" dirty="0">
              <a:solidFill>
                <a:schemeClr val="accent4">
                  <a:lumMod val="50000"/>
                </a:schemeClr>
              </a:solidFill>
              <a:latin typeface="+mj-lt"/>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782478" y="1259737"/>
            <a:ext cx="5934903" cy="4077269"/>
          </a:xfrm>
          <a:prstGeom prst="rect">
            <a:avLst/>
          </a:prstGeom>
        </p:spPr>
      </p:pic>
    </p:spTree>
    <p:extLst>
      <p:ext uri="{BB962C8B-B14F-4D97-AF65-F5344CB8AC3E}">
        <p14:creationId xmlns:p14="http://schemas.microsoft.com/office/powerpoint/2010/main" val="189389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4695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6" y="0"/>
            <a:ext cx="12050899" cy="7106194"/>
          </a:xfrm>
          <a:prstGeom prst="rect">
            <a:avLst/>
          </a:prstGeom>
        </p:spPr>
      </p:pic>
      <p:grpSp>
        <p:nvGrpSpPr>
          <p:cNvPr id="3" name="Group 2"/>
          <p:cNvGrpSpPr/>
          <p:nvPr/>
        </p:nvGrpSpPr>
        <p:grpSpPr>
          <a:xfrm>
            <a:off x="8115507" y="483867"/>
            <a:ext cx="2911081" cy="1213516"/>
            <a:chOff x="3751685" y="2518089"/>
            <a:chExt cx="8031299" cy="1213516"/>
          </a:xfrm>
        </p:grpSpPr>
        <p:sp>
          <p:nvSpPr>
            <p:cNvPr id="4" name="TextBox 3"/>
            <p:cNvSpPr txBox="1"/>
            <p:nvPr/>
          </p:nvSpPr>
          <p:spPr>
            <a:xfrm>
              <a:off x="3751685" y="2531276"/>
              <a:ext cx="8031299" cy="1200329"/>
            </a:xfrm>
            <a:prstGeom prst="rect">
              <a:avLst/>
            </a:prstGeom>
            <a:noFill/>
          </p:spPr>
          <p:txBody>
            <a:bodyPr wrap="square" rtlCol="0">
              <a:spAutoFit/>
            </a:bodyPr>
            <a:lstStyle/>
            <a:p>
              <a:r>
                <a:rPr lang="en-US" sz="7200" b="1">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Dỗ em</a:t>
              </a:r>
              <a:endParaRPr lang="en-US" sz="7200" b="1" dirty="0">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5" name="TextBox 4"/>
            <p:cNvSpPr txBox="1"/>
            <p:nvPr/>
          </p:nvSpPr>
          <p:spPr>
            <a:xfrm>
              <a:off x="3751685" y="2518089"/>
              <a:ext cx="8031299" cy="1200329"/>
            </a:xfrm>
            <a:prstGeom prst="rect">
              <a:avLst/>
            </a:prstGeom>
            <a:noFill/>
          </p:spPr>
          <p:txBody>
            <a:bodyPr wrap="square" rtlCol="0">
              <a:spAutoFit/>
            </a:bodyPr>
            <a:lstStyle/>
            <a:p>
              <a:r>
                <a:rPr lang="en-US" sz="7200" b="1">
                  <a:solidFill>
                    <a:srgbClr val="FF0066"/>
                  </a:solidFill>
                  <a:effectLst>
                    <a:outerShdw blurRad="38100" dist="38100" dir="2700000" algn="tl">
                      <a:srgbClr val="000000">
                        <a:alpha val="43137"/>
                      </a:srgbClr>
                    </a:outerShdw>
                  </a:effectLst>
                  <a:latin typeface="#9Slide05 SVNMaphylla" pitchFamily="2" charset="0"/>
                </a:rPr>
                <a:t>Dỗ em</a:t>
              </a:r>
              <a:endParaRPr lang="en-US" sz="7200" b="1" dirty="0">
                <a:solidFill>
                  <a:srgbClr val="FF0066"/>
                </a:solidFill>
                <a:effectLst>
                  <a:outerShdw blurRad="38100" dist="38100" dir="2700000" algn="tl">
                    <a:srgbClr val="000000">
                      <a:alpha val="43137"/>
                    </a:srgbClr>
                  </a:outerShdw>
                </a:effectLst>
                <a:latin typeface="#9Slide05 SVNMaphylla" pitchFamily="2" charset="0"/>
              </a:endParaRPr>
            </a:p>
          </p:txBody>
        </p:sp>
      </p:grpSp>
    </p:spTree>
    <p:extLst>
      <p:ext uri="{BB962C8B-B14F-4D97-AF65-F5344CB8AC3E}">
        <p14:creationId xmlns:p14="http://schemas.microsoft.com/office/powerpoint/2010/main" val="2436318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C9823-8208-410D-A57C-116DAF019551}"/>
              </a:ext>
            </a:extLst>
          </p:cNvPr>
          <p:cNvSpPr txBox="1"/>
          <p:nvPr/>
        </p:nvSpPr>
        <p:spPr>
          <a:xfrm>
            <a:off x="636100" y="979268"/>
            <a:ext cx="5146378" cy="1754326"/>
          </a:xfrm>
          <a:prstGeom prst="rect">
            <a:avLst/>
          </a:prstGeom>
          <a:noFill/>
        </p:spPr>
        <p:txBody>
          <a:bodyPr wrap="square" rtlCol="0">
            <a:spAutoFit/>
          </a:bodyPr>
          <a:lstStyle/>
          <a:p>
            <a:pPr algn="just"/>
            <a:r>
              <a:rPr lang="en-US" sz="3600" b="1">
                <a:solidFill>
                  <a:schemeClr val="accent4">
                    <a:lumMod val="50000"/>
                  </a:schemeClr>
                </a:solidFill>
                <a:latin typeface="UTM Avo" panose="02040603050506020204" pitchFamily="18" charset="0"/>
              </a:rPr>
              <a:t>2. Đọc cho bạn nghe những câu thơ em thích.</a:t>
            </a:r>
            <a:endParaRPr lang="vi-VN" sz="3600" b="1" dirty="0">
              <a:solidFill>
                <a:schemeClr val="accent4">
                  <a:lumMod val="50000"/>
                </a:schemeClr>
              </a:solidFill>
              <a:latin typeface="+mj-lt"/>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782478" y="1259737"/>
            <a:ext cx="5934903" cy="407726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1652" b="99587" l="661" r="100000">
                        <a14:foregroundMark x1="19736" y1="24443" x2="13749" y2="96532"/>
                        <a14:foregroundMark x1="49794" y1="20562" x2="49794" y2="99587"/>
                        <a14:foregroundMark x1="2353" y1="96119" x2="98514" y2="93972"/>
                        <a14:foregroundMark x1="1734" y1="79438" x2="99339" y2="81090"/>
                        <a14:foregroundMark x1="23163" y1="87531" x2="38192" y2="88439"/>
                        <a14:foregroundMark x1="1941" y1="82824" x2="2147" y2="97027"/>
                        <a14:foregroundMark x1="13088" y1="23204" x2="12428" y2="27911"/>
                        <a14:foregroundMark x1="54294" y1="37325" x2="53633" y2="49794"/>
                      </a14:backgroundRemoval>
                    </a14:imgEffect>
                  </a14:imgLayer>
                </a14:imgProps>
              </a:ext>
              <a:ext uri="{28A0092B-C50C-407E-A947-70E740481C1C}">
                <a14:useLocalDpi xmlns:a14="http://schemas.microsoft.com/office/drawing/2010/main" val="0"/>
              </a:ext>
            </a:extLst>
          </a:blip>
          <a:stretch>
            <a:fillRect/>
          </a:stretch>
        </p:blipFill>
        <p:spPr>
          <a:xfrm>
            <a:off x="76125" y="3770423"/>
            <a:ext cx="6266329" cy="3133165"/>
          </a:xfrm>
          <a:prstGeom prst="rect">
            <a:avLst/>
          </a:prstGeom>
        </p:spPr>
      </p:pic>
    </p:spTree>
    <p:extLst>
      <p:ext uri="{BB962C8B-B14F-4D97-AF65-F5344CB8AC3E}">
        <p14:creationId xmlns:p14="http://schemas.microsoft.com/office/powerpoint/2010/main" val="30414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
            <a:extLst>
              <a:ext uri="{FF2B5EF4-FFF2-40B4-BE49-F238E27FC236}">
                <a16:creationId xmlns:a16="http://schemas.microsoft.com/office/drawing/2014/main" id="{30C19D93-01BF-457C-94FC-257D6F06D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483"/>
          <a:stretch/>
        </p:blipFill>
        <p:spPr>
          <a:xfrm flipH="1">
            <a:off x="0" y="4876800"/>
            <a:ext cx="12192000" cy="1981200"/>
          </a:xfrm>
          <a:prstGeom prst="rect">
            <a:avLst/>
          </a:prstGeom>
        </p:spPr>
      </p:pic>
      <p:pic>
        <p:nvPicPr>
          <p:cNvPr id="3"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4" name="图片 39">
            <a:extLst>
              <a:ext uri="{FF2B5EF4-FFF2-40B4-BE49-F238E27FC236}">
                <a16:creationId xmlns:a16="http://schemas.microsoft.com/office/drawing/2014/main" id="{4D9A14BD-2198-49BF-A916-30CDFA863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57" t="12891" b="71103"/>
          <a:stretch/>
        </p:blipFill>
        <p:spPr>
          <a:xfrm>
            <a:off x="5341257" y="-22838"/>
            <a:ext cx="1327209" cy="1076025"/>
          </a:xfrm>
          <a:prstGeom prst="rect">
            <a:avLst/>
          </a:prstGeom>
        </p:spPr>
      </p:pic>
      <p:pic>
        <p:nvPicPr>
          <p:cNvPr id="5" name="图片 22">
            <a:extLst>
              <a:ext uri="{FF2B5EF4-FFF2-40B4-BE49-F238E27FC236}">
                <a16:creationId xmlns:a16="http://schemas.microsoft.com/office/drawing/2014/main" id="{898496B2-916B-4FB3-8D2F-6F10607E8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834" y="3635751"/>
            <a:ext cx="3210019" cy="3210019"/>
          </a:xfrm>
          <a:prstGeom prst="rect">
            <a:avLst/>
          </a:prstGeom>
        </p:spPr>
      </p:pic>
      <p:pic>
        <p:nvPicPr>
          <p:cNvPr id="6" name="图片 44">
            <a:extLst>
              <a:ext uri="{FF2B5EF4-FFF2-40B4-BE49-F238E27FC236}">
                <a16:creationId xmlns:a16="http://schemas.microsoft.com/office/drawing/2014/main" id="{9257F97D-BF93-46DB-A659-A1EB2F977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150" y="399643"/>
            <a:ext cx="2159794" cy="1263437"/>
          </a:xfrm>
          <a:prstGeom prst="rect">
            <a:avLst/>
          </a:prstGeom>
        </p:spPr>
      </p:pic>
      <p:pic>
        <p:nvPicPr>
          <p:cNvPr id="7" name="图片 45">
            <a:extLst>
              <a:ext uri="{FF2B5EF4-FFF2-40B4-BE49-F238E27FC236}">
                <a16:creationId xmlns:a16="http://schemas.microsoft.com/office/drawing/2014/main" id="{E5DB2E20-ACA2-4A4B-B8A6-04E8B4F32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8" name="图片 46">
            <a:extLst>
              <a:ext uri="{FF2B5EF4-FFF2-40B4-BE49-F238E27FC236}">
                <a16:creationId xmlns:a16="http://schemas.microsoft.com/office/drawing/2014/main" id="{351C2F3A-A100-471B-A2B2-F7FB3D04C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
        <p:nvSpPr>
          <p:cNvPr id="10" name="TextBox 9"/>
          <p:cNvSpPr txBox="1"/>
          <p:nvPr/>
        </p:nvSpPr>
        <p:spPr>
          <a:xfrm>
            <a:off x="2854340" y="2648579"/>
            <a:ext cx="8736569" cy="2215991"/>
          </a:xfrm>
          <a:prstGeom prst="rect">
            <a:avLst/>
          </a:prstGeom>
          <a:noFill/>
        </p:spPr>
        <p:txBody>
          <a:bodyPr wrap="square" rtlCol="0">
            <a:spAutoFit/>
          </a:bodyPr>
          <a:lstStyle/>
          <a:p>
            <a:r>
              <a:rPr lang="en-US" sz="13800" b="1">
                <a:ln>
                  <a:solidFill>
                    <a:schemeClr val="bg1"/>
                  </a:solidFill>
                </a:ln>
                <a:solidFill>
                  <a:srgbClr val="FF0066"/>
                </a:solidFill>
                <a:effectLst>
                  <a:outerShdw blurRad="38100" dist="38100" dir="2700000" algn="tl">
                    <a:srgbClr val="000000">
                      <a:alpha val="43137"/>
                    </a:srgbClr>
                  </a:outerShdw>
                </a:effectLst>
                <a:latin typeface="#9Slide05 SVNMaphylla" pitchFamily="2" charset="0"/>
              </a:rPr>
              <a:t>Chúc em học tốt</a:t>
            </a:r>
            <a:endParaRPr lang="en-US" sz="13800" b="1" dirty="0">
              <a:ln>
                <a:solidFill>
                  <a:schemeClr val="bg1"/>
                </a:solidFill>
              </a:ln>
              <a:solidFill>
                <a:srgbClr val="FF0066"/>
              </a:solidFill>
              <a:effectLst>
                <a:outerShdw blurRad="38100" dist="38100" dir="2700000" algn="tl">
                  <a:srgbClr val="000000">
                    <a:alpha val="43137"/>
                  </a:srgbClr>
                </a:outerShdw>
              </a:effectLst>
              <a:latin typeface="#9Slide05 SVNMaphylla" pitchFamily="2" charset="0"/>
            </a:endParaRPr>
          </a:p>
        </p:txBody>
      </p:sp>
    </p:spTree>
    <p:extLst>
      <p:ext uri="{BB962C8B-B14F-4D97-AF65-F5344CB8AC3E}">
        <p14:creationId xmlns:p14="http://schemas.microsoft.com/office/powerpoint/2010/main" val="397752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
            <a:extLst>
              <a:ext uri="{FF2B5EF4-FFF2-40B4-BE49-F238E27FC236}">
                <a16:creationId xmlns:a16="http://schemas.microsoft.com/office/drawing/2014/main" id="{30C19D93-01BF-457C-94FC-257D6F06D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483"/>
          <a:stretch/>
        </p:blipFill>
        <p:spPr>
          <a:xfrm flipH="1">
            <a:off x="0" y="4876800"/>
            <a:ext cx="12192000" cy="1981200"/>
          </a:xfrm>
          <a:prstGeom prst="rect">
            <a:avLst/>
          </a:prstGeom>
        </p:spPr>
      </p:pic>
      <p:pic>
        <p:nvPicPr>
          <p:cNvPr id="3"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4" name="图片 39">
            <a:extLst>
              <a:ext uri="{FF2B5EF4-FFF2-40B4-BE49-F238E27FC236}">
                <a16:creationId xmlns:a16="http://schemas.microsoft.com/office/drawing/2014/main" id="{4D9A14BD-2198-49BF-A916-30CDFA863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57" t="12891" b="71103"/>
          <a:stretch/>
        </p:blipFill>
        <p:spPr>
          <a:xfrm>
            <a:off x="5341257" y="-22838"/>
            <a:ext cx="1327209" cy="1076025"/>
          </a:xfrm>
          <a:prstGeom prst="rect">
            <a:avLst/>
          </a:prstGeom>
        </p:spPr>
      </p:pic>
      <p:pic>
        <p:nvPicPr>
          <p:cNvPr id="5" name="图片 22">
            <a:extLst>
              <a:ext uri="{FF2B5EF4-FFF2-40B4-BE49-F238E27FC236}">
                <a16:creationId xmlns:a16="http://schemas.microsoft.com/office/drawing/2014/main" id="{898496B2-916B-4FB3-8D2F-6F10607E8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834" y="3635751"/>
            <a:ext cx="3210019" cy="3210019"/>
          </a:xfrm>
          <a:prstGeom prst="rect">
            <a:avLst/>
          </a:prstGeom>
        </p:spPr>
      </p:pic>
      <p:pic>
        <p:nvPicPr>
          <p:cNvPr id="6" name="图片 44">
            <a:extLst>
              <a:ext uri="{FF2B5EF4-FFF2-40B4-BE49-F238E27FC236}">
                <a16:creationId xmlns:a16="http://schemas.microsoft.com/office/drawing/2014/main" id="{9257F97D-BF93-46DB-A659-A1EB2F977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150" y="399643"/>
            <a:ext cx="2159794" cy="1263437"/>
          </a:xfrm>
          <a:prstGeom prst="rect">
            <a:avLst/>
          </a:prstGeom>
        </p:spPr>
      </p:pic>
      <p:pic>
        <p:nvPicPr>
          <p:cNvPr id="7" name="图片 45">
            <a:extLst>
              <a:ext uri="{FF2B5EF4-FFF2-40B4-BE49-F238E27FC236}">
                <a16:creationId xmlns:a16="http://schemas.microsoft.com/office/drawing/2014/main" id="{E5DB2E20-ACA2-4A4B-B8A6-04E8B4F32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8" name="图片 46">
            <a:extLst>
              <a:ext uri="{FF2B5EF4-FFF2-40B4-BE49-F238E27FC236}">
                <a16:creationId xmlns:a16="http://schemas.microsoft.com/office/drawing/2014/main" id="{351C2F3A-A100-471B-A2B2-F7FB3D04C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grpSp>
        <p:nvGrpSpPr>
          <p:cNvPr id="12" name="Group 11"/>
          <p:cNvGrpSpPr/>
          <p:nvPr/>
        </p:nvGrpSpPr>
        <p:grpSpPr>
          <a:xfrm>
            <a:off x="3516554" y="2294236"/>
            <a:ext cx="8031299" cy="1584178"/>
            <a:chOff x="3751685" y="2516758"/>
            <a:chExt cx="8031299" cy="1584178"/>
          </a:xfrm>
        </p:grpSpPr>
        <p:sp>
          <p:nvSpPr>
            <p:cNvPr id="10" name="TextBox 9"/>
            <p:cNvSpPr txBox="1"/>
            <p:nvPr/>
          </p:nvSpPr>
          <p:spPr>
            <a:xfrm>
              <a:off x="3751685" y="2531276"/>
              <a:ext cx="8031299" cy="1569660"/>
            </a:xfrm>
            <a:prstGeom prst="rect">
              <a:avLst/>
            </a:prstGeom>
            <a:noFill/>
          </p:spPr>
          <p:txBody>
            <a:bodyPr wrap="square" rtlCol="0">
              <a:spAutoFit/>
            </a:bodyPr>
            <a:lstStyle/>
            <a:p>
              <a:r>
                <a:rPr lang="en-US" sz="9600" b="1">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Luyện viết đoạn văn</a:t>
              </a:r>
              <a:endParaRPr lang="en-US" sz="9600" b="1" dirty="0">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11" name="TextBox 10"/>
            <p:cNvSpPr txBox="1"/>
            <p:nvPr/>
          </p:nvSpPr>
          <p:spPr>
            <a:xfrm>
              <a:off x="3751685" y="2516758"/>
              <a:ext cx="8031299" cy="1569660"/>
            </a:xfrm>
            <a:prstGeom prst="rect">
              <a:avLst/>
            </a:prstGeom>
            <a:noFill/>
          </p:spPr>
          <p:txBody>
            <a:bodyPr wrap="square" rtlCol="0">
              <a:spAutoFit/>
            </a:bodyPr>
            <a:lstStyle/>
            <a:p>
              <a:r>
                <a:rPr lang="en-US" sz="9600" b="1">
                  <a:solidFill>
                    <a:srgbClr val="FF0066"/>
                  </a:solidFill>
                  <a:effectLst>
                    <a:outerShdw blurRad="38100" dist="38100" dir="2700000" algn="tl">
                      <a:srgbClr val="000000">
                        <a:alpha val="43137"/>
                      </a:srgbClr>
                    </a:outerShdw>
                  </a:effectLst>
                  <a:latin typeface="#9Slide05 SVNMaphylla" pitchFamily="2" charset="0"/>
                </a:rPr>
                <a:t>Luyện viết đoạn văn</a:t>
              </a:r>
              <a:endParaRPr lang="en-US" sz="9600" b="1" dirty="0">
                <a:solidFill>
                  <a:srgbClr val="FF0066"/>
                </a:solidFill>
                <a:effectLst>
                  <a:outerShdw blurRad="38100" dist="38100" dir="2700000" algn="tl">
                    <a:srgbClr val="000000">
                      <a:alpha val="43137"/>
                    </a:srgbClr>
                  </a:outerShdw>
                </a:effectLst>
                <a:latin typeface="#9Slide05 SVNMaphylla" pitchFamily="2" charset="0"/>
              </a:endParaRPr>
            </a:p>
          </p:txBody>
        </p:sp>
      </p:grpSp>
    </p:spTree>
    <p:extLst>
      <p:ext uri="{BB962C8B-B14F-4D97-AF65-F5344CB8AC3E}">
        <p14:creationId xmlns:p14="http://schemas.microsoft.com/office/powerpoint/2010/main" val="311016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r>
              <a:rPr lang="en-US" sz="3200" b="1">
                <a:solidFill>
                  <a:schemeClr val="accent4">
                    <a:lumMod val="50000"/>
                  </a:schemeClr>
                </a:solidFill>
                <a:latin typeface="UTM Avo" panose="02040603050506020204" pitchFamily="18" charset="0"/>
              </a:rPr>
              <a:t>1. Đọc đoạn văn sau và trả lời câu hỏi </a:t>
            </a:r>
            <a:endParaRPr lang="vi-VN" sz="3200" b="1" dirty="0">
              <a:solidFill>
                <a:schemeClr val="accent4">
                  <a:lumMod val="50000"/>
                </a:schemeClr>
              </a:solidFill>
              <a:latin typeface="+mj-lt"/>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p>
        </p:txBody>
      </p:sp>
      <p:sp>
        <p:nvSpPr>
          <p:cNvPr id="8" name="Rounded Rectangular Callout 7"/>
          <p:cNvSpPr/>
          <p:nvPr/>
        </p:nvSpPr>
        <p:spPr>
          <a:xfrm>
            <a:off x="773076" y="4400048"/>
            <a:ext cx="9102444" cy="1007975"/>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42893" y="4580869"/>
            <a:ext cx="8436238" cy="646331"/>
          </a:xfrm>
          <a:prstGeom prst="rect">
            <a:avLst/>
          </a:prstGeom>
          <a:noFill/>
        </p:spPr>
        <p:txBody>
          <a:bodyPr wrap="square" rtlCol="0">
            <a:spAutoFit/>
          </a:bodyPr>
          <a:lstStyle/>
          <a:p>
            <a:pPr algn="just"/>
            <a:r>
              <a:rPr lang="en-US" sz="3600" b="1">
                <a:solidFill>
                  <a:srgbClr val="00B050"/>
                </a:solidFill>
                <a:latin typeface="UTM Aptima" panose="02040603050506020204" pitchFamily="18" charset="0"/>
              </a:rPr>
              <a:t>a. Trong đoạn văn trên bạn nhỏ kể về ai?</a:t>
            </a:r>
            <a:endParaRPr lang="en-US" sz="5400" b="1">
              <a:solidFill>
                <a:srgbClr val="00B050"/>
              </a:solidFill>
              <a:latin typeface="UTM Aptima" panose="02040603050506020204" pitchFamily="18" charset="0"/>
            </a:endParaRPr>
          </a:p>
        </p:txBody>
      </p:sp>
      <p:cxnSp>
        <p:nvCxnSpPr>
          <p:cNvPr id="10" name="Straight Connector 9">
            <a:extLst>
              <a:ext uri="{FF2B5EF4-FFF2-40B4-BE49-F238E27FC236}">
                <a16:creationId xmlns:a16="http://schemas.microsoft.com/office/drawing/2014/main" id="{02E0CADE-1CD5-4611-ABC0-B045C21FAA2D}"/>
              </a:ext>
            </a:extLst>
          </p:cNvPr>
          <p:cNvCxnSpPr>
            <a:cxnSpLocks/>
          </p:cNvCxnSpPr>
          <p:nvPr/>
        </p:nvCxnSpPr>
        <p:spPr>
          <a:xfrm>
            <a:off x="6943609" y="1739617"/>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grpSp>
        <p:nvGrpSpPr>
          <p:cNvPr id="11" name="Group 10">
            <a:extLst>
              <a:ext uri="{FF2B5EF4-FFF2-40B4-BE49-F238E27FC236}">
                <a16:creationId xmlns:a16="http://schemas.microsoft.com/office/drawing/2014/main" id="{E4B86D33-0E2C-4799-A9B4-3CFA82D34800}"/>
              </a:ext>
            </a:extLst>
          </p:cNvPr>
          <p:cNvGrpSpPr/>
          <p:nvPr/>
        </p:nvGrpSpPr>
        <p:grpSpPr>
          <a:xfrm>
            <a:off x="4362994" y="5588844"/>
            <a:ext cx="7406641" cy="886200"/>
            <a:chOff x="-180829" y="2659031"/>
            <a:chExt cx="2993004" cy="3163052"/>
          </a:xfrm>
        </p:grpSpPr>
        <p:sp>
          <p:nvSpPr>
            <p:cNvPr id="12" name="TextBox 11">
              <a:extLst>
                <a:ext uri="{FF2B5EF4-FFF2-40B4-BE49-F238E27FC236}">
                  <a16:creationId xmlns:a16="http://schemas.microsoft.com/office/drawing/2014/main" id="{C153C45A-B5D6-449D-95DE-B5F4E0CA7A2A}"/>
                </a:ext>
              </a:extLst>
            </p:cNvPr>
            <p:cNvSpPr txBox="1"/>
            <p:nvPr/>
          </p:nvSpPr>
          <p:spPr>
            <a:xfrm>
              <a:off x="-180829" y="2659031"/>
              <a:ext cx="2993004" cy="316305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Times New Roman" panose="02020603050405020304" pitchFamily="18" charset="0"/>
                  <a:cs typeface="Times New Roman" panose="02020603050405020304" pitchFamily="18" charset="0"/>
                </a:rPr>
                <a:t>Bạn nhỏ kể về ông ngoại của mình</a:t>
              </a:r>
              <a:endParaRPr lang="en-US" sz="3600" b="1" dirty="0">
                <a:solidFill>
                  <a:srgbClr val="C00000"/>
                </a:solidFill>
                <a:latin typeface="Times New Roman" panose="02020603050405020304" pitchFamily="18" charset="0"/>
                <a:cs typeface="Times New Roman" panose="02020603050405020304" pitchFamily="18" charset="0"/>
              </a:endParaRPr>
            </a:p>
          </p:txBody>
        </p:sp>
        <p:grpSp>
          <p:nvGrpSpPr>
            <p:cNvPr id="1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4"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Tree>
    <p:extLst>
      <p:ext uri="{BB962C8B-B14F-4D97-AF65-F5344CB8AC3E}">
        <p14:creationId xmlns:p14="http://schemas.microsoft.com/office/powerpoint/2010/main" val="366087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r>
              <a:rPr lang="en-US" sz="3200" b="1">
                <a:solidFill>
                  <a:schemeClr val="accent4">
                    <a:lumMod val="50000"/>
                  </a:schemeClr>
                </a:solidFill>
                <a:latin typeface="UTM Avo" panose="02040603050506020204" pitchFamily="18" charset="0"/>
              </a:rPr>
              <a:t>1. Đọc đoạn văn sau và trả lời câu hỏi </a:t>
            </a:r>
            <a:endParaRPr lang="vi-VN" sz="3200" b="1" dirty="0">
              <a:solidFill>
                <a:schemeClr val="accent4">
                  <a:lumMod val="50000"/>
                </a:schemeClr>
              </a:solidFill>
              <a:latin typeface="+mj-lt"/>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p>
        </p:txBody>
      </p:sp>
      <p:sp>
        <p:nvSpPr>
          <p:cNvPr id="8" name="Rounded Rectangular Callout 7"/>
          <p:cNvSpPr/>
          <p:nvPr/>
        </p:nvSpPr>
        <p:spPr>
          <a:xfrm>
            <a:off x="355064" y="4295850"/>
            <a:ext cx="9102444" cy="823815"/>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4881" y="4429682"/>
            <a:ext cx="8932627" cy="646331"/>
          </a:xfrm>
          <a:prstGeom prst="rect">
            <a:avLst/>
          </a:prstGeom>
          <a:noFill/>
        </p:spPr>
        <p:txBody>
          <a:bodyPr wrap="square" rtlCol="0">
            <a:spAutoFit/>
          </a:bodyPr>
          <a:lstStyle/>
          <a:p>
            <a:pPr algn="just"/>
            <a:r>
              <a:rPr lang="en-US" sz="3600" b="1">
                <a:solidFill>
                  <a:srgbClr val="C00000"/>
                </a:solidFill>
                <a:latin typeface="UTM Aptima" panose="02040603050506020204" pitchFamily="18" charset="0"/>
              </a:rPr>
              <a:t>b. Người đó đã làm những gì cho bạn nhỏ?</a:t>
            </a:r>
            <a:endParaRPr lang="en-US" sz="5400" b="1">
              <a:solidFill>
                <a:srgbClr val="C00000"/>
              </a:solidFill>
              <a:latin typeface="UTM Aptima" panose="02040603050506020204" pitchFamily="18" charset="0"/>
            </a:endParaRPr>
          </a:p>
        </p:txBody>
      </p:sp>
      <p:grpSp>
        <p:nvGrpSpPr>
          <p:cNvPr id="11" name="Group 10">
            <a:extLst>
              <a:ext uri="{FF2B5EF4-FFF2-40B4-BE49-F238E27FC236}">
                <a16:creationId xmlns:a16="http://schemas.microsoft.com/office/drawing/2014/main" id="{E4B86D33-0E2C-4799-A9B4-3CFA82D34800}"/>
              </a:ext>
            </a:extLst>
          </p:cNvPr>
          <p:cNvGrpSpPr/>
          <p:nvPr/>
        </p:nvGrpSpPr>
        <p:grpSpPr>
          <a:xfrm>
            <a:off x="4362994" y="5253497"/>
            <a:ext cx="7406641" cy="1339632"/>
            <a:chOff x="-180829" y="2659031"/>
            <a:chExt cx="2993004" cy="4781457"/>
          </a:xfrm>
        </p:grpSpPr>
        <p:sp>
          <p:nvSpPr>
            <p:cNvPr id="12" name="TextBox 11">
              <a:extLst>
                <a:ext uri="{FF2B5EF4-FFF2-40B4-BE49-F238E27FC236}">
                  <a16:creationId xmlns:a16="http://schemas.microsoft.com/office/drawing/2014/main" id="{C153C45A-B5D6-449D-95DE-B5F4E0CA7A2A}"/>
                </a:ext>
              </a:extLst>
            </p:cNvPr>
            <p:cNvSpPr txBox="1"/>
            <p:nvPr/>
          </p:nvSpPr>
          <p:spPr>
            <a:xfrm>
              <a:off x="-180829" y="2659031"/>
              <a:ext cx="2993004" cy="478145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vi-VN" sz="3600">
                  <a:solidFill>
                    <a:schemeClr val="accent2">
                      <a:lumMod val="75000"/>
                    </a:schemeClr>
                  </a:solidFill>
                </a:rPr>
                <a:t>Ông ngoại thường kể cho bạn nghe truyện cổ tích, dạy bạn vẽ.</a:t>
              </a:r>
              <a:endParaRPr lang="en-US" sz="6000" b="1" dirty="0">
                <a:solidFill>
                  <a:schemeClr val="accent2">
                    <a:lumMod val="75000"/>
                  </a:schemeClr>
                </a:solidFill>
                <a:latin typeface="UTM Aptima" panose="02040603050506020204" pitchFamily="18" charset="0"/>
                <a:cs typeface="Times New Roman" panose="02020603050405020304" pitchFamily="18" charset="0"/>
              </a:endParaRPr>
            </a:p>
          </p:txBody>
        </p:sp>
        <p:grpSp>
          <p:nvGrpSpPr>
            <p:cNvPr id="1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4"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cxnSp>
        <p:nvCxnSpPr>
          <p:cNvPr id="16" name="Straight Connector 15">
            <a:extLst>
              <a:ext uri="{FF2B5EF4-FFF2-40B4-BE49-F238E27FC236}">
                <a16:creationId xmlns:a16="http://schemas.microsoft.com/office/drawing/2014/main" id="{02E0CADE-1CD5-4611-ABC0-B045C21FAA2D}"/>
              </a:ext>
            </a:extLst>
          </p:cNvPr>
          <p:cNvCxnSpPr>
            <a:cxnSpLocks/>
          </p:cNvCxnSpPr>
          <p:nvPr/>
        </p:nvCxnSpPr>
        <p:spPr>
          <a:xfrm>
            <a:off x="2889769" y="2192463"/>
            <a:ext cx="85039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02E0CADE-1CD5-4611-ABC0-B045C21FAA2D}"/>
              </a:ext>
            </a:extLst>
          </p:cNvPr>
          <p:cNvCxnSpPr>
            <a:cxnSpLocks/>
          </p:cNvCxnSpPr>
          <p:nvPr/>
        </p:nvCxnSpPr>
        <p:spPr>
          <a:xfrm>
            <a:off x="733887" y="2684497"/>
            <a:ext cx="25603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943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r>
              <a:rPr lang="en-US" sz="3200" b="1">
                <a:solidFill>
                  <a:schemeClr val="accent4">
                    <a:lumMod val="50000"/>
                  </a:schemeClr>
                </a:solidFill>
                <a:latin typeface="UTM Avo" panose="02040603050506020204" pitchFamily="18" charset="0"/>
              </a:rPr>
              <a:t>1. Đọc đoạn văn sau và trả lời câu hỏi </a:t>
            </a:r>
            <a:endParaRPr lang="vi-VN" sz="3200" b="1" dirty="0">
              <a:solidFill>
                <a:schemeClr val="accent4">
                  <a:lumMod val="50000"/>
                </a:schemeClr>
              </a:solidFill>
              <a:latin typeface="+mj-lt"/>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p>
        </p:txBody>
      </p:sp>
      <p:sp>
        <p:nvSpPr>
          <p:cNvPr id="8" name="Rounded Rectangular Callout 7"/>
          <p:cNvSpPr/>
          <p:nvPr/>
        </p:nvSpPr>
        <p:spPr>
          <a:xfrm>
            <a:off x="574766" y="4266216"/>
            <a:ext cx="9102444" cy="1504059"/>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4583" y="4400048"/>
            <a:ext cx="8932627" cy="1200329"/>
          </a:xfrm>
          <a:prstGeom prst="rect">
            <a:avLst/>
          </a:prstGeom>
          <a:noFill/>
        </p:spPr>
        <p:txBody>
          <a:bodyPr wrap="square" rtlCol="0">
            <a:spAutoFit/>
          </a:bodyPr>
          <a:lstStyle/>
          <a:p>
            <a:pPr algn="just"/>
            <a:r>
              <a:rPr lang="en-US" sz="3600" b="1">
                <a:solidFill>
                  <a:srgbClr val="C00000"/>
                </a:solidFill>
                <a:latin typeface="UTM Aptima" panose="02040603050506020204" pitchFamily="18" charset="0"/>
              </a:rPr>
              <a:t>c. Câu nào thể hiện rõ nhất tình cảm của bạn nhỏ đối với người đó?</a:t>
            </a:r>
            <a:endParaRPr lang="en-US" sz="5400" b="1">
              <a:solidFill>
                <a:srgbClr val="C00000"/>
              </a:solidFill>
              <a:latin typeface="UTM Aptima" panose="02040603050506020204" pitchFamily="18" charset="0"/>
            </a:endParaRPr>
          </a:p>
        </p:txBody>
      </p:sp>
      <p:cxnSp>
        <p:nvCxnSpPr>
          <p:cNvPr id="18" name="Straight Connector 17">
            <a:extLst>
              <a:ext uri="{FF2B5EF4-FFF2-40B4-BE49-F238E27FC236}">
                <a16:creationId xmlns:a16="http://schemas.microsoft.com/office/drawing/2014/main" id="{02E0CADE-1CD5-4611-ABC0-B045C21FAA2D}"/>
              </a:ext>
            </a:extLst>
          </p:cNvPr>
          <p:cNvCxnSpPr>
            <a:cxnSpLocks/>
          </p:cNvCxnSpPr>
          <p:nvPr/>
        </p:nvCxnSpPr>
        <p:spPr>
          <a:xfrm>
            <a:off x="705394" y="3681629"/>
            <a:ext cx="107899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02E0CADE-1CD5-4611-ABC0-B045C21FAA2D}"/>
              </a:ext>
            </a:extLst>
          </p:cNvPr>
          <p:cNvCxnSpPr>
            <a:cxnSpLocks/>
          </p:cNvCxnSpPr>
          <p:nvPr/>
        </p:nvCxnSpPr>
        <p:spPr>
          <a:xfrm>
            <a:off x="692331" y="4156390"/>
            <a:ext cx="219456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67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136858" y="636010"/>
            <a:ext cx="10169034" cy="1077218"/>
          </a:xfrm>
          <a:prstGeom prst="rect">
            <a:avLst/>
          </a:prstGeom>
          <a:noFill/>
        </p:spPr>
        <p:txBody>
          <a:bodyPr wrap="square" rtlCol="0">
            <a:spAutoFit/>
          </a:bodyPr>
          <a:lstStyle/>
          <a:p>
            <a:r>
              <a:rPr lang="en-US" sz="3200" b="1">
                <a:solidFill>
                  <a:schemeClr val="accent4">
                    <a:lumMod val="50000"/>
                  </a:schemeClr>
                </a:solidFill>
                <a:latin typeface="UTM Avo" panose="02040603050506020204" pitchFamily="18" charset="0"/>
              </a:rPr>
              <a:t>2. Viết 3 – 4 câu kể một việc người thân đã làm cho em.</a:t>
            </a:r>
            <a:endParaRPr lang="vi-VN" sz="3200" b="1" dirty="0">
              <a:solidFill>
                <a:schemeClr val="accent4">
                  <a:lumMod val="50000"/>
                </a:schemeClr>
              </a:solidFill>
              <a:latin typeface="+mj-lt"/>
            </a:endParaRPr>
          </a:p>
        </p:txBody>
      </p:sp>
      <p:sp>
        <p:nvSpPr>
          <p:cNvPr id="4" name="TextBox 3">
            <a:extLst>
              <a:ext uri="{FF2B5EF4-FFF2-40B4-BE49-F238E27FC236}">
                <a16:creationId xmlns:a16="http://schemas.microsoft.com/office/drawing/2014/main" id="{7B3C9823-8208-410D-A57C-116DAF019551}"/>
              </a:ext>
            </a:extLst>
          </p:cNvPr>
          <p:cNvSpPr txBox="1"/>
          <p:nvPr/>
        </p:nvSpPr>
        <p:spPr>
          <a:xfrm>
            <a:off x="1087878" y="1780153"/>
            <a:ext cx="902031" cy="584775"/>
          </a:xfrm>
          <a:prstGeom prst="rect">
            <a:avLst/>
          </a:prstGeom>
          <a:noFill/>
        </p:spPr>
        <p:txBody>
          <a:bodyPr wrap="square" rtlCol="0">
            <a:spAutoFit/>
          </a:bodyPr>
          <a:lstStyle/>
          <a:p>
            <a:r>
              <a:rPr lang="en-US" sz="3200">
                <a:solidFill>
                  <a:srgbClr val="FF0000"/>
                </a:solidFill>
                <a:latin typeface="UTM Avo" panose="02040603050506020204" pitchFamily="18" charset="0"/>
              </a:rPr>
              <a:t>G: </a:t>
            </a:r>
            <a:endParaRPr lang="vi-VN" sz="3200" dirty="0">
              <a:solidFill>
                <a:srgbClr val="FF0000"/>
              </a:solidFill>
              <a:latin typeface="+mj-lt"/>
            </a:endParaRPr>
          </a:p>
        </p:txBody>
      </p:sp>
      <p:sp>
        <p:nvSpPr>
          <p:cNvPr id="5" name="TextBox 4">
            <a:extLst>
              <a:ext uri="{FF2B5EF4-FFF2-40B4-BE49-F238E27FC236}">
                <a16:creationId xmlns:a16="http://schemas.microsoft.com/office/drawing/2014/main" id="{7B3C9823-8208-410D-A57C-116DAF019551}"/>
              </a:ext>
            </a:extLst>
          </p:cNvPr>
          <p:cNvSpPr txBox="1"/>
          <p:nvPr/>
        </p:nvSpPr>
        <p:spPr>
          <a:xfrm>
            <a:off x="624133" y="2364928"/>
            <a:ext cx="10841784" cy="1754326"/>
          </a:xfrm>
          <a:prstGeom prst="rect">
            <a:avLst/>
          </a:prstGeom>
          <a:noFill/>
        </p:spPr>
        <p:txBody>
          <a:bodyPr wrap="square" rtlCol="0">
            <a:spAutoFit/>
          </a:bodyPr>
          <a:lstStyle/>
          <a:p>
            <a:pPr marL="457200" indent="-457200">
              <a:buFontTx/>
              <a:buChar char="-"/>
            </a:pPr>
            <a:r>
              <a:rPr lang="en-US" sz="3600">
                <a:solidFill>
                  <a:schemeClr val="accent4">
                    <a:lumMod val="50000"/>
                  </a:schemeClr>
                </a:solidFill>
                <a:latin typeface="UTM Avo" panose="02040603050506020204" pitchFamily="18" charset="0"/>
              </a:rPr>
              <a:t>Người thân mà em muốn kể là ai?</a:t>
            </a:r>
          </a:p>
          <a:p>
            <a:pPr marL="457200" indent="-457200">
              <a:buFontTx/>
              <a:buChar char="-"/>
            </a:pPr>
            <a:r>
              <a:rPr lang="en-US" sz="3600">
                <a:solidFill>
                  <a:schemeClr val="accent4">
                    <a:lumMod val="50000"/>
                  </a:schemeClr>
                </a:solidFill>
                <a:latin typeface="UTM Avo" panose="02040603050506020204" pitchFamily="18" charset="0"/>
              </a:rPr>
              <a:t>Người thân của em đã làm việc gì cho em?</a:t>
            </a:r>
          </a:p>
          <a:p>
            <a:pPr marL="457200" indent="-457200">
              <a:buFontTx/>
              <a:buChar char="-"/>
            </a:pPr>
            <a:r>
              <a:rPr lang="en-US" sz="3600">
                <a:solidFill>
                  <a:schemeClr val="accent4">
                    <a:lumMod val="50000"/>
                  </a:schemeClr>
                </a:solidFill>
                <a:latin typeface="UTM Avo" panose="02040603050506020204" pitchFamily="18" charset="0"/>
              </a:rPr>
              <a:t>Em có suy nghĩ gì về việc người thân đã làm?</a:t>
            </a:r>
            <a:endParaRPr lang="vi-VN" sz="3600" dirty="0">
              <a:solidFill>
                <a:schemeClr val="accent4">
                  <a:lumMod val="50000"/>
                </a:schemeClr>
              </a:solidFill>
              <a:latin typeface="+mj-lt"/>
            </a:endParaRPr>
          </a:p>
        </p:txBody>
      </p:sp>
    </p:spTree>
    <p:extLst>
      <p:ext uri="{BB962C8B-B14F-4D97-AF65-F5344CB8AC3E}">
        <p14:creationId xmlns:p14="http://schemas.microsoft.com/office/powerpoint/2010/main" val="16534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0"/>
          <p:cNvGrpSpPr/>
          <p:nvPr/>
        </p:nvGrpSpPr>
        <p:grpSpPr>
          <a:xfrm>
            <a:off x="3877452" y="287383"/>
            <a:ext cx="3529188" cy="862698"/>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TextBox 1">
            <a:extLst>
              <a:ext uri="{FF2B5EF4-FFF2-40B4-BE49-F238E27FC236}">
                <a16:creationId xmlns:a16="http://schemas.microsoft.com/office/drawing/2014/main" id="{7B3C9823-8208-410D-A57C-116DAF019551}"/>
              </a:ext>
            </a:extLst>
          </p:cNvPr>
          <p:cNvSpPr txBox="1"/>
          <p:nvPr/>
        </p:nvSpPr>
        <p:spPr>
          <a:xfrm>
            <a:off x="4066210" y="426343"/>
            <a:ext cx="3588625" cy="584775"/>
          </a:xfrm>
          <a:prstGeom prst="rect">
            <a:avLst/>
          </a:prstGeom>
          <a:noFill/>
        </p:spPr>
        <p:txBody>
          <a:bodyPr wrap="square" rtlCol="0">
            <a:spAutoFit/>
          </a:bodyPr>
          <a:lstStyle/>
          <a:p>
            <a:r>
              <a:rPr lang="en-US" sz="3200" b="1">
                <a:solidFill>
                  <a:srgbClr val="FF0000"/>
                </a:solidFill>
                <a:latin typeface="UTM Avo" panose="02040603050506020204" pitchFamily="18" charset="0"/>
              </a:rPr>
              <a:t>Bài tham khảo</a:t>
            </a:r>
            <a:endParaRPr lang="vi-VN" sz="3200" b="1" dirty="0">
              <a:solidFill>
                <a:srgbClr val="FF0000"/>
              </a:solidFill>
              <a:latin typeface="+mj-lt"/>
            </a:endParaRPr>
          </a:p>
        </p:txBody>
      </p:sp>
      <p:sp>
        <p:nvSpPr>
          <p:cNvPr id="3" name="TextBox 2">
            <a:extLst>
              <a:ext uri="{FF2B5EF4-FFF2-40B4-BE49-F238E27FC236}">
                <a16:creationId xmlns:a16="http://schemas.microsoft.com/office/drawing/2014/main" id="{7B3C9823-8208-410D-A57C-116DAF019551}"/>
              </a:ext>
            </a:extLst>
          </p:cNvPr>
          <p:cNvSpPr txBox="1"/>
          <p:nvPr/>
        </p:nvSpPr>
        <p:spPr>
          <a:xfrm>
            <a:off x="702510" y="1411339"/>
            <a:ext cx="10841784" cy="3416320"/>
          </a:xfrm>
          <a:prstGeom prst="rect">
            <a:avLst/>
          </a:prstGeom>
          <a:noFill/>
        </p:spPr>
        <p:txBody>
          <a:bodyPr wrap="square" rtlCol="0">
            <a:spAutoFit/>
          </a:bodyPr>
          <a:lstStyle/>
          <a:p>
            <a:pPr algn="just"/>
            <a:r>
              <a:rPr lang="en-US" sz="3600">
                <a:solidFill>
                  <a:schemeClr val="accent4">
                    <a:lumMod val="50000"/>
                  </a:schemeClr>
                </a:solidFill>
                <a:latin typeface="UTM Avo" panose="02040603050506020204" pitchFamily="18" charset="0"/>
              </a:rPr>
              <a:t>    Bà nội là người rất thân với em. Ngày nhỏ em thường ở nhà bà. Hằng ngày bà chải tóc cho em. Bà kể cho em biết bao nhiêu câu chuyện bổ ích. Bà còn nấu cho em nhiều món ăn ngon. Em rất yêu quý bà, em mong bà sống lâu trăm tuổi.</a:t>
            </a:r>
            <a:endParaRPr lang="vi-VN" sz="3600" dirty="0">
              <a:solidFill>
                <a:schemeClr val="accent4">
                  <a:lumMod val="50000"/>
                </a:schemeClr>
              </a:solidFill>
              <a:latin typeface="+mj-lt"/>
            </a:endParaRPr>
          </a:p>
        </p:txBody>
      </p:sp>
    </p:spTree>
    <p:extLst>
      <p:ext uri="{BB962C8B-B14F-4D97-AF65-F5344CB8AC3E}">
        <p14:creationId xmlns:p14="http://schemas.microsoft.com/office/powerpoint/2010/main" val="253517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0"/>
          <p:cNvGrpSpPr/>
          <p:nvPr/>
        </p:nvGrpSpPr>
        <p:grpSpPr>
          <a:xfrm>
            <a:off x="3877452" y="287383"/>
            <a:ext cx="3529188" cy="862698"/>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TextBox 1">
            <a:extLst>
              <a:ext uri="{FF2B5EF4-FFF2-40B4-BE49-F238E27FC236}">
                <a16:creationId xmlns:a16="http://schemas.microsoft.com/office/drawing/2014/main" id="{7B3C9823-8208-410D-A57C-116DAF019551}"/>
              </a:ext>
            </a:extLst>
          </p:cNvPr>
          <p:cNvSpPr txBox="1"/>
          <p:nvPr/>
        </p:nvSpPr>
        <p:spPr>
          <a:xfrm>
            <a:off x="4066210" y="426343"/>
            <a:ext cx="3588625" cy="584775"/>
          </a:xfrm>
          <a:prstGeom prst="rect">
            <a:avLst/>
          </a:prstGeom>
          <a:noFill/>
        </p:spPr>
        <p:txBody>
          <a:bodyPr wrap="square" rtlCol="0">
            <a:spAutoFit/>
          </a:bodyPr>
          <a:lstStyle/>
          <a:p>
            <a:r>
              <a:rPr lang="en-US" sz="3200" b="1">
                <a:solidFill>
                  <a:srgbClr val="FF0000"/>
                </a:solidFill>
                <a:latin typeface="UTM Avo" panose="02040603050506020204" pitchFamily="18" charset="0"/>
              </a:rPr>
              <a:t>Bài tham khảo</a:t>
            </a:r>
            <a:endParaRPr lang="vi-VN" sz="3200" b="1" dirty="0">
              <a:solidFill>
                <a:srgbClr val="FF0000"/>
              </a:solidFill>
              <a:latin typeface="+mj-lt"/>
            </a:endParaRPr>
          </a:p>
        </p:txBody>
      </p:sp>
      <p:sp>
        <p:nvSpPr>
          <p:cNvPr id="3" name="TextBox 2">
            <a:extLst>
              <a:ext uri="{FF2B5EF4-FFF2-40B4-BE49-F238E27FC236}">
                <a16:creationId xmlns:a16="http://schemas.microsoft.com/office/drawing/2014/main" id="{7B3C9823-8208-410D-A57C-116DAF019551}"/>
              </a:ext>
            </a:extLst>
          </p:cNvPr>
          <p:cNvSpPr txBox="1"/>
          <p:nvPr/>
        </p:nvSpPr>
        <p:spPr>
          <a:xfrm>
            <a:off x="702510" y="1411339"/>
            <a:ext cx="10841784" cy="3416320"/>
          </a:xfrm>
          <a:prstGeom prst="rect">
            <a:avLst/>
          </a:prstGeom>
          <a:noFill/>
        </p:spPr>
        <p:txBody>
          <a:bodyPr wrap="square" rtlCol="0">
            <a:spAutoFit/>
          </a:bodyPr>
          <a:lstStyle/>
          <a:p>
            <a:pPr algn="just"/>
            <a:r>
              <a:rPr lang="en-US" sz="3600">
                <a:solidFill>
                  <a:schemeClr val="accent4">
                    <a:lumMod val="50000"/>
                  </a:schemeClr>
                </a:solidFill>
                <a:latin typeface="UTM Avo" panose="02040603050506020204" pitchFamily="18" charset="0"/>
              </a:rPr>
              <a:t>    Hằng ngày ba mẹ em đi làm sẽ gửi em ở nhà bà ngoại. Ở đó em hay chơi với cậu. Cậu rất thương em. Cậu dạy em học bài và hướng dẫn em làm bài tập. Cậu còn nghĩ ra nhiều trò chơi cùng em rất vui và thú vị. Em muốn sau này lớn lên sẽ trở thành một người như cậu em.</a:t>
            </a:r>
            <a:endParaRPr lang="vi-VN" sz="3600" dirty="0">
              <a:solidFill>
                <a:schemeClr val="accent4">
                  <a:lumMod val="50000"/>
                </a:schemeClr>
              </a:solidFill>
              <a:latin typeface="+mj-lt"/>
            </a:endParaRPr>
          </a:p>
        </p:txBody>
      </p:sp>
    </p:spTree>
    <p:extLst>
      <p:ext uri="{BB962C8B-B14F-4D97-AF65-F5344CB8AC3E}">
        <p14:creationId xmlns:p14="http://schemas.microsoft.com/office/powerpoint/2010/main" val="173251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
            <a:extLst>
              <a:ext uri="{FF2B5EF4-FFF2-40B4-BE49-F238E27FC236}">
                <a16:creationId xmlns:a16="http://schemas.microsoft.com/office/drawing/2014/main" id="{30C19D93-01BF-457C-94FC-257D6F06D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483"/>
          <a:stretch/>
        </p:blipFill>
        <p:spPr>
          <a:xfrm flipH="1">
            <a:off x="0" y="4876800"/>
            <a:ext cx="12192000" cy="1981200"/>
          </a:xfrm>
          <a:prstGeom prst="rect">
            <a:avLst/>
          </a:prstGeom>
        </p:spPr>
      </p:pic>
      <p:pic>
        <p:nvPicPr>
          <p:cNvPr id="3"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4" name="图片 39">
            <a:extLst>
              <a:ext uri="{FF2B5EF4-FFF2-40B4-BE49-F238E27FC236}">
                <a16:creationId xmlns:a16="http://schemas.microsoft.com/office/drawing/2014/main" id="{4D9A14BD-2198-49BF-A916-30CDFA863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57" t="12891" b="71103"/>
          <a:stretch/>
        </p:blipFill>
        <p:spPr>
          <a:xfrm>
            <a:off x="5341257" y="-22838"/>
            <a:ext cx="1327209" cy="1076025"/>
          </a:xfrm>
          <a:prstGeom prst="rect">
            <a:avLst/>
          </a:prstGeom>
        </p:spPr>
      </p:pic>
      <p:pic>
        <p:nvPicPr>
          <p:cNvPr id="5" name="图片 22">
            <a:extLst>
              <a:ext uri="{FF2B5EF4-FFF2-40B4-BE49-F238E27FC236}">
                <a16:creationId xmlns:a16="http://schemas.microsoft.com/office/drawing/2014/main" id="{898496B2-916B-4FB3-8D2F-6F10607E8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834" y="3635751"/>
            <a:ext cx="3210019" cy="3210019"/>
          </a:xfrm>
          <a:prstGeom prst="rect">
            <a:avLst/>
          </a:prstGeom>
        </p:spPr>
      </p:pic>
      <p:pic>
        <p:nvPicPr>
          <p:cNvPr id="6" name="图片 44">
            <a:extLst>
              <a:ext uri="{FF2B5EF4-FFF2-40B4-BE49-F238E27FC236}">
                <a16:creationId xmlns:a16="http://schemas.microsoft.com/office/drawing/2014/main" id="{9257F97D-BF93-46DB-A659-A1EB2F977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150" y="399643"/>
            <a:ext cx="2159794" cy="1263437"/>
          </a:xfrm>
          <a:prstGeom prst="rect">
            <a:avLst/>
          </a:prstGeom>
        </p:spPr>
      </p:pic>
      <p:pic>
        <p:nvPicPr>
          <p:cNvPr id="7" name="图片 45">
            <a:extLst>
              <a:ext uri="{FF2B5EF4-FFF2-40B4-BE49-F238E27FC236}">
                <a16:creationId xmlns:a16="http://schemas.microsoft.com/office/drawing/2014/main" id="{E5DB2E20-ACA2-4A4B-B8A6-04E8B4F32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8" name="图片 46">
            <a:extLst>
              <a:ext uri="{FF2B5EF4-FFF2-40B4-BE49-F238E27FC236}">
                <a16:creationId xmlns:a16="http://schemas.microsoft.com/office/drawing/2014/main" id="{351C2F3A-A100-471B-A2B2-F7FB3D04C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grpSp>
        <p:nvGrpSpPr>
          <p:cNvPr id="11" name="Group 10"/>
          <p:cNvGrpSpPr/>
          <p:nvPr/>
        </p:nvGrpSpPr>
        <p:grpSpPr>
          <a:xfrm>
            <a:off x="4924425" y="2338916"/>
            <a:ext cx="6516091" cy="1862048"/>
            <a:chOff x="3751685" y="2531276"/>
            <a:chExt cx="8031299" cy="1862048"/>
          </a:xfrm>
        </p:grpSpPr>
        <p:sp>
          <p:nvSpPr>
            <p:cNvPr id="12" name="TextBox 11"/>
            <p:cNvSpPr txBox="1"/>
            <p:nvPr/>
          </p:nvSpPr>
          <p:spPr>
            <a:xfrm>
              <a:off x="3751685" y="2531276"/>
              <a:ext cx="8031299" cy="1862048"/>
            </a:xfrm>
            <a:prstGeom prst="rect">
              <a:avLst/>
            </a:prstGeom>
            <a:noFill/>
          </p:spPr>
          <p:txBody>
            <a:bodyPr wrap="square" rtlCol="0">
              <a:spAutoFit/>
            </a:bodyPr>
            <a:lstStyle/>
            <a:p>
              <a:r>
                <a:rPr lang="en-US" sz="11500" b="1">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Đọc mở rộng</a:t>
              </a:r>
              <a:endParaRPr lang="en-US" sz="11500" b="1" dirty="0">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13" name="TextBox 12"/>
            <p:cNvSpPr txBox="1"/>
            <p:nvPr/>
          </p:nvSpPr>
          <p:spPr>
            <a:xfrm>
              <a:off x="3751685" y="2531276"/>
              <a:ext cx="8031299" cy="1862048"/>
            </a:xfrm>
            <a:prstGeom prst="rect">
              <a:avLst/>
            </a:prstGeom>
            <a:noFill/>
          </p:spPr>
          <p:txBody>
            <a:bodyPr wrap="square" rtlCol="0">
              <a:spAutoFit/>
            </a:bodyPr>
            <a:lstStyle/>
            <a:p>
              <a:r>
                <a:rPr lang="en-US" sz="11500" b="1">
                  <a:solidFill>
                    <a:srgbClr val="FF0066"/>
                  </a:solidFill>
                  <a:effectLst>
                    <a:outerShdw blurRad="38100" dist="38100" dir="2700000" algn="tl">
                      <a:srgbClr val="000000">
                        <a:alpha val="43137"/>
                      </a:srgbClr>
                    </a:outerShdw>
                  </a:effectLst>
                  <a:latin typeface="#9Slide05 SVNMaphylla" pitchFamily="2" charset="0"/>
                </a:rPr>
                <a:t>Đọc mở rộng</a:t>
              </a:r>
              <a:endParaRPr lang="en-US" sz="11500" b="1" dirty="0">
                <a:solidFill>
                  <a:srgbClr val="FF0066"/>
                </a:solidFill>
                <a:effectLst>
                  <a:outerShdw blurRad="38100" dist="38100" dir="2700000" algn="tl">
                    <a:srgbClr val="000000">
                      <a:alpha val="43137"/>
                    </a:srgbClr>
                  </a:outerShdw>
                </a:effectLst>
                <a:latin typeface="#9Slide05 SVNMaphylla" pitchFamily="2" charset="0"/>
              </a:endParaRPr>
            </a:p>
          </p:txBody>
        </p:sp>
      </p:grpSp>
    </p:spTree>
    <p:extLst>
      <p:ext uri="{BB962C8B-B14F-4D97-AF65-F5344CB8AC3E}">
        <p14:creationId xmlns:p14="http://schemas.microsoft.com/office/powerpoint/2010/main" val="146507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640</Words>
  <Application>Microsoft Office PowerPoint</Application>
  <PresentationFormat>Widescreen</PresentationFormat>
  <Paragraphs>39</Paragraphs>
  <Slides>14</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14</vt:i4>
      </vt:variant>
    </vt:vector>
  </HeadingPairs>
  <TitlesOfParts>
    <vt:vector size="34" baseType="lpstr">
      <vt:lpstr>UTM Aptima</vt:lpstr>
      <vt:lpstr>字魂131号-酷乐潮玩体</vt:lpstr>
      <vt:lpstr>inpin heiti</vt:lpstr>
      <vt:lpstr>UTM Avo</vt:lpstr>
      <vt:lpstr>Noto Sans S Chinese DemiLight</vt:lpstr>
      <vt:lpstr>#9Slide07 HoneyCream</vt:lpstr>
      <vt:lpstr>Calibri Light</vt:lpstr>
      <vt:lpstr>Chango</vt:lpstr>
      <vt:lpstr>Times New Roman</vt:lpstr>
      <vt:lpstr>SVN-Newton</vt:lpstr>
      <vt:lpstr>UTM ViceroyJF</vt:lpstr>
      <vt:lpstr>Calibri</vt:lpstr>
      <vt:lpstr>#9Slide07 IcielPony</vt:lpstr>
      <vt:lpstr>#9Slide04 Goku</vt:lpstr>
      <vt:lpstr>#9Slide05 Bodega Script</vt:lpstr>
      <vt:lpstr>等线</vt:lpstr>
      <vt:lpstr>Arial</vt:lpstr>
      <vt:lpstr>#9Slide05 Aphrodite Pro</vt:lpstr>
      <vt:lpstr>#9Slide05 SVNMaphylla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Duong Phuong Anh</cp:lastModifiedBy>
  <cp:revision>26</cp:revision>
  <dcterms:created xsi:type="dcterms:W3CDTF">2022-11-08T16:01:58Z</dcterms:created>
  <dcterms:modified xsi:type="dcterms:W3CDTF">2025-12-25T12:45:59Z</dcterms:modified>
</cp:coreProperties>
</file>