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437" r:id="rId2"/>
    <p:sldId id="256" r:id="rId3"/>
    <p:sldId id="257" r:id="rId4"/>
    <p:sldId id="352" r:id="rId5"/>
    <p:sldId id="271" r:id="rId6"/>
    <p:sldId id="354" r:id="rId7"/>
    <p:sldId id="376" r:id="rId8"/>
    <p:sldId id="369" r:id="rId9"/>
    <p:sldId id="353" r:id="rId10"/>
    <p:sldId id="272" r:id="rId11"/>
    <p:sldId id="370" r:id="rId12"/>
    <p:sldId id="371" r:id="rId13"/>
    <p:sldId id="373" r:id="rId14"/>
    <p:sldId id="372" r:id="rId15"/>
    <p:sldId id="273" r:id="rId16"/>
    <p:sldId id="355" r:id="rId17"/>
    <p:sldId id="374" r:id="rId18"/>
  </p:sldIdLst>
  <p:sldSz cx="18288000" cy="10287000"/>
  <p:notesSz cx="6858000" cy="9144000"/>
  <p:embeddedFontLst>
    <p:embeddedFont>
      <p:font typeface="#9Slide03 Bebas Neue Bold" panose="020B0604020202020204" charset="0"/>
      <p:bold r:id="rId20"/>
    </p:embeddedFont>
    <p:embeddedFont>
      <p:font typeface="Cambria" panose="02040503050406030204"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053EC-46BA-4AD5-BC27-C6348771BCF9}" v="1" dt="2025-05-02T02:55:32.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98" autoAdjust="0"/>
  </p:normalViewPr>
  <p:slideViewPr>
    <p:cSldViewPr>
      <p:cViewPr>
        <p:scale>
          <a:sx n="20" d="100"/>
          <a:sy n="20" d="100"/>
        </p:scale>
        <p:origin x="2445"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g Âu" userId="0dcb76ad361bda84" providerId="LiveId" clId="{01C053EC-46BA-4AD5-BC27-C6348771BCF9}"/>
    <pc:docChg chg="custSel addSld modSld modMainMaster">
      <pc:chgData name="Dung Âu" userId="0dcb76ad361bda84" providerId="LiveId" clId="{01C053EC-46BA-4AD5-BC27-C6348771BCF9}" dt="2025-05-02T02:55:40.919" v="2" actId="478"/>
      <pc:docMkLst>
        <pc:docMk/>
      </pc:docMkLst>
      <pc:sldChg chg="add modTransition">
        <pc:chgData name="Dung Âu" userId="0dcb76ad361bda84" providerId="LiveId" clId="{01C053EC-46BA-4AD5-BC27-C6348771BCF9}" dt="2025-05-02T02:55:32.412" v="0"/>
        <pc:sldMkLst>
          <pc:docMk/>
          <pc:sldMk cId="240393867" sldId="437"/>
        </pc:sldMkLst>
      </pc:sldChg>
      <pc:sldMasterChg chg="delSp mod">
        <pc:chgData name="Dung Âu" userId="0dcb76ad361bda84" providerId="LiveId" clId="{01C053EC-46BA-4AD5-BC27-C6348771BCF9}" dt="2025-05-02T02:55:40.919" v="2" actId="478"/>
        <pc:sldMasterMkLst>
          <pc:docMk/>
          <pc:sldMasterMk cId="0" sldId="2147483648"/>
        </pc:sldMasterMkLst>
        <pc:spChg chg="del">
          <ac:chgData name="Dung Âu" userId="0dcb76ad361bda84" providerId="LiveId" clId="{01C053EC-46BA-4AD5-BC27-C6348771BCF9}" dt="2025-05-02T02:55:40.919" v="2" actId="478"/>
          <ac:spMkLst>
            <pc:docMk/>
            <pc:sldMasterMk cId="0" sldId="2147483648"/>
            <ac:spMk id="7" creationId="{87D8B949-2E7E-C44B-9B6D-2CEA4358A648}"/>
          </ac:spMkLst>
        </pc:spChg>
        <pc:picChg chg="del">
          <ac:chgData name="Dung Âu" userId="0dcb76ad361bda84" providerId="LiveId" clId="{01C053EC-46BA-4AD5-BC27-C6348771BCF9}" dt="2025-05-02T02:55:40.053" v="1" actId="478"/>
          <ac:picMkLst>
            <pc:docMk/>
            <pc:sldMasterMk cId="0" sldId="2147483648"/>
            <ac:picMk id="16" creationId="{4FA46F54-99BC-3E4F-BB3B-91DA739BA678}"/>
          </ac:picMkLst>
        </pc:picChg>
        <pc:picChg chg="del">
          <ac:chgData name="Dung Âu" userId="0dcb76ad361bda84" providerId="LiveId" clId="{01C053EC-46BA-4AD5-BC27-C6348771BCF9}" dt="2025-05-02T02:55:40.919" v="2" actId="478"/>
          <ac:picMkLst>
            <pc:docMk/>
            <pc:sldMasterMk cId="0" sldId="2147483648"/>
            <ac:picMk id="17" creationId="{22699783-FA27-5A49-B0C3-32418782012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E49F-66C4-B347-A96B-D27D88D04EDD}" type="datetimeFigureOut">
              <a:rPr lang="en-VN" smtClean="0"/>
              <a:t>05/02/2025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7455B-B0AC-B14F-B0A7-360207E79992}" type="slidenum">
              <a:rPr lang="en-VN" smtClean="0"/>
              <a:t>‹#›</a:t>
            </a:fld>
            <a:endParaRPr lang="en-VN"/>
          </a:p>
        </p:txBody>
      </p:sp>
    </p:spTree>
    <p:extLst>
      <p:ext uri="{BB962C8B-B14F-4D97-AF65-F5344CB8AC3E}">
        <p14:creationId xmlns:p14="http://schemas.microsoft.com/office/powerpoint/2010/main" val="102235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2</a:t>
            </a:fld>
            <a:endParaRPr lang="en-VN"/>
          </a:p>
        </p:txBody>
      </p:sp>
    </p:spTree>
    <p:extLst>
      <p:ext uri="{BB962C8B-B14F-4D97-AF65-F5344CB8AC3E}">
        <p14:creationId xmlns:p14="http://schemas.microsoft.com/office/powerpoint/2010/main" val="9132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17</a:t>
            </a:fld>
            <a:endParaRPr lang="en-VN"/>
          </a:p>
        </p:txBody>
      </p:sp>
    </p:spTree>
    <p:extLst>
      <p:ext uri="{BB962C8B-B14F-4D97-AF65-F5344CB8AC3E}">
        <p14:creationId xmlns:p14="http://schemas.microsoft.com/office/powerpoint/2010/main" val="381700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81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60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6">
            <a:extLst>
              <a:ext uri="{FF2B5EF4-FFF2-40B4-BE49-F238E27FC236}">
                <a16:creationId xmlns:a16="http://schemas.microsoft.com/office/drawing/2014/main" id="{D6659E18-A259-0244-89E8-EAE1E32ED3B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111400" y="-21775902"/>
            <a:ext cx="2559870" cy="2713443"/>
          </a:xfrm>
          <a:prstGeom prst="rect">
            <a:avLst/>
          </a:prstGeom>
        </p:spPr>
      </p:pic>
      <p:pic>
        <p:nvPicPr>
          <p:cNvPr id="9" name="Picture 6">
            <a:extLst>
              <a:ext uri="{FF2B5EF4-FFF2-40B4-BE49-F238E27FC236}">
                <a16:creationId xmlns:a16="http://schemas.microsoft.com/office/drawing/2014/main" id="{D2A4DCB0-A558-4F4F-8483-834522D3DF7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10" name="Picture 6">
            <a:extLst>
              <a:ext uri="{FF2B5EF4-FFF2-40B4-BE49-F238E27FC236}">
                <a16:creationId xmlns:a16="http://schemas.microsoft.com/office/drawing/2014/main" id="{38F0990E-6759-D848-97CC-0DF0381D895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111400" y="38002998"/>
            <a:ext cx="2559870" cy="2713443"/>
          </a:xfrm>
          <a:prstGeom prst="rect">
            <a:avLst/>
          </a:prstGeom>
        </p:spPr>
      </p:pic>
      <p:pic>
        <p:nvPicPr>
          <p:cNvPr id="11" name="Picture 6">
            <a:extLst>
              <a:ext uri="{FF2B5EF4-FFF2-40B4-BE49-F238E27FC236}">
                <a16:creationId xmlns:a16="http://schemas.microsoft.com/office/drawing/2014/main" id="{991989A0-7BDE-9047-8F49-42A1296FC0A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12" name="Picture 6">
            <a:extLst>
              <a:ext uri="{FF2B5EF4-FFF2-40B4-BE49-F238E27FC236}">
                <a16:creationId xmlns:a16="http://schemas.microsoft.com/office/drawing/2014/main" id="{032F1A19-9E35-F945-B6AF-C93CDBE5182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13" name="Picture 6">
            <a:extLst>
              <a:ext uri="{FF2B5EF4-FFF2-40B4-BE49-F238E27FC236}">
                <a16:creationId xmlns:a16="http://schemas.microsoft.com/office/drawing/2014/main" id="{B4109032-DDBF-9B4D-BACC-09FE8E35EB5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14" name="Picture 6">
            <a:extLst>
              <a:ext uri="{FF2B5EF4-FFF2-40B4-BE49-F238E27FC236}">
                <a16:creationId xmlns:a16="http://schemas.microsoft.com/office/drawing/2014/main" id="{73BA4004-EC15-6B47-B3B5-7ABD14FF6CC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15" name="Picture 6">
            <a:extLst>
              <a:ext uri="{FF2B5EF4-FFF2-40B4-BE49-F238E27FC236}">
                <a16:creationId xmlns:a16="http://schemas.microsoft.com/office/drawing/2014/main" id="{5537344D-373A-114A-9367-91ACCA7C2DF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3.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em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emf"/><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4" name="组合 3"/>
          <p:cNvGrpSpPr/>
          <p:nvPr/>
        </p:nvGrpSpPr>
        <p:grpSpPr>
          <a:xfrm>
            <a:off x="1432152" y="1096054"/>
            <a:ext cx="15630525" cy="8220074"/>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a:solidFill>
                  <a:prstClr val="white"/>
                </a:solidFill>
                <a:latin typeface="思源黑体 CN"/>
                <a:ea typeface="思源黑体 CN"/>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zh-CN" altLang="en-US" sz="2700" dirty="0">
                <a:solidFill>
                  <a:prstClr val="white"/>
                </a:solidFill>
                <a:latin typeface="思源黑体 CN"/>
                <a:ea typeface="思源黑体 CN"/>
              </a:endParaRPr>
            </a:p>
          </p:txBody>
        </p:sp>
      </p:grpSp>
      <p:grpSp>
        <p:nvGrpSpPr>
          <p:cNvPr id="5" name="组合 4"/>
          <p:cNvGrpSpPr/>
          <p:nvPr/>
        </p:nvGrpSpPr>
        <p:grpSpPr>
          <a:xfrm>
            <a:off x="-453803" y="4900716"/>
            <a:ext cx="19402431" cy="7458075"/>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2" y="2"/>
            <a:ext cx="18289586" cy="3100085"/>
          </a:xfrm>
          <a:prstGeom prst="rect">
            <a:avLst/>
          </a:prstGeom>
        </p:spPr>
      </p:pic>
      <p:sp>
        <p:nvSpPr>
          <p:cNvPr id="25" name="TextBox 24"/>
          <p:cNvSpPr txBox="1"/>
          <p:nvPr/>
        </p:nvSpPr>
        <p:spPr>
          <a:xfrm>
            <a:off x="3363039" y="1784129"/>
            <a:ext cx="18317496" cy="1015663"/>
          </a:xfrm>
          <a:prstGeom prst="rect">
            <a:avLst/>
          </a:prstGeom>
          <a:noFill/>
        </p:spPr>
        <p:txBody>
          <a:bodyPr wrap="square" rtlCol="0">
            <a:spAutoFit/>
          </a:bodyPr>
          <a:lstStyle/>
          <a:p>
            <a:pPr defTabSz="2057504">
              <a:defRPr/>
            </a:pPr>
            <a:r>
              <a:rPr lang="en-US" sz="6000" b="1" dirty="0">
                <a:solidFill>
                  <a:srgbClr val="0000FF"/>
                </a:solidFill>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588632" y="4227107"/>
            <a:ext cx="15463683" cy="1754326"/>
          </a:xfrm>
          <a:prstGeom prst="rect">
            <a:avLst/>
          </a:prstGeom>
          <a:noFill/>
        </p:spPr>
        <p:txBody>
          <a:bodyPr wrap="square" rtlCol="0">
            <a:spAutoFit/>
          </a:bodyPr>
          <a:lstStyle/>
          <a:p>
            <a:pPr algn="ctr" defTabSz="2057504">
              <a:defRPr/>
            </a:pPr>
            <a:r>
              <a:rPr lang="en-US" sz="5400" b="1" dirty="0" err="1">
                <a:solidFill>
                  <a:srgbClr val="000000"/>
                </a:solidFill>
                <a:latin typeface="Times New Roman" panose="02020603050405020304" pitchFamily="18" charset="0"/>
                <a:ea typeface="思源黑体 CN"/>
                <a:cs typeface="Times New Roman" panose="02020603050405020304" pitchFamily="18" charset="0"/>
              </a:rPr>
              <a:t>Lớp</a:t>
            </a:r>
            <a:r>
              <a:rPr lang="en-US" sz="5400" b="1" dirty="0">
                <a:solidFill>
                  <a:srgbClr val="000000"/>
                </a:solidFill>
                <a:latin typeface="Times New Roman" panose="02020603050405020304" pitchFamily="18" charset="0"/>
                <a:ea typeface="思源黑体 CN"/>
                <a:cs typeface="Times New Roman" panose="02020603050405020304" pitchFamily="18" charset="0"/>
              </a:rPr>
              <a:t>: 4A5</a:t>
            </a:r>
          </a:p>
          <a:p>
            <a:pPr algn="ctr" defTabSz="2057504">
              <a:defRPr/>
            </a:pPr>
            <a:r>
              <a:rPr lang="en-US" sz="5400" b="1" dirty="0">
                <a:solidFill>
                  <a:srgbClr val="000000"/>
                </a:solidFill>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91693AED-1334-5349-AED4-40D60630B605}"/>
              </a:ext>
            </a:extLst>
          </p:cNvPr>
          <p:cNvPicPr>
            <a:picLocks noChangeAspect="1"/>
          </p:cNvPicPr>
          <p:nvPr/>
        </p:nvPicPr>
        <p:blipFill>
          <a:blip r:embed="rId9"/>
          <a:stretch>
            <a:fillRect/>
          </a:stretch>
        </p:blipFill>
        <p:spPr>
          <a:xfrm>
            <a:off x="685800" y="921049"/>
            <a:ext cx="7950200" cy="4838700"/>
          </a:xfrm>
          <a:prstGeom prst="rect">
            <a:avLst/>
          </a:prstGeom>
        </p:spPr>
      </p:pic>
    </p:spTree>
    <p:extLst>
      <p:ext uri="{BB962C8B-B14F-4D97-AF65-F5344CB8AC3E}">
        <p14:creationId xmlns:p14="http://schemas.microsoft.com/office/powerpoint/2010/main" val="299939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646147" y="1377318"/>
            <a:ext cx="15008913" cy="1569660"/>
          </a:xfrm>
          <a:prstGeom prst="rect">
            <a:avLst/>
          </a:prstGeom>
          <a:noFill/>
        </p:spPr>
        <p:txBody>
          <a:bodyPr wrap="square" rtlCol="0">
            <a:spAutoFit/>
          </a:bodyPr>
          <a:lstStyle/>
          <a:p>
            <a:pPr algn="ctr"/>
            <a:r>
              <a:rPr lang="pt-BR" sz="4800" b="1" dirty="0">
                <a:solidFill>
                  <a:srgbClr val="C00000"/>
                </a:solidFill>
                <a:effectLst/>
                <a:latin typeface="Cambria" panose="02040503050406030204" pitchFamily="18" charset="0"/>
                <a:ea typeface="Times New Roman" panose="02020603050405020304" pitchFamily="18" charset="0"/>
              </a:rPr>
              <a:t>3. </a:t>
            </a:r>
            <a:r>
              <a:rPr lang="pt-BR" sz="4800" b="1" dirty="0" err="1">
                <a:solidFill>
                  <a:srgbClr val="C00000"/>
                </a:solidFill>
                <a:effectLst/>
                <a:latin typeface="Cambria" panose="02040503050406030204" pitchFamily="18" charset="0"/>
                <a:ea typeface="Times New Roman" panose="02020603050405020304" pitchFamily="18" charset="0"/>
              </a:rPr>
              <a:t>Hoàn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thiện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bảng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mô</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tả</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về</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một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số</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nét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văn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hóa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tiêu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biểu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của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đồng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bằng</a:t>
            </a:r>
            <a:r>
              <a:rPr lang="pt-BR" sz="4800" b="1" dirty="0">
                <a:solidFill>
                  <a:srgbClr val="C00000"/>
                </a:solidFill>
                <a:effectLst/>
                <a:latin typeface="Cambria" panose="02040503050406030204" pitchFamily="18" charset="0"/>
                <a:ea typeface="Times New Roman" panose="02020603050405020304" pitchFamily="18" charset="0"/>
              </a:rPr>
              <a:t> Nam </a:t>
            </a:r>
            <a:r>
              <a:rPr lang="pt-BR" sz="4800" b="1" dirty="0" err="1">
                <a:solidFill>
                  <a:srgbClr val="C00000"/>
                </a:solidFill>
                <a:effectLst/>
                <a:latin typeface="Cambria" panose="02040503050406030204" pitchFamily="18" charset="0"/>
                <a:ea typeface="Times New Roman" panose="02020603050405020304" pitchFamily="18" charset="0"/>
              </a:rPr>
              <a:t>Bộ</a:t>
            </a:r>
            <a:r>
              <a:rPr lang="en-VN" sz="4800" dirty="0">
                <a:solidFill>
                  <a:srgbClr val="C00000"/>
                </a:solidFill>
                <a:effectLst/>
                <a:latin typeface="Cambria" panose="02040503050406030204" pitchFamily="18" charset="0"/>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3460807748"/>
              </p:ext>
            </p:extLst>
          </p:nvPr>
        </p:nvGraphicFramePr>
        <p:xfrm>
          <a:off x="2057399" y="3238953"/>
          <a:ext cx="14597661" cy="4826000"/>
        </p:xfrm>
        <a:graphic>
          <a:graphicData uri="http://schemas.openxmlformats.org/drawingml/2006/table">
            <a:tbl>
              <a:tblPr firstRow="1">
                <a:tableStyleId>{93296810-A885-4BE3-A3E7-6D5BEEA58F35}</a:tableStyleId>
              </a:tblPr>
              <a:tblGrid>
                <a:gridCol w="2312053">
                  <a:extLst>
                    <a:ext uri="{9D8B030D-6E8A-4147-A177-3AD203B41FA5}">
                      <a16:colId xmlns:a16="http://schemas.microsoft.com/office/drawing/2014/main" val="2418673362"/>
                    </a:ext>
                  </a:extLst>
                </a:gridCol>
                <a:gridCol w="7419721">
                  <a:extLst>
                    <a:ext uri="{9D8B030D-6E8A-4147-A177-3AD203B41FA5}">
                      <a16:colId xmlns:a16="http://schemas.microsoft.com/office/drawing/2014/main" val="1571609792"/>
                    </a:ext>
                  </a:extLst>
                </a:gridCol>
                <a:gridCol w="4865887">
                  <a:extLst>
                    <a:ext uri="{9D8B030D-6E8A-4147-A177-3AD203B41FA5}">
                      <a16:colId xmlns:a16="http://schemas.microsoft.com/office/drawing/2014/main" val="1537424785"/>
                    </a:ext>
                  </a:extLst>
                </a:gridCol>
              </a:tblGrid>
              <a:tr h="965200">
                <a:tc>
                  <a:txBody>
                    <a:bodyPr/>
                    <a:lstStyle/>
                    <a:p>
                      <a:pPr algn="ctr"/>
                      <a:r>
                        <a:rPr lang="en-VN" sz="54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54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54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54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54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Tree>
    <p:extLst>
      <p:ext uri="{BB962C8B-B14F-4D97-AF65-F5344CB8AC3E}">
        <p14:creationId xmlns:p14="http://schemas.microsoft.com/office/powerpoint/2010/main" val="51976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637921"/>
            <a:ext cx="16472125" cy="901115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4160238781"/>
              </p:ext>
            </p:extLst>
          </p:nvPr>
        </p:nvGraphicFramePr>
        <p:xfrm>
          <a:off x="1558867" y="839220"/>
          <a:ext cx="15240000" cy="7772400"/>
        </p:xfrm>
        <a:graphic>
          <a:graphicData uri="http://schemas.openxmlformats.org/drawingml/2006/table">
            <a:tbl>
              <a:tblPr firstRow="1">
                <a:tableStyleId>{93296810-A885-4BE3-A3E7-6D5BEEA58F35}</a:tableStyleId>
              </a:tblPr>
              <a:tblGrid>
                <a:gridCol w="831994">
                  <a:extLst>
                    <a:ext uri="{9D8B030D-6E8A-4147-A177-3AD203B41FA5}">
                      <a16:colId xmlns:a16="http://schemas.microsoft.com/office/drawing/2014/main" val="2418673362"/>
                    </a:ext>
                  </a:extLst>
                </a:gridCol>
                <a:gridCol w="2409710">
                  <a:extLst>
                    <a:ext uri="{9D8B030D-6E8A-4147-A177-3AD203B41FA5}">
                      <a16:colId xmlns:a16="http://schemas.microsoft.com/office/drawing/2014/main" val="1571609792"/>
                    </a:ext>
                  </a:extLst>
                </a:gridCol>
                <a:gridCol w="11998296">
                  <a:extLst>
                    <a:ext uri="{9D8B030D-6E8A-4147-A177-3AD203B41FA5}">
                      <a16:colId xmlns:a16="http://schemas.microsoft.com/office/drawing/2014/main" val="1537424785"/>
                    </a:ext>
                  </a:extLst>
                </a:gridCol>
              </a:tblGrid>
              <a:tr h="965200">
                <a:tc>
                  <a:txBody>
                    <a:bodyPr/>
                    <a:lstStyle/>
                    <a:p>
                      <a:pPr algn="ctr"/>
                      <a:r>
                        <a:rPr lang="en-VN" sz="30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30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Nhà ở truyền thống có nhiều loại khác nhau. Ở vùng sông nước, phổ biến là kiểu nhà sàn, nhà nổi. Tại các miệt vườn, chủ yếu là nhà lợp bằng lá.</a:t>
                      </a:r>
                    </a:p>
                    <a:p>
                      <a:pPr marL="457200" indent="-457200" algn="l">
                        <a:buFont typeface="Arial" panose="020B0604020202020204" pitchFamily="34" charset="0"/>
                        <a:buChar char="•"/>
                      </a:pPr>
                      <a:r>
                        <a:rPr lang="vi-VN" sz="3000" dirty="0">
                          <a:latin typeface="Cambria" panose="02040503050406030204" pitchFamily="18" charset="0"/>
                        </a:rPr>
                        <a:t>Nhà ở được xây dựng kiên cố, hiện đại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30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Hoạt động mua bán, trao đổi hàng hóa một phần diễn ra tại chợ nổi trên sông.</a:t>
                      </a:r>
                    </a:p>
                    <a:p>
                      <a:pPr marL="457200" indent="-457200" algn="l">
                        <a:buFont typeface="Arial" panose="020B0604020202020204" pitchFamily="34" charset="0"/>
                        <a:buChar char="•"/>
                      </a:pPr>
                      <a:r>
                        <a:rPr lang="vi-VN" sz="3000" dirty="0">
                          <a:latin typeface="Cambria" panose="02040503050406030204" pitchFamily="18" charset="0"/>
                        </a:rPr>
                        <a:t>Hàng hóa được bán trên các ghe xuồng, chủ yếu là nông sản và các vật dụng cần thiết.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30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Giao thông đường thuỷ đóng vai trò quan trọng.</a:t>
                      </a:r>
                    </a:p>
                    <a:p>
                      <a:pPr marL="457200" indent="-457200" algn="l">
                        <a:buFont typeface="Arial" panose="020B0604020202020204" pitchFamily="34" charset="0"/>
                        <a:buChar char="•"/>
                      </a:pPr>
                      <a:r>
                        <a:rPr lang="vi-VN" sz="3000" dirty="0">
                          <a:latin typeface="Cambria" panose="02040503050406030204" pitchFamily="18" charset="0"/>
                        </a:rPr>
                        <a:t>Ghe, xuồng,... là phương tiện đi lại, vận chuyển hàng hóa chủ yếu.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30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Trang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Trước đây, trang phục phổ biến của người dân Nam Bộ là áo bà ba và khăn rằn</a:t>
                      </a:r>
                    </a:p>
                    <a:p>
                      <a:pPr marL="457200" indent="-457200" algn="l">
                        <a:buFont typeface="Arial" panose="020B0604020202020204" pitchFamily="34" charset="0"/>
                        <a:buChar char="•"/>
                      </a:pPr>
                      <a:r>
                        <a:rPr lang="vi-VN" sz="3000" dirty="0">
                          <a:latin typeface="Cambria" panose="02040503050406030204" pitchFamily="18" charset="0"/>
                        </a:rPr>
                        <a:t>Ngày nay, áo bà ba và khăn rằn vẫn được chọn làm trang phục chính trong những dịp lễ, tết,...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
        <p:nvSpPr>
          <p:cNvPr id="2" name="TextBox 1">
            <a:extLst>
              <a:ext uri="{FF2B5EF4-FFF2-40B4-BE49-F238E27FC236}">
                <a16:creationId xmlns:a16="http://schemas.microsoft.com/office/drawing/2014/main" id="{942D8003-F6BE-374A-B0C0-25B8E70A59C5}"/>
              </a:ext>
            </a:extLst>
          </p:cNvPr>
          <p:cNvSpPr txBox="1"/>
          <p:nvPr/>
        </p:nvSpPr>
        <p:spPr>
          <a:xfrm>
            <a:off x="1212736" y="8812919"/>
            <a:ext cx="15932263" cy="1328023"/>
          </a:xfrm>
          <a:prstGeom prst="roundRect">
            <a:avLst/>
          </a:prstGeom>
          <a:solidFill>
            <a:schemeClr val="bg1"/>
          </a:solidFill>
          <a:ln w="38100">
            <a:solidFill>
              <a:srgbClr val="606042"/>
            </a:solidFill>
          </a:ln>
        </p:spPr>
        <p:txBody>
          <a:bodyPr wrap="square" rtlCol="0">
            <a:spAutoFit/>
          </a:bodyPr>
          <a:lstStyle/>
          <a:p>
            <a:r>
              <a:rPr lang="pt-BR" sz="3600" b="1" dirty="0">
                <a:solidFill>
                  <a:srgbClr val="C00000"/>
                </a:solidFill>
                <a:effectLst/>
                <a:latin typeface="Times New Roman" panose="02020603050405020304" pitchFamily="18" charset="0"/>
                <a:ea typeface="Times New Roman" panose="02020603050405020304" pitchFamily="18" charset="0"/>
              </a:rPr>
              <a:t>=&gt; </a:t>
            </a:r>
            <a:r>
              <a:rPr lang="pt-BR" sz="3600" b="1" dirty="0" err="1">
                <a:solidFill>
                  <a:srgbClr val="C00000"/>
                </a:solidFill>
                <a:effectLst/>
                <a:latin typeface="Times New Roman" panose="02020603050405020304" pitchFamily="18" charset="0"/>
                <a:ea typeface="Times New Roman" panose="02020603050405020304" pitchFamily="18" charset="0"/>
              </a:rPr>
              <a:t>Từ</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những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nét</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văn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hóa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tiêu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biểu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về</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nhà</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chợ</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nổi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vận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tải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đường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sông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thấy</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người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đồng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bằng</a:t>
            </a:r>
            <a:r>
              <a:rPr lang="pt-BR" sz="3600" b="1" dirty="0">
                <a:solidFill>
                  <a:srgbClr val="C00000"/>
                </a:solidFill>
                <a:effectLst/>
                <a:latin typeface="Times New Roman" panose="02020603050405020304" pitchFamily="18" charset="0"/>
                <a:ea typeface="Times New Roman" panose="02020603050405020304" pitchFamily="18" charset="0"/>
              </a:rPr>
              <a:t> Nam </a:t>
            </a:r>
            <a:r>
              <a:rPr lang="pt-BR" sz="3600" b="1" dirty="0" err="1">
                <a:solidFill>
                  <a:srgbClr val="C00000"/>
                </a:solidFill>
                <a:effectLst/>
                <a:latin typeface="Times New Roman" panose="02020603050405020304" pitchFamily="18" charset="0"/>
                <a:ea typeface="Times New Roman" panose="02020603050405020304" pitchFamily="18" charset="0"/>
              </a:rPr>
              <a:t>Bộ</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có</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tính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thích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ứng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hài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hòa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của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cư</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a:t>
            </a:r>
            <a:r>
              <a:rPr lang="en-VN" sz="3600" b="1" dirty="0">
                <a:solidFill>
                  <a:srgbClr val="C00000"/>
                </a:solidFill>
                <a:effectLst/>
              </a:rPr>
              <a:t> </a:t>
            </a:r>
            <a:endParaRPr lang="en-VN" sz="3600" b="1" dirty="0">
              <a:solidFill>
                <a:srgbClr val="C00000"/>
              </a:solidFill>
            </a:endParaRPr>
          </a:p>
        </p:txBody>
      </p:sp>
    </p:spTree>
    <p:extLst>
      <p:ext uri="{BB962C8B-B14F-4D97-AF65-F5344CB8AC3E}">
        <p14:creationId xmlns:p14="http://schemas.microsoft.com/office/powerpoint/2010/main" val="160919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066800" y="1757486"/>
            <a:ext cx="16313262"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 name="Picture 9">
            <a:extLst>
              <a:ext uri="{FF2B5EF4-FFF2-40B4-BE49-F238E27FC236}">
                <a16:creationId xmlns:a16="http://schemas.microsoft.com/office/drawing/2014/main" id="{56ECC802-5C29-EA41-BC58-1D0240D00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588" y="2636765"/>
            <a:ext cx="9145685" cy="7302897"/>
          </a:xfrm>
          <a:prstGeom prst="rect">
            <a:avLst/>
          </a:prstGeom>
        </p:spPr>
      </p:pic>
    </p:spTree>
    <p:extLst>
      <p:ext uri="{BB962C8B-B14F-4D97-AF65-F5344CB8AC3E}">
        <p14:creationId xmlns:p14="http://schemas.microsoft.com/office/powerpoint/2010/main" val="166859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370059" y="1713522"/>
            <a:ext cx="15849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 name="TextBox 1">
            <a:extLst>
              <a:ext uri="{FF2B5EF4-FFF2-40B4-BE49-F238E27FC236}">
                <a16:creationId xmlns:a16="http://schemas.microsoft.com/office/drawing/2014/main" id="{436F79A5-B7F9-5F46-A67C-98E86BA078E0}"/>
              </a:ext>
            </a:extLst>
          </p:cNvPr>
          <p:cNvSpPr txBox="1"/>
          <p:nvPr/>
        </p:nvSpPr>
        <p:spPr>
          <a:xfrm>
            <a:off x="1370060" y="3968510"/>
            <a:ext cx="15285002" cy="4524315"/>
          </a:xfrm>
          <a:prstGeom prst="rect">
            <a:avLst/>
          </a:prstGeom>
          <a:noFill/>
        </p:spPr>
        <p:txBody>
          <a:bodyPr wrap="square" rtlCol="0">
            <a:spAutoFit/>
          </a:bodyPr>
          <a:lstStyle/>
          <a:p>
            <a:pPr algn="just"/>
            <a:r>
              <a:rPr lang="pt-BR" sz="4800" dirty="0">
                <a:effectLst/>
                <a:latin typeface="Cambria" panose="02040503050406030204" pitchFamily="18" charset="0"/>
                <a:ea typeface="Times New Roman" panose="02020603050405020304" pitchFamily="18" charset="0"/>
              </a:rPr>
              <a:t>   Người dân Nam Bộ có tinh thần yêu nước rất cao. </a:t>
            </a:r>
            <a:r>
              <a:rPr lang="pt-BR" sz="4800" dirty="0" err="1">
                <a:effectLst/>
                <a:latin typeface="Cambria" panose="02040503050406030204" pitchFamily="18" charset="0"/>
                <a:ea typeface="Times New Roman" panose="02020603050405020304" pitchFamily="18" charset="0"/>
              </a:rPr>
              <a:t>Mỗi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giặc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ngoại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xâm</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thì</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lòng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dâng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trào</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lên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mạnh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mẽ</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Điều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được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thể</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hiện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qua</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các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anh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hùng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như</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Trương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Nguyễn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Trực</a:t>
            </a:r>
            <a:r>
              <a:rPr lang="pt-BR" sz="4800" dirty="0">
                <a:effectLst/>
                <a:latin typeface="Cambria" panose="02040503050406030204" pitchFamily="18" charset="0"/>
                <a:ea typeface="Times New Roman" panose="02020603050405020304" pitchFamily="18" charset="0"/>
              </a:rPr>
              <a:t>, Lê </a:t>
            </a:r>
            <a:r>
              <a:rPr lang="pt-BR" sz="4800" dirty="0" err="1">
                <a:effectLst/>
                <a:latin typeface="Cambria" panose="02040503050406030204" pitchFamily="18" charset="0"/>
                <a:ea typeface="Times New Roman" panose="02020603050405020304" pitchFamily="18" charset="0"/>
              </a:rPr>
              <a:t>Thị</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,...Cho </a:t>
            </a:r>
            <a:r>
              <a:rPr lang="pt-BR" sz="4800" dirty="0" err="1">
                <a:effectLst/>
                <a:latin typeface="Cambria" panose="02040503050406030204" pitchFamily="18" charset="0"/>
                <a:ea typeface="Times New Roman" panose="02020603050405020304" pitchFamily="18" charset="0"/>
              </a:rPr>
              <a:t>đến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nay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tinh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vẫn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truyền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từ</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sang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khác</a:t>
            </a:r>
            <a:r>
              <a:rPr lang="pt-BR" sz="4800" dirty="0">
                <a:effectLst/>
                <a:latin typeface="Cambria" panose="02040503050406030204" pitchFamily="18" charset="0"/>
                <a:ea typeface="Times New Roman" panose="02020603050405020304" pitchFamily="18" charset="0"/>
              </a:rPr>
              <a:t>,....</a:t>
            </a:r>
            <a:r>
              <a:rPr lang="en-VN" sz="4800" dirty="0">
                <a:effectLst/>
                <a:latin typeface="Cambria" panose="02040503050406030204" pitchFamily="18" charset="0"/>
              </a:rPr>
              <a:t> </a:t>
            </a:r>
            <a:endParaRPr lang="en-VN" sz="4800" dirty="0">
              <a:latin typeface="Cambria" panose="02040503050406030204" pitchFamily="18" charset="0"/>
            </a:endParaRPr>
          </a:p>
        </p:txBody>
      </p:sp>
    </p:spTree>
    <p:extLst>
      <p:ext uri="{BB962C8B-B14F-4D97-AF65-F5344CB8AC3E}">
        <p14:creationId xmlns:p14="http://schemas.microsoft.com/office/powerpoint/2010/main" val="1897794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AE36A26F-00E9-0448-A0CD-3308EA43C4A4}"/>
              </a:ext>
            </a:extLst>
          </p:cNvPr>
          <p:cNvPicPr>
            <a:picLocks noChangeAspect="1"/>
          </p:cNvPicPr>
          <p:nvPr/>
        </p:nvPicPr>
        <p:blipFill>
          <a:blip r:embed="rId9"/>
          <a:stretch>
            <a:fillRect/>
          </a:stretch>
        </p:blipFill>
        <p:spPr>
          <a:xfrm>
            <a:off x="457200" y="921049"/>
            <a:ext cx="7950200" cy="4838700"/>
          </a:xfrm>
          <a:prstGeom prst="rect">
            <a:avLst/>
          </a:prstGeom>
        </p:spPr>
      </p:pic>
    </p:spTree>
    <p:extLst>
      <p:ext uri="{BB962C8B-B14F-4D97-AF65-F5344CB8AC3E}">
        <p14:creationId xmlns:p14="http://schemas.microsoft.com/office/powerpoint/2010/main" val="786297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7860688" y="1331260"/>
            <a:ext cx="10083338" cy="669663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8210298" y="3496626"/>
            <a:ext cx="9384120" cy="3833485"/>
          </a:xfrm>
          <a:prstGeom prst="rect">
            <a:avLst/>
          </a:prstGeom>
          <a:noFill/>
        </p:spPr>
        <p:txBody>
          <a:bodyPr wrap="square" rtlCol="0">
            <a:spAutoFit/>
          </a:bodyPr>
          <a:lstStyle/>
          <a:p>
            <a:pPr algn="just">
              <a:lnSpc>
                <a:spcPct val="115000"/>
              </a:lnSpc>
              <a:spcAft>
                <a:spcPts val="800"/>
              </a:spcAft>
              <a:tabLst>
                <a:tab pos="255270" algn="l"/>
              </a:tabLst>
            </a:pPr>
            <a:r>
              <a:rPr lang="pt-BR" sz="5400" dirty="0" err="1">
                <a:effectLst/>
                <a:latin typeface="Cambria" panose="02040503050406030204" pitchFamily="18" charset="0"/>
                <a:ea typeface="Times New Roman" panose="02020603050405020304" pitchFamily="18" charset="0"/>
              </a:rPr>
              <a:t>Hãy</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nêu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điểm</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giống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và</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khác</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nhau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trong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văn</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hóa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của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người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dân</a:t>
            </a:r>
            <a:r>
              <a:rPr lang="pt-BR" sz="5400" dirty="0">
                <a:effectLst/>
                <a:latin typeface="Cambria" panose="02040503050406030204" pitchFamily="18" charset="0"/>
                <a:ea typeface="Times New Roman" panose="02020603050405020304" pitchFamily="18" charset="0"/>
              </a:rPr>
              <a:t> Nam </a:t>
            </a:r>
            <a:r>
              <a:rPr lang="pt-BR" sz="5400" dirty="0" err="1">
                <a:effectLst/>
                <a:latin typeface="Cambria" panose="02040503050406030204" pitchFamily="18" charset="0"/>
                <a:ea typeface="Times New Roman" panose="02020603050405020304" pitchFamily="18" charset="0"/>
              </a:rPr>
              <a:t>Bộ</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so</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với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địa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phương</a:t>
            </a:r>
            <a:r>
              <a:rPr lang="pt-BR" sz="5400" dirty="0">
                <a:effectLst/>
                <a:latin typeface="Cambria" panose="02040503050406030204" pitchFamily="18" charset="0"/>
                <a:ea typeface="Times New Roman" panose="02020603050405020304" pitchFamily="18" charset="0"/>
              </a:rPr>
              <a:t> em.</a:t>
            </a:r>
            <a:endParaRPr lang="en-VN" sz="5400" dirty="0">
              <a:effectLst/>
              <a:latin typeface="Cambria" panose="020405030504060302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3" y="2844574"/>
            <a:ext cx="7716746" cy="7716746"/>
          </a:xfrm>
          <a:prstGeom prst="rect">
            <a:avLst/>
          </a:prstGeom>
        </p:spPr>
      </p:pic>
      <p:sp>
        <p:nvSpPr>
          <p:cNvPr id="8" name="Freeform 3">
            <a:extLst>
              <a:ext uri="{FF2B5EF4-FFF2-40B4-BE49-F238E27FC236}">
                <a16:creationId xmlns:a16="http://schemas.microsoft.com/office/drawing/2014/main" id="{10701899-6A4E-0243-88E5-236F86313A92}"/>
              </a:ext>
            </a:extLst>
          </p:cNvPr>
          <p:cNvSpPr/>
          <p:nvPr/>
        </p:nvSpPr>
        <p:spPr>
          <a:xfrm>
            <a:off x="14220517" y="7448312"/>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3"/>
            <a:stretch>
              <a:fillRect/>
            </a:stretch>
          </a:blipFill>
        </p:spPr>
      </p:sp>
      <p:sp>
        <p:nvSpPr>
          <p:cNvPr id="9" name="Freeform 11">
            <a:extLst>
              <a:ext uri="{FF2B5EF4-FFF2-40B4-BE49-F238E27FC236}">
                <a16:creationId xmlns:a16="http://schemas.microsoft.com/office/drawing/2014/main" id="{230F32F6-25D0-9C4C-88CB-7ED5E66130A5}"/>
              </a:ext>
            </a:extLst>
          </p:cNvPr>
          <p:cNvSpPr/>
          <p:nvPr/>
        </p:nvSpPr>
        <p:spPr>
          <a:xfrm>
            <a:off x="9244757" y="1431181"/>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93206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4518" y="1394228"/>
            <a:ext cx="10618964" cy="7717077"/>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27684" y="4039256"/>
            <a:ext cx="4136545" cy="6351700"/>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545096" y="3129039"/>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4" name="Picture 3">
            <a:extLst>
              <a:ext uri="{FF2B5EF4-FFF2-40B4-BE49-F238E27FC236}">
                <a16:creationId xmlns:a16="http://schemas.microsoft.com/office/drawing/2014/main" id="{4BF8E459-A977-3C4D-B417-297E63A65D3E}"/>
              </a:ext>
            </a:extLst>
          </p:cNvPr>
          <p:cNvPicPr>
            <a:picLocks noChangeAspect="1"/>
          </p:cNvPicPr>
          <p:nvPr/>
        </p:nvPicPr>
        <p:blipFill>
          <a:blip r:embed="rId12"/>
          <a:stretch>
            <a:fillRect/>
          </a:stretch>
        </p:blipFill>
        <p:spPr>
          <a:xfrm>
            <a:off x="4038600" y="4523095"/>
            <a:ext cx="10210800" cy="1765300"/>
          </a:xfrm>
          <a:prstGeom prst="rect">
            <a:avLst/>
          </a:prstGeom>
        </p:spPr>
      </p:pic>
    </p:spTree>
    <p:extLst>
      <p:ext uri="{BB962C8B-B14F-4D97-AF65-F5344CB8AC3E}">
        <p14:creationId xmlns:p14="http://schemas.microsoft.com/office/powerpoint/2010/main" val="3264155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4518" y="1394228"/>
            <a:ext cx="10618964" cy="7717077"/>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27684" y="4039256"/>
            <a:ext cx="4136545" cy="6351700"/>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545096" y="3129039"/>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21" name="Picture 20">
            <a:extLst>
              <a:ext uri="{FF2B5EF4-FFF2-40B4-BE49-F238E27FC236}">
                <a16:creationId xmlns:a16="http://schemas.microsoft.com/office/drawing/2014/main" id="{5BFF46CD-DE91-CB4C-9C56-5305108B019D}"/>
              </a:ext>
            </a:extLst>
          </p:cNvPr>
          <p:cNvPicPr>
            <a:picLocks noChangeAspect="1"/>
          </p:cNvPicPr>
          <p:nvPr/>
        </p:nvPicPr>
        <p:blipFill>
          <a:blip r:embed="rId12"/>
          <a:stretch>
            <a:fillRect/>
          </a:stretch>
        </p:blipFill>
        <p:spPr>
          <a:xfrm>
            <a:off x="4015896" y="3994778"/>
            <a:ext cx="10426700" cy="412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35" name="Picture 34">
            <a:extLst>
              <a:ext uri="{FF2B5EF4-FFF2-40B4-BE49-F238E27FC236}">
                <a16:creationId xmlns:a16="http://schemas.microsoft.com/office/drawing/2014/main" id="{435BCA3C-CB7C-F149-9464-18F0461170D7}"/>
              </a:ext>
            </a:extLst>
          </p:cNvPr>
          <p:cNvPicPr>
            <a:picLocks noChangeAspect="1"/>
          </p:cNvPicPr>
          <p:nvPr/>
        </p:nvPicPr>
        <p:blipFill>
          <a:blip r:embed="rId9"/>
          <a:stretch>
            <a:fillRect/>
          </a:stretch>
        </p:blipFill>
        <p:spPr>
          <a:xfrm>
            <a:off x="609600" y="893835"/>
            <a:ext cx="7950200" cy="483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6">
            <a:extLst>
              <a:ext uri="{FF2B5EF4-FFF2-40B4-BE49-F238E27FC236}">
                <a16:creationId xmlns:a16="http://schemas.microsoft.com/office/drawing/2014/main" id="{909725CC-EB37-EC47-96A8-554EA65123D6}"/>
              </a:ext>
            </a:extLst>
          </p:cNvPr>
          <p:cNvSpPr/>
          <p:nvPr/>
        </p:nvSpPr>
        <p:spPr>
          <a:xfrm>
            <a:off x="16164783"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078" name="Picture 6" descr="Nữ anh hùng Nam Bộ với 100 trận đánh, quân thù khiếp sợ 'treo giá' 200 triệu">
            <a:extLst>
              <a:ext uri="{FF2B5EF4-FFF2-40B4-BE49-F238E27FC236}">
                <a16:creationId xmlns:a16="http://schemas.microsoft.com/office/drawing/2014/main" id="{50FA82BD-48D6-8F4B-B17A-9C5AE2517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91562"/>
            <a:ext cx="6915390"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03AB0B04-C498-CB47-947B-05096A288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346" y="1191562"/>
            <a:ext cx="2362200"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D3BC8DE-E250-BD4D-BF7E-B8CAF36E45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588" y="1191562"/>
            <a:ext cx="2715114"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uyên giáo An Giang">
            <a:extLst>
              <a:ext uri="{FF2B5EF4-FFF2-40B4-BE49-F238E27FC236}">
                <a16:creationId xmlns:a16="http://schemas.microsoft.com/office/drawing/2014/main" id="{C8A26D59-917E-254D-88AF-25377635EA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20730" y="1191562"/>
            <a:ext cx="2715113" cy="362481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617D495-50D5-9945-8EEB-C43E675621A9}"/>
              </a:ext>
            </a:extLst>
          </p:cNvPr>
          <p:cNvGrpSpPr/>
          <p:nvPr/>
        </p:nvGrpSpPr>
        <p:grpSpPr>
          <a:xfrm>
            <a:off x="3892294" y="5485684"/>
            <a:ext cx="13532148" cy="3422001"/>
            <a:chOff x="2947312" y="508941"/>
            <a:chExt cx="9021432" cy="2281334"/>
          </a:xfrm>
        </p:grpSpPr>
        <p:sp>
          <p:nvSpPr>
            <p:cNvPr id="22" name="矩形: 圆角 2">
              <a:extLst>
                <a:ext uri="{FF2B5EF4-FFF2-40B4-BE49-F238E27FC236}">
                  <a16:creationId xmlns:a16="http://schemas.microsoft.com/office/drawing/2014/main" id="{3096F6E3-7569-544B-81B6-88AE49017749}"/>
                </a:ext>
              </a:extLst>
            </p:cNvPr>
            <p:cNvSpPr/>
            <p:nvPr/>
          </p:nvSpPr>
          <p:spPr>
            <a:xfrm>
              <a:off x="2947312" y="508941"/>
              <a:ext cx="9021432" cy="228133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140028" y="788818"/>
              <a:ext cx="8636000" cy="1477327"/>
            </a:xfrm>
            <a:prstGeom prst="rect">
              <a:avLst/>
            </a:prstGeom>
            <a:noFill/>
          </p:spPr>
          <p:txBody>
            <a:bodyPr wrap="square" rtlCol="0">
              <a:spAutoFit/>
            </a:bodyPr>
            <a:lstStyle/>
            <a:p>
              <a:pPr algn="ctr">
                <a:lnSpc>
                  <a:spcPct val="115000"/>
                </a:lnSpc>
                <a:spcAft>
                  <a:spcPts val="800"/>
                </a:spcAft>
              </a:pPr>
              <a:r>
                <a:rPr lang="en-US" sz="6000" dirty="0" err="1">
                  <a:latin typeface="Cambria" panose="02040503050406030204" pitchFamily="18" charset="0"/>
                  <a:ea typeface="Calibri" panose="020F0502020204030204" pitchFamily="34" charset="0"/>
                </a:rPr>
                <a:t>T</a:t>
              </a:r>
              <a:r>
                <a:rPr lang="en-US" sz="6000" dirty="0" err="1">
                  <a:effectLst/>
                  <a:latin typeface="Cambria" panose="02040503050406030204" pitchFamily="18" charset="0"/>
                  <a:ea typeface="Calibri" panose="020F0502020204030204" pitchFamily="34" charset="0"/>
                </a:rPr>
                <a:t>rình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bày</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tranh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ảnh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sưu</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tầm</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được</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về</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các</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vị</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anh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hùng</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của</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vùng</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đất</a:t>
              </a:r>
              <a:r>
                <a:rPr lang="en-US" sz="6000" dirty="0">
                  <a:effectLst/>
                  <a:latin typeface="Cambria" panose="02040503050406030204" pitchFamily="18" charset="0"/>
                  <a:ea typeface="Calibri" panose="020F0502020204030204" pitchFamily="34" charset="0"/>
                </a:rPr>
                <a:t> Nam </a:t>
              </a:r>
              <a:r>
                <a:rPr lang="en-US" sz="6000" dirty="0" err="1">
                  <a:effectLst/>
                  <a:latin typeface="Cambria" panose="02040503050406030204" pitchFamily="18" charset="0"/>
                  <a:ea typeface="Calibri" panose="020F0502020204030204" pitchFamily="34" charset="0"/>
                </a:rPr>
                <a:t>Bộ</a:t>
              </a:r>
              <a:r>
                <a:rPr lang="en-US" sz="6000" dirty="0">
                  <a:effectLst/>
                  <a:latin typeface="Cambria" panose="02040503050406030204" pitchFamily="18" charset="0"/>
                  <a:ea typeface="Calibri" panose="020F0502020204030204" pitchFamily="34" charset="0"/>
                </a:rPr>
                <a:t>.</a:t>
              </a:r>
              <a:endParaRPr lang="en-VN" sz="6000" dirty="0">
                <a:effectLst/>
                <a:latin typeface="Cambria" panose="02040503050406030204" pitchFamily="18" charset="0"/>
                <a:ea typeface="Calibri" panose="020F0502020204030204" pitchFamily="34" charset="0"/>
              </a:endParaRPr>
            </a:p>
          </p:txBody>
        </p:sp>
      </p:grpSp>
      <p:sp>
        <p:nvSpPr>
          <p:cNvPr id="9" name="Freeform 24">
            <a:extLst>
              <a:ext uri="{FF2B5EF4-FFF2-40B4-BE49-F238E27FC236}">
                <a16:creationId xmlns:a16="http://schemas.microsoft.com/office/drawing/2014/main" id="{B5A6AD78-5DF8-C54A-B39E-4A6C26BB5CB1}"/>
              </a:ext>
            </a:extLst>
          </p:cNvPr>
          <p:cNvSpPr/>
          <p:nvPr/>
        </p:nvSpPr>
        <p:spPr>
          <a:xfrm>
            <a:off x="676212" y="4916804"/>
            <a:ext cx="3864438" cy="5344886"/>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74388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2E66E67C-DCBE-FD4D-97C5-01587055700F}"/>
              </a:ext>
            </a:extLst>
          </p:cNvPr>
          <p:cNvPicPr>
            <a:picLocks noChangeAspect="1"/>
          </p:cNvPicPr>
          <p:nvPr/>
        </p:nvPicPr>
        <p:blipFill>
          <a:blip r:embed="rId9"/>
          <a:stretch>
            <a:fillRect/>
          </a:stretch>
        </p:blipFill>
        <p:spPr>
          <a:xfrm>
            <a:off x="609600" y="921049"/>
            <a:ext cx="7950200" cy="4838700"/>
          </a:xfrm>
          <a:prstGeom prst="rect">
            <a:avLst/>
          </a:prstGeom>
        </p:spPr>
      </p:pic>
    </p:spTree>
    <p:extLst>
      <p:ext uri="{BB962C8B-B14F-4D97-AF65-F5344CB8AC3E}">
        <p14:creationId xmlns:p14="http://schemas.microsoft.com/office/powerpoint/2010/main" val="45619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pSp>
        <p:nvGrpSpPr>
          <p:cNvPr id="8" name="Group 7">
            <a:extLst>
              <a:ext uri="{FF2B5EF4-FFF2-40B4-BE49-F238E27FC236}">
                <a16:creationId xmlns:a16="http://schemas.microsoft.com/office/drawing/2014/main" id="{F567DFAE-6F91-7D49-B2F2-6238DF2E5629}"/>
              </a:ext>
            </a:extLst>
          </p:cNvPr>
          <p:cNvGrpSpPr/>
          <p:nvPr/>
        </p:nvGrpSpPr>
        <p:grpSpPr>
          <a:xfrm>
            <a:off x="1271562" y="3105366"/>
            <a:ext cx="6213412" cy="5840313"/>
            <a:chOff x="1948542" y="4069403"/>
            <a:chExt cx="5641571" cy="5840313"/>
          </a:xfrm>
        </p:grpSpPr>
        <p:sp>
          <p:nvSpPr>
            <p:cNvPr id="5" name="TextBox 4">
              <a:extLst>
                <a:ext uri="{FF2B5EF4-FFF2-40B4-BE49-F238E27FC236}">
                  <a16:creationId xmlns:a16="http://schemas.microsoft.com/office/drawing/2014/main" id="{84E0AA6A-0B97-1A41-AB6E-31B470397B75}"/>
                </a:ext>
              </a:extLst>
            </p:cNvPr>
            <p:cNvSpPr txBox="1"/>
            <p:nvPr/>
          </p:nvSpPr>
          <p:spPr>
            <a:xfrm>
              <a:off x="1948543" y="4831403"/>
              <a:ext cx="5641570" cy="5078313"/>
            </a:xfrm>
            <a:prstGeom prst="rect">
              <a:avLst/>
            </a:prstGeom>
            <a:solidFill>
              <a:schemeClr val="tx2">
                <a:lumMod val="20000"/>
                <a:lumOff val="80000"/>
              </a:schemeClr>
            </a:solidFill>
            <a:ln>
              <a:solidFill>
                <a:schemeClr val="tx1"/>
              </a:solidFill>
            </a:ln>
          </p:spPr>
          <p:txBody>
            <a:bodyPr wrap="square" rtlCol="0">
              <a:spAutoFit/>
            </a:bodyPr>
            <a:lstStyle/>
            <a:p>
              <a:pPr algn="just"/>
              <a:r>
                <a:rPr lang="en-VN" sz="3600" dirty="0">
                  <a:latin typeface="Cambria" panose="02040503050406030204" pitchFamily="18" charset="0"/>
                </a:rPr>
                <a:t>Nguyễn Trung Trực là người chỉ huy nghĩa quân đốt cháy tàu Ét-pê-răng (Espérance – tàu Hi Vọng) của Pháp trên sông Nhật Tảo. </a:t>
              </a:r>
              <a:r>
                <a:rPr lang="en-US" sz="3600" dirty="0" err="1">
                  <a:latin typeface="Cambria" panose="02040503050406030204" pitchFamily="18" charset="0"/>
                </a:rPr>
                <a:t>Ô</a:t>
              </a:r>
              <a:r>
                <a:rPr lang="en-VN" sz="3600" dirty="0">
                  <a:latin typeface="Cambria" panose="02040503050406030204" pitchFamily="18" charset="0"/>
                </a:rPr>
                <a:t>ng từng có câu nói nổi tiếng: “Bao giờ người Tây nhỏ hết cỏ nước Nam thì mới hết người Nam đánh Tây”.</a:t>
              </a:r>
              <a:endParaRPr lang="en-US" sz="3600" dirty="0">
                <a:latin typeface="Cambria" panose="02040503050406030204" pitchFamily="18" charset="0"/>
              </a:endParaRPr>
            </a:p>
          </p:txBody>
        </p:sp>
        <p:sp>
          <p:nvSpPr>
            <p:cNvPr id="6" name="Rectangle 5">
              <a:extLst>
                <a:ext uri="{FF2B5EF4-FFF2-40B4-BE49-F238E27FC236}">
                  <a16:creationId xmlns:a16="http://schemas.microsoft.com/office/drawing/2014/main" id="{2F5363E7-6831-8342-BF92-429E76BC4A08}"/>
                </a:ext>
              </a:extLst>
            </p:cNvPr>
            <p:cNvSpPr/>
            <p:nvPr/>
          </p:nvSpPr>
          <p:spPr>
            <a:xfrm>
              <a:off x="1948542" y="4069403"/>
              <a:ext cx="5641570" cy="8197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Cambria" panose="02040503050406030204" pitchFamily="18" charset="0"/>
                </a:rPr>
                <a:t>Em có biết?</a:t>
              </a:r>
            </a:p>
          </p:txBody>
        </p:sp>
      </p:gr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a:extLst>
              <a:ext uri="{FF2B5EF4-FFF2-40B4-BE49-F238E27FC236}">
                <a16:creationId xmlns:a16="http://schemas.microsoft.com/office/drawing/2014/main" id="{6D226415-CFE9-6246-8E39-AF84EE8863BC}"/>
              </a:ext>
            </a:extLst>
          </p:cNvPr>
          <p:cNvSpPr txBox="1"/>
          <p:nvPr/>
        </p:nvSpPr>
        <p:spPr>
          <a:xfrm>
            <a:off x="7890939" y="3496204"/>
            <a:ext cx="9006117" cy="4832092"/>
          </a:xfrm>
          <a:prstGeom prst="rect">
            <a:avLst/>
          </a:prstGeom>
          <a:solidFill>
            <a:schemeClr val="accent2">
              <a:lumMod val="20000"/>
              <a:lumOff val="80000"/>
            </a:schemeClr>
          </a:solidFill>
        </p:spPr>
        <p:txBody>
          <a:bodyPr wrap="square" rtlCol="0">
            <a:spAutoFit/>
          </a:bodyPr>
          <a:lstStyle/>
          <a:p>
            <a:pPr algn="just"/>
            <a:r>
              <a:rPr lang="vi-VN" sz="4400" dirty="0">
                <a:latin typeface="Cambria" panose="02040503050406030204" pitchFamily="18" charset="0"/>
              </a:rPr>
              <a:t>Nhân dân Nam Bộ có truyền thống yêu nước đấu tranh chống ngoại xâm với nhiều tấm gương anh dũng, tiêu biểu như: Trương Định, Nguyễn Trung Trực, Nguyễn Thị Định,… Vì thế, Bác Hồ đã tặng quân và dân Nam Bộ danh hiệu “Thành đồng Tổ quốc”.</a:t>
            </a:r>
            <a:endParaRPr lang="en-VN" sz="9600" dirty="0">
              <a:latin typeface="Cambria" panose="02040503050406030204" pitchFamily="18" charset="0"/>
            </a:endParaRPr>
          </a:p>
        </p:txBody>
      </p:sp>
      <p:sp>
        <p:nvSpPr>
          <p:cNvPr id="13" name="TextBox 12">
            <a:extLst>
              <a:ext uri="{FF2B5EF4-FFF2-40B4-BE49-F238E27FC236}">
                <a16:creationId xmlns:a16="http://schemas.microsoft.com/office/drawing/2014/main" id="{4675B20B-FD63-1A48-92F5-C6C1597B855B}"/>
              </a:ext>
            </a:extLst>
          </p:cNvPr>
          <p:cNvSpPr txBox="1"/>
          <p:nvPr/>
        </p:nvSpPr>
        <p:spPr>
          <a:xfrm>
            <a:off x="1710102" y="1235193"/>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793412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8" y="642200"/>
            <a:ext cx="16472125" cy="900260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81087" y="2392100"/>
            <a:ext cx="15949635"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813506" y="8298886"/>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2" name="Picture 1"/>
          <p:cNvPicPr>
            <a:picLocks noChangeAspect="1"/>
          </p:cNvPicPr>
          <p:nvPr/>
        </p:nvPicPr>
        <p:blipFill>
          <a:blip r:embed="rId5"/>
          <a:stretch>
            <a:fillRect/>
          </a:stretch>
        </p:blipFill>
        <p:spPr>
          <a:xfrm>
            <a:off x="1223154" y="4444224"/>
            <a:ext cx="6781800" cy="4846063"/>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739328"/>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pic>
        <p:nvPicPr>
          <p:cNvPr id="3" name="Picture 2"/>
          <p:cNvPicPr>
            <a:picLocks noChangeAspect="1"/>
          </p:cNvPicPr>
          <p:nvPr/>
        </p:nvPicPr>
        <p:blipFill>
          <a:blip r:embed="rId6"/>
          <a:stretch>
            <a:fillRect/>
          </a:stretch>
        </p:blipFill>
        <p:spPr>
          <a:xfrm>
            <a:off x="8162059" y="4715481"/>
            <a:ext cx="9118049" cy="4445841"/>
          </a:xfrm>
          <a:prstGeom prst="rect">
            <a:avLst/>
          </a:prstGeom>
        </p:spPr>
      </p:pic>
    </p:spTree>
    <p:extLst>
      <p:ext uri="{BB962C8B-B14F-4D97-AF65-F5344CB8AC3E}">
        <p14:creationId xmlns:p14="http://schemas.microsoft.com/office/powerpoint/2010/main" val="417873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143000" y="2772278"/>
            <a:ext cx="15925800"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530859" y="7894105"/>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3" name="Picture 2">
            <a:extLst>
              <a:ext uri="{FF2B5EF4-FFF2-40B4-BE49-F238E27FC236}">
                <a16:creationId xmlns:a16="http://schemas.microsoft.com/office/drawing/2014/main" id="{D092EE2A-980A-0245-AF1B-BC1313CC8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827" y="4134302"/>
            <a:ext cx="7056662" cy="5634797"/>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1181304"/>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339364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1638298" y="1696353"/>
            <a:ext cx="15011399" cy="6097311"/>
            <a:chOff x="2832523" y="480832"/>
            <a:chExt cx="10007599" cy="4064874"/>
          </a:xfrm>
        </p:grpSpPr>
        <p:grpSp>
          <p:nvGrpSpPr>
            <p:cNvPr id="3" name="Group 2">
              <a:extLst>
                <a:ext uri="{FF2B5EF4-FFF2-40B4-BE49-F238E27FC236}">
                  <a16:creationId xmlns:a16="http://schemas.microsoft.com/office/drawing/2014/main" id="{3617D495-50D5-9945-8EEB-C43E675621A9}"/>
                </a:ext>
              </a:extLst>
            </p:cNvPr>
            <p:cNvGrpSpPr/>
            <p:nvPr/>
          </p:nvGrpSpPr>
          <p:grpSpPr>
            <a:xfrm>
              <a:off x="2832523" y="480832"/>
              <a:ext cx="10007599" cy="4064874"/>
              <a:chOff x="2926369" y="454642"/>
              <a:chExt cx="10007599" cy="1941267"/>
            </a:xfrm>
          </p:grpSpPr>
          <p:sp>
            <p:nvSpPr>
              <p:cNvPr id="22" name="矩形: 圆角 2">
                <a:extLst>
                  <a:ext uri="{FF2B5EF4-FFF2-40B4-BE49-F238E27FC236}">
                    <a16:creationId xmlns:a16="http://schemas.microsoft.com/office/drawing/2014/main" id="{3096F6E3-7569-544B-81B6-88AE49017749}"/>
                  </a:ext>
                </a:extLst>
              </p:cNvPr>
              <p:cNvSpPr/>
              <p:nvPr/>
            </p:nvSpPr>
            <p:spPr>
              <a:xfrm>
                <a:off x="2926369" y="454642"/>
                <a:ext cx="10007599" cy="194126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916970" y="1016160"/>
                <a:ext cx="8432800" cy="1205279"/>
              </a:xfrm>
              <a:prstGeom prst="rect">
                <a:avLst/>
              </a:prstGeom>
              <a:noFill/>
            </p:spPr>
            <p:txBody>
              <a:bodyPr wrap="square" rtlCol="0">
                <a:spAutoFit/>
              </a:bodyPr>
              <a:lstStyle/>
              <a:p>
                <a:pPr algn="just"/>
                <a:r>
                  <a:rPr lang="pt-BR" sz="4800" dirty="0" err="1">
                    <a:effectLst/>
                    <a:latin typeface="Times New Roman" panose="02020603050405020304" pitchFamily="18" charset="0"/>
                    <a:ea typeface="Times New Roman" panose="02020603050405020304" pitchFamily="18" charset="0"/>
                  </a:rPr>
                  <a:t>Nhân</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dân</a:t>
                </a:r>
                <a:r>
                  <a:rPr lang="pt-BR" sz="4800" dirty="0">
                    <a:effectLst/>
                    <a:latin typeface="Times New Roman" panose="02020603050405020304" pitchFamily="18" charset="0"/>
                    <a:ea typeface="Times New Roman" panose="02020603050405020304" pitchFamily="18" charset="0"/>
                  </a:rPr>
                  <a:t> Nam </a:t>
                </a:r>
                <a:r>
                  <a:rPr lang="pt-BR" sz="4800" dirty="0" err="1">
                    <a:effectLst/>
                    <a:latin typeface="Times New Roman" panose="02020603050405020304" pitchFamily="18" charset="0"/>
                    <a:ea typeface="Times New Roman" panose="02020603050405020304" pitchFamily="18" charset="0"/>
                  </a:rPr>
                  <a:t>Bộ</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có</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truyền</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thống</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yêu</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nước</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từ</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rất</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sớm</a:t>
                </a:r>
                <a:r>
                  <a:rPr lang="pt-BR" sz="4800" dirty="0">
                    <a:latin typeface="Times New Roman" panose="02020603050405020304" pitchFamily="18" charset="0"/>
                    <a:ea typeface="Times New Roman" panose="02020603050405020304" pitchFamily="18" charset="0"/>
                  </a:rPr>
                  <a:t>. T</a:t>
                </a:r>
                <a:r>
                  <a:rPr lang="pt-BR" sz="4800" dirty="0">
                    <a:effectLst/>
                    <a:latin typeface="Times New Roman" panose="02020603050405020304" pitchFamily="18" charset="0"/>
                    <a:ea typeface="Times New Roman" panose="02020603050405020304" pitchFamily="18" charset="0"/>
                  </a:rPr>
                  <a:t>rong quá trình lịch sử, vùng đất Nam Bộ luôn xuất hiện những tấm gương tiêu biểu, thể hiện tinh thần yêu nước, có đóng góp rất to lớn cho sự nghiệp giải phóng dân tộc. </a:t>
                </a:r>
                <a:endParaRPr lang="en-VN" sz="88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2"/>
            <a:stretch>
              <a:fillRect/>
            </a:stretch>
          </p:blipFill>
          <p:spPr>
            <a:xfrm>
              <a:off x="4928022" y="480832"/>
              <a:ext cx="5816600" cy="1612900"/>
            </a:xfrm>
            <a:prstGeom prst="rect">
              <a:avLst/>
            </a:prstGeom>
          </p:spPr>
        </p:pic>
      </p:grpSp>
      <p:sp>
        <p:nvSpPr>
          <p:cNvPr id="8" name="Freeform 5">
            <a:extLst>
              <a:ext uri="{FF2B5EF4-FFF2-40B4-BE49-F238E27FC236}">
                <a16:creationId xmlns:a16="http://schemas.microsoft.com/office/drawing/2014/main" id="{89871FF2-B2E9-724B-B931-3DA788C2E4DD}"/>
              </a:ext>
            </a:extLst>
          </p:cNvPr>
          <p:cNvSpPr/>
          <p:nvPr/>
        </p:nvSpPr>
        <p:spPr>
          <a:xfrm>
            <a:off x="171055" y="5851736"/>
            <a:ext cx="3151884" cy="4485456"/>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3"/>
            <a:stretch>
              <a:fillRect/>
            </a:stretch>
          </a:blipFill>
        </p:spPr>
      </p:sp>
      <p:sp>
        <p:nvSpPr>
          <p:cNvPr id="9" name="Freeform 10">
            <a:extLst>
              <a:ext uri="{FF2B5EF4-FFF2-40B4-BE49-F238E27FC236}">
                <a16:creationId xmlns:a16="http://schemas.microsoft.com/office/drawing/2014/main" id="{7F197153-5F98-F341-A3F0-933302B593B0}"/>
              </a:ext>
            </a:extLst>
          </p:cNvPr>
          <p:cNvSpPr/>
          <p:nvPr/>
        </p:nvSpPr>
        <p:spPr>
          <a:xfrm>
            <a:off x="14419932" y="5120522"/>
            <a:ext cx="3981844" cy="5166478"/>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4"/>
            <a:stretch>
              <a:fillRect/>
            </a:stretch>
          </a:blipFill>
        </p:spPr>
      </p:sp>
    </p:spTree>
    <p:extLst>
      <p:ext uri="{BB962C8B-B14F-4D97-AF65-F5344CB8AC3E}">
        <p14:creationId xmlns:p14="http://schemas.microsoft.com/office/powerpoint/2010/main" val="404279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746</Words>
  <Application>Microsoft Office PowerPoint</Application>
  <PresentationFormat>Tùy chỉnh</PresentationFormat>
  <Paragraphs>66</Paragraphs>
  <Slides>17</Slides>
  <Notes>2</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17</vt:i4>
      </vt:variant>
    </vt:vector>
  </HeadingPairs>
  <TitlesOfParts>
    <vt:vector size="24" baseType="lpstr">
      <vt:lpstr>Times New Roman</vt:lpstr>
      <vt:lpstr>Calibri</vt:lpstr>
      <vt:lpstr>Cambria</vt:lpstr>
      <vt:lpstr>思源黑体 CN</vt:lpstr>
      <vt:lpstr>Arial</vt:lpstr>
      <vt:lpstr>#9Slide03 Bebas Neue Bold</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Màu be Hữu cơ Hoài cổ Nhiệt đới Bài thuyết trình hướng dẫn về nhãn hàng</dc:title>
  <cp:lastModifiedBy>Dung Âu</cp:lastModifiedBy>
  <cp:revision>14</cp:revision>
  <dcterms:created xsi:type="dcterms:W3CDTF">2006-08-16T00:00:00Z</dcterms:created>
  <dcterms:modified xsi:type="dcterms:W3CDTF">2025-05-02T02:55:48Z</dcterms:modified>
  <dc:identifier>DAGBuXnjINA</dc:identifier>
</cp:coreProperties>
</file>