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37" r:id="rId2"/>
    <p:sldId id="256" r:id="rId3"/>
    <p:sldId id="257" r:id="rId4"/>
    <p:sldId id="258" r:id="rId5"/>
    <p:sldId id="266" r:id="rId6"/>
    <p:sldId id="269" r:id="rId7"/>
    <p:sldId id="259" r:id="rId8"/>
    <p:sldId id="262" r:id="rId9"/>
    <p:sldId id="264" r:id="rId10"/>
    <p:sldId id="270" r:id="rId11"/>
    <p:sldId id="271" r:id="rId12"/>
    <p:sldId id="272" r:id="rId13"/>
    <p:sldId id="273" r:id="rId14"/>
    <p:sldId id="275" r:id="rId15"/>
    <p:sldId id="268" r:id="rId16"/>
    <p:sldId id="276" r:id="rId17"/>
    <p:sldId id="267" r:id="rId18"/>
    <p:sldId id="265" r:id="rId19"/>
  </p:sldIdLst>
  <p:sldSz cx="18288000" cy="10287000"/>
  <p:notesSz cx="6858000" cy="9144000"/>
  <p:embeddedFontLs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1E549-7F6E-4CE1-9EF8-D341D94D0BF0}" v="1" dt="2025-05-02T02:54:19.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4" d="100"/>
          <a:sy n="34" d="100"/>
        </p:scale>
        <p:origin x="1638" y="74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3C41E549-7F6E-4CE1-9EF8-D341D94D0BF0}"/>
    <pc:docChg chg="custSel addSld delSld modSld modMainMaster">
      <pc:chgData name="Dung Âu" userId="0dcb76ad361bda84" providerId="LiveId" clId="{3C41E549-7F6E-4CE1-9EF8-D341D94D0BF0}" dt="2025-05-02T02:54:38.860" v="5" actId="478"/>
      <pc:docMkLst>
        <pc:docMk/>
      </pc:docMkLst>
      <pc:sldChg chg="del">
        <pc:chgData name="Dung Âu" userId="0dcb76ad361bda84" providerId="LiveId" clId="{3C41E549-7F6E-4CE1-9EF8-D341D94D0BF0}" dt="2025-05-02T02:54:26.116" v="1" actId="47"/>
        <pc:sldMkLst>
          <pc:docMk/>
          <pc:sldMk cId="0" sldId="260"/>
        </pc:sldMkLst>
      </pc:sldChg>
      <pc:sldChg chg="del">
        <pc:chgData name="Dung Âu" userId="0dcb76ad361bda84" providerId="LiveId" clId="{3C41E549-7F6E-4CE1-9EF8-D341D94D0BF0}" dt="2025-05-02T02:54:26.491" v="2" actId="47"/>
        <pc:sldMkLst>
          <pc:docMk/>
          <pc:sldMk cId="0" sldId="261"/>
        </pc:sldMkLst>
      </pc:sldChg>
      <pc:sldChg chg="del">
        <pc:chgData name="Dung Âu" userId="0dcb76ad361bda84" providerId="LiveId" clId="{3C41E549-7F6E-4CE1-9EF8-D341D94D0BF0}" dt="2025-05-02T02:54:27.259" v="3" actId="47"/>
        <pc:sldMkLst>
          <pc:docMk/>
          <pc:sldMk cId="1616157933" sldId="277"/>
        </pc:sldMkLst>
      </pc:sldChg>
      <pc:sldChg chg="add modTransition">
        <pc:chgData name="Dung Âu" userId="0dcb76ad361bda84" providerId="LiveId" clId="{3C41E549-7F6E-4CE1-9EF8-D341D94D0BF0}" dt="2025-05-02T02:54:19.562" v="0"/>
        <pc:sldMkLst>
          <pc:docMk/>
          <pc:sldMk cId="240393867" sldId="437"/>
        </pc:sldMkLst>
      </pc:sldChg>
      <pc:sldMasterChg chg="delSp mod">
        <pc:chgData name="Dung Âu" userId="0dcb76ad361bda84" providerId="LiveId" clId="{3C41E549-7F6E-4CE1-9EF8-D341D94D0BF0}" dt="2025-05-02T02:54:38.860" v="5" actId="478"/>
        <pc:sldMasterMkLst>
          <pc:docMk/>
          <pc:sldMasterMk cId="0" sldId="2147483648"/>
        </pc:sldMasterMkLst>
        <pc:spChg chg="del">
          <ac:chgData name="Dung Âu" userId="0dcb76ad361bda84" providerId="LiveId" clId="{3C41E549-7F6E-4CE1-9EF8-D341D94D0BF0}" dt="2025-05-02T02:54:38.860" v="5" actId="478"/>
          <ac:spMkLst>
            <pc:docMk/>
            <pc:sldMasterMk cId="0" sldId="2147483648"/>
            <ac:spMk id="10" creationId="{F9034237-DA06-4066-849E-00A115FF4EA1}"/>
          </ac:spMkLst>
        </pc:spChg>
        <pc:spChg chg="del">
          <ac:chgData name="Dung Âu" userId="0dcb76ad361bda84" providerId="LiveId" clId="{3C41E549-7F6E-4CE1-9EF8-D341D94D0BF0}" dt="2025-05-02T02:54:38.860" v="5" actId="478"/>
          <ac:spMkLst>
            <pc:docMk/>
            <pc:sldMasterMk cId="0" sldId="2147483648"/>
            <ac:spMk id="11" creationId="{9E5F6F2C-DE77-4B3E-986A-23D69ABD846E}"/>
          </ac:spMkLst>
        </pc:spChg>
        <pc:spChg chg="del">
          <ac:chgData name="Dung Âu" userId="0dcb76ad361bda84" providerId="LiveId" clId="{3C41E549-7F6E-4CE1-9EF8-D341D94D0BF0}" dt="2025-05-02T02:54:37.774" v="4" actId="478"/>
          <ac:spMkLst>
            <pc:docMk/>
            <pc:sldMasterMk cId="0" sldId="2147483648"/>
            <ac:spMk id="12" creationId="{6AA5128D-EAF5-483C-871A-4BFED87FD86D}"/>
          </ac:spMkLst>
        </pc:spChg>
        <pc:picChg chg="del">
          <ac:chgData name="Dung Âu" userId="0dcb76ad361bda84" providerId="LiveId" clId="{3C41E549-7F6E-4CE1-9EF8-D341D94D0BF0}" dt="2025-05-02T02:54:37.774" v="4" actId="478"/>
          <ac:picMkLst>
            <pc:docMk/>
            <pc:sldMasterMk cId="0" sldId="2147483648"/>
            <ac:picMk id="8" creationId="{E601A826-9DBC-4144-A309-96D00EDA9B8E}"/>
          </ac:picMkLst>
        </pc:picChg>
        <pc:picChg chg="del">
          <ac:chgData name="Dung Âu" userId="0dcb76ad361bda84" providerId="LiveId" clId="{3C41E549-7F6E-4CE1-9EF8-D341D94D0BF0}" dt="2025-05-02T02:54:38.860" v="5" actId="478"/>
          <ac:picMkLst>
            <pc:docMk/>
            <pc:sldMasterMk cId="0" sldId="2147483648"/>
            <ac:picMk id="9" creationId="{56EDD49C-554B-4C28-92F7-B784D7D8872A}"/>
          </ac:picMkLst>
        </pc:pic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13FFE-AF5B-4CBA-9F44-2656E7AF0B1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58865" t="35846" r="38440" b="42625"/>
          <a:stretch/>
        </p:blipFill>
        <p:spPr>
          <a:xfrm flipV="1">
            <a:off x="22343920" y="5593886"/>
            <a:ext cx="492920" cy="592103"/>
          </a:xfrm>
          <a:prstGeom prst="ellipse">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62.svg"/><Relationship Id="rId4" Type="http://schemas.openxmlformats.org/officeDocument/2006/relationships/image" Target="../media/image57.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svg"/><Relationship Id="rId3"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41.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63.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9.png"/><Relationship Id="rId7"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9.png"/><Relationship Id="rId7"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67.png"/><Relationship Id="rId4" Type="http://schemas.openxmlformats.org/officeDocument/2006/relationships/image" Target="../media/image11.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9.png"/><Relationship Id="rId21" Type="http://schemas.microsoft.com/office/2007/relationships/hdphoto" Target="../media/hdphoto4.wdp"/><Relationship Id="rId7" Type="http://schemas.openxmlformats.org/officeDocument/2006/relationships/image" Target="../media/image13.svg"/><Relationship Id="rId12" Type="http://schemas.openxmlformats.org/officeDocument/2006/relationships/image" Target="../media/image18.png"/><Relationship Id="rId17" Type="http://schemas.microsoft.com/office/2007/relationships/hdphoto" Target="../media/hdphoto2.wdp"/><Relationship Id="rId25" Type="http://schemas.openxmlformats.org/officeDocument/2006/relationships/image" Target="../media/image26.png"/><Relationship Id="rId2" Type="http://schemas.openxmlformats.org/officeDocument/2006/relationships/image" Target="../media/image8.pn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1.png"/><Relationship Id="rId15" Type="http://schemas.microsoft.com/office/2007/relationships/hdphoto" Target="../media/hdphoto1.wdp"/><Relationship Id="rId23" Type="http://schemas.microsoft.com/office/2007/relationships/hdphoto" Target="../media/hdphoto5.wdp"/><Relationship Id="rId10" Type="http://schemas.openxmlformats.org/officeDocument/2006/relationships/image" Target="../media/image16.png"/><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svg"/><Relationship Id="rId3"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62.svg"/><Relationship Id="rId4" Type="http://schemas.openxmlformats.org/officeDocument/2006/relationships/image" Target="../media/image57.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38226"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pic>
        <p:nvPicPr>
          <p:cNvPr id="16" name="Picture 16"/>
          <p:cNvPicPr>
            <a:picLocks noChangeAspect="1"/>
          </p:cNvPicPr>
          <p:nvPr/>
        </p:nvPicPr>
        <p:blipFill>
          <a:blip r:embed="rId7"/>
          <a:stretch>
            <a:fillRect/>
          </a:stretch>
        </p:blipFill>
        <p:spPr>
          <a:xfrm>
            <a:off x="8610600" y="3951070"/>
            <a:ext cx="12436900" cy="2883416"/>
          </a:xfrm>
          <a:prstGeom prst="rect">
            <a:avLst/>
          </a:prstGeom>
        </p:spPr>
      </p:pic>
      <p:sp>
        <p:nvSpPr>
          <p:cNvPr id="18" name="Rectangle 17"/>
          <p:cNvSpPr/>
          <p:nvPr/>
        </p:nvSpPr>
        <p:spPr>
          <a:xfrm>
            <a:off x="9329455" y="1028700"/>
            <a:ext cx="7929846" cy="3802259"/>
          </a:xfrm>
          <a:prstGeom prst="rect">
            <a:avLst/>
          </a:prstGeom>
        </p:spPr>
        <p:txBody>
          <a:bodyPr wrap="square">
            <a:spAutoFit/>
          </a:bodyPr>
          <a:lstStyle/>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Các bộ phận nào của cây ngô có thể được dùng làm thức ăn cho con người và động vật?</a:t>
            </a:r>
            <a:endParaRPr lang="en-US" sz="5400" dirty="0">
              <a:solidFill>
                <a:srgbClr val="820624"/>
              </a:solidFill>
              <a:latin typeface="Cambria" panose="02040503050406030204" pitchFamily="18" charset="0"/>
              <a:ea typeface="Cambria" panose="02040503050406030204" pitchFamily="18" charset="0"/>
            </a:endParaRPr>
          </a:p>
        </p:txBody>
      </p:sp>
      <p:sp>
        <p:nvSpPr>
          <p:cNvPr id="19" name="Rounded Rectangle 18"/>
          <p:cNvSpPr/>
          <p:nvPr/>
        </p:nvSpPr>
        <p:spPr>
          <a:xfrm>
            <a:off x="9644798" y="6057900"/>
            <a:ext cx="7361580" cy="2594971"/>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8800" b="1" dirty="0">
                <a:solidFill>
                  <a:srgbClr val="C00000"/>
                </a:solidFill>
                <a:latin typeface="Cambria" panose="02040503050406030204" pitchFamily="18" charset="0"/>
                <a:ea typeface="Cambria" panose="02040503050406030204" pitchFamily="18" charset="0"/>
              </a:rPr>
              <a:t>Lá, bắp(quả), thân</a:t>
            </a:r>
            <a:endParaRPr lang="en-US" sz="88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8"/>
          <a:stretch>
            <a:fillRect/>
          </a:stretch>
        </p:blipFill>
        <p:spPr>
          <a:xfrm>
            <a:off x="1291967" y="2043404"/>
            <a:ext cx="7908746" cy="5621547"/>
          </a:xfrm>
          <a:prstGeom prst="rect">
            <a:avLst/>
          </a:prstGeom>
        </p:spPr>
      </p:pic>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95380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19898" y="495300"/>
            <a:ext cx="12745560" cy="6739278"/>
          </a:xfrm>
          <a:custGeom>
            <a:avLst/>
            <a:gdLst/>
            <a:ahLst/>
            <a:cxnLst/>
            <a:rect l="l" t="t" r="r" b="b"/>
            <a:pathLst>
              <a:path w="12745560" h="7334008">
                <a:moveTo>
                  <a:pt x="0" y="0"/>
                </a:moveTo>
                <a:lnTo>
                  <a:pt x="12745560" y="0"/>
                </a:lnTo>
                <a:lnTo>
                  <a:pt x="12745560" y="7334008"/>
                </a:lnTo>
                <a:lnTo>
                  <a:pt x="0" y="7334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791806" y="1116782"/>
            <a:ext cx="10801744" cy="5496313"/>
          </a:xfrm>
          <a:prstGeom prst="rect">
            <a:avLst/>
          </a:prstGeom>
        </p:spPr>
        <p:txBody>
          <a:bodyPr lIns="0" tIns="0" rIns="0" bIns="0" rtlCol="0" anchor="t">
            <a:spAutoFit/>
          </a:bodyPr>
          <a:lstStyle/>
          <a:p>
            <a:pPr algn="just">
              <a:lnSpc>
                <a:spcPct val="114000"/>
              </a:lnSpc>
            </a:pPr>
            <a:r>
              <a:rPr lang="nl-NL" sz="8000" i="1" dirty="0">
                <a:latin typeface="Cambria" panose="02040503050406030204" pitchFamily="18" charset="0"/>
                <a:ea typeface="Cambria" panose="02040503050406030204" pitchFamily="18" charset="0"/>
              </a:rPr>
              <a:t>Gần như tất cả các bộ phận của thực vật đều có thể dùng làm thức ăn cho người và động vật</a:t>
            </a:r>
            <a:r>
              <a:rPr lang="vi-VN" sz="8000" i="1" dirty="0">
                <a:latin typeface="Cambria" panose="02040503050406030204" pitchFamily="18" charset="0"/>
                <a:ea typeface="Cambria" panose="02040503050406030204" pitchFamily="18" charset="0"/>
              </a:rPr>
              <a:t>.</a:t>
            </a:r>
            <a:r>
              <a:rPr lang="nl-NL" sz="8000" i="1" dirty="0">
                <a:latin typeface="Cambria" panose="02040503050406030204" pitchFamily="18" charset="0"/>
                <a:ea typeface="Cambria" panose="02040503050406030204" pitchFamily="18" charset="0"/>
              </a:rPr>
              <a:t> </a:t>
            </a:r>
            <a:endParaRPr lang="en-US" sz="34400" dirty="0">
              <a:latin typeface="Cambria" panose="02040503050406030204" pitchFamily="18" charset="0"/>
              <a:ea typeface="Cambria" panose="02040503050406030204" pitchFamily="18" charset="0"/>
            </a:endParaRPr>
          </a:p>
        </p:txBody>
      </p:sp>
      <p:sp>
        <p:nvSpPr>
          <p:cNvPr id="7" name="Freeform 7"/>
          <p:cNvSpPr/>
          <p:nvPr/>
        </p:nvSpPr>
        <p:spPr>
          <a:xfrm>
            <a:off x="13362351" y="7354793"/>
            <a:ext cx="2764446" cy="2094277"/>
          </a:xfrm>
          <a:custGeom>
            <a:avLst/>
            <a:gdLst/>
            <a:ahLst/>
            <a:cxnLst/>
            <a:rect l="l" t="t" r="r" b="b"/>
            <a:pathLst>
              <a:path w="2764446" h="2094277">
                <a:moveTo>
                  <a:pt x="0" y="0"/>
                </a:moveTo>
                <a:lnTo>
                  <a:pt x="2764445" y="0"/>
                </a:lnTo>
                <a:lnTo>
                  <a:pt x="2764445" y="2094277"/>
                </a:lnTo>
                <a:lnTo>
                  <a:pt x="0" y="20942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1944516" y="571930"/>
            <a:ext cx="1656229" cy="1633456"/>
          </a:xfrm>
          <a:custGeom>
            <a:avLst/>
            <a:gdLst/>
            <a:ahLst/>
            <a:cxnLst/>
            <a:rect l="l" t="t" r="r" b="b"/>
            <a:pathLst>
              <a:path w="1656229" h="1633456">
                <a:moveTo>
                  <a:pt x="1656229" y="0"/>
                </a:moveTo>
                <a:lnTo>
                  <a:pt x="0" y="0"/>
                </a:lnTo>
                <a:lnTo>
                  <a:pt x="0" y="1633456"/>
                </a:lnTo>
                <a:lnTo>
                  <a:pt x="1656229" y="1633456"/>
                </a:lnTo>
                <a:lnTo>
                  <a:pt x="1656229" y="0"/>
                </a:lnTo>
                <a:close/>
              </a:path>
            </a:pathLst>
          </a:custGeom>
          <a:blipFill>
            <a:blip r:embed="rId9"/>
            <a:stretch>
              <a:fillRect/>
            </a:stretch>
          </a:blipFill>
        </p:spPr>
      </p:sp>
      <p:sp>
        <p:nvSpPr>
          <p:cNvPr id="9" name="Freeform 9"/>
          <p:cNvSpPr/>
          <p:nvPr/>
        </p:nvSpPr>
        <p:spPr>
          <a:xfrm>
            <a:off x="198872" y="256105"/>
            <a:ext cx="1804576" cy="1801295"/>
          </a:xfrm>
          <a:custGeom>
            <a:avLst/>
            <a:gdLst/>
            <a:ahLst/>
            <a:cxnLst/>
            <a:rect l="l" t="t" r="r" b="b"/>
            <a:pathLst>
              <a:path w="1804576" h="1801295">
                <a:moveTo>
                  <a:pt x="0" y="0"/>
                </a:moveTo>
                <a:lnTo>
                  <a:pt x="1804576" y="0"/>
                </a:lnTo>
                <a:lnTo>
                  <a:pt x="1804576" y="1801295"/>
                </a:lnTo>
                <a:lnTo>
                  <a:pt x="0" y="1801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700000">
            <a:off x="2610702" y="7937462"/>
            <a:ext cx="1879908" cy="1309100"/>
          </a:xfrm>
          <a:custGeom>
            <a:avLst/>
            <a:gdLst/>
            <a:ahLst/>
            <a:cxnLst/>
            <a:rect l="l" t="t" r="r" b="b"/>
            <a:pathLst>
              <a:path w="1879908" h="1309100">
                <a:moveTo>
                  <a:pt x="0" y="0"/>
                </a:moveTo>
                <a:lnTo>
                  <a:pt x="1879909" y="0"/>
                </a:lnTo>
                <a:lnTo>
                  <a:pt x="1879909" y="1309100"/>
                </a:lnTo>
                <a:lnTo>
                  <a:pt x="0" y="13091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4318754" y="4047760"/>
            <a:ext cx="2159603" cy="2191479"/>
          </a:xfrm>
          <a:custGeom>
            <a:avLst/>
            <a:gdLst/>
            <a:ahLst/>
            <a:cxnLst/>
            <a:rect l="l" t="t" r="r" b="b"/>
            <a:pathLst>
              <a:path w="2159603" h="2191479">
                <a:moveTo>
                  <a:pt x="0" y="0"/>
                </a:moveTo>
                <a:lnTo>
                  <a:pt x="2159604" y="0"/>
                </a:lnTo>
                <a:lnTo>
                  <a:pt x="2159604" y="2191480"/>
                </a:lnTo>
                <a:lnTo>
                  <a:pt x="0" y="21914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1519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042987" y="1669182"/>
            <a:ext cx="6951752" cy="2231380"/>
          </a:xfrm>
          <a:prstGeom prst="rect">
            <a:avLst/>
          </a:prstGeom>
        </p:spPr>
        <p:txBody>
          <a:bodyPr lIns="0" tIns="0" rIns="0" bIns="0" rtlCol="0" anchor="t">
            <a:spAutoFit/>
          </a:bodyPr>
          <a:lstStyle/>
          <a:p>
            <a:pPr marL="0" lvl="0" indent="0" algn="ctr">
              <a:lnSpc>
                <a:spcPts val="8720"/>
              </a:lnSpc>
              <a:spcBef>
                <a:spcPct val="0"/>
              </a:spcBef>
            </a:pPr>
            <a:r>
              <a:rPr lang="vi-VN" sz="6600" b="1" dirty="0">
                <a:solidFill>
                  <a:srgbClr val="D17188"/>
                </a:solidFill>
                <a:latin typeface="Cambria" panose="02040503050406030204" pitchFamily="18" charset="0"/>
                <a:ea typeface="Cambria" panose="02040503050406030204" pitchFamily="18" charset="0"/>
              </a:rPr>
              <a:t>Quan sát hình 3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298449" y="4304183"/>
            <a:ext cx="6388226" cy="3789242"/>
          </a:xfrm>
          <a:prstGeom prst="rect">
            <a:avLst/>
          </a:prstGeom>
        </p:spPr>
        <p:txBody>
          <a:bodyPr wrap="square" lIns="0" tIns="0" rIns="0" bIns="0" rtlCol="0" anchor="t">
            <a:spAutoFit/>
          </a:bodyPr>
          <a:lstStyle/>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Thức ăn của cây lúa trong hình là gì?</a:t>
            </a:r>
          </a:p>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Thức ăn của gà và cáo là gì?</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1"/>
          <a:stretch>
            <a:fillRect/>
          </a:stretch>
        </p:blipFill>
        <p:spPr>
          <a:xfrm>
            <a:off x="7956424" y="2491389"/>
            <a:ext cx="9156010" cy="5365350"/>
          </a:xfrm>
          <a:prstGeom prst="rect">
            <a:avLst/>
          </a:prstGeom>
        </p:spPr>
      </p:pic>
    </p:spTree>
    <p:extLst>
      <p:ext uri="{BB962C8B-B14F-4D97-AF65-F5344CB8AC3E}">
        <p14:creationId xmlns:p14="http://schemas.microsoft.com/office/powerpoint/2010/main" val="36201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pic>
        <p:nvPicPr>
          <p:cNvPr id="16" name="Picture 16"/>
          <p:cNvPicPr>
            <a:picLocks noChangeAspect="1"/>
          </p:cNvPicPr>
          <p:nvPr/>
        </p:nvPicPr>
        <p:blipFill>
          <a:blip r:embed="rId9"/>
          <a:stretch>
            <a:fillRect/>
          </a:stretch>
        </p:blipFill>
        <p:spPr>
          <a:xfrm>
            <a:off x="8534400" y="2508639"/>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algn="just">
              <a:lnSpc>
                <a:spcPct val="114000"/>
              </a:lnSpc>
            </a:pPr>
            <a:r>
              <a:rPr lang="vi-VN" sz="6600" dirty="0">
                <a:solidFill>
                  <a:srgbClr val="820624"/>
                </a:solidFill>
                <a:latin typeface="Cambria" panose="02040503050406030204" pitchFamily="18" charset="0"/>
                <a:ea typeface="Cambria" panose="02040503050406030204" pitchFamily="18" charset="0"/>
              </a:rPr>
              <a:t>Thức ăn của cây lúa trong hình là gì?</a:t>
            </a:r>
          </a:p>
        </p:txBody>
      </p:sp>
      <p:pic>
        <p:nvPicPr>
          <p:cNvPr id="13" name="Picture 12"/>
          <p:cNvPicPr>
            <a:picLocks noChangeAspect="1"/>
          </p:cNvPicPr>
          <p:nvPr/>
        </p:nvPicPr>
        <p:blipFill>
          <a:blip r:embed="rId10"/>
          <a:stretch>
            <a:fillRect/>
          </a:stretch>
        </p:blipFill>
        <p:spPr>
          <a:xfrm>
            <a:off x="1433192" y="1307466"/>
            <a:ext cx="6586857" cy="3859846"/>
          </a:xfrm>
          <a:prstGeom prst="rect">
            <a:avLst/>
          </a:prstGeom>
        </p:spPr>
      </p:pic>
      <p:sp>
        <p:nvSpPr>
          <p:cNvPr id="19" name="Rounded Rectangle 18"/>
          <p:cNvSpPr/>
          <p:nvPr/>
        </p:nvSpPr>
        <p:spPr>
          <a:xfrm>
            <a:off x="5827471" y="4686300"/>
            <a:ext cx="10678108" cy="4432636"/>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5400" b="1" dirty="0">
                <a:solidFill>
                  <a:srgbClr val="C00000"/>
                </a:solidFill>
                <a:latin typeface="Cambria" panose="02040503050406030204" pitchFamily="18" charset="0"/>
                <a:ea typeface="Cambria" panose="02040503050406030204" pitchFamily="18" charset="0"/>
              </a:rPr>
              <a:t>Cây lúa sử dụng năng lượng ánh sáng mặt trời, nước, chất khoáng và khí các – bô – níc để làm thức ăn.</a:t>
            </a:r>
            <a:endParaRPr lang="en-US" sz="5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71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pic>
        <p:nvPicPr>
          <p:cNvPr id="16" name="Picture 16"/>
          <p:cNvPicPr>
            <a:picLocks noChangeAspect="1"/>
          </p:cNvPicPr>
          <p:nvPr/>
        </p:nvPicPr>
        <p:blipFill>
          <a:blip r:embed="rId9"/>
          <a:stretch>
            <a:fillRect/>
          </a:stretch>
        </p:blipFill>
        <p:spPr>
          <a:xfrm>
            <a:off x="8003973" y="2537581"/>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marL="457200" indent="-457200" algn="just">
              <a:lnSpc>
                <a:spcPct val="114000"/>
              </a:lnSpc>
              <a:buFontTx/>
              <a:buChar char="-"/>
            </a:pPr>
            <a:r>
              <a:rPr lang="vi-VN" sz="6600" dirty="0">
                <a:solidFill>
                  <a:srgbClr val="820624"/>
                </a:solidFill>
                <a:latin typeface="Cambria" panose="02040503050406030204" pitchFamily="18" charset="0"/>
                <a:ea typeface="Cambria" panose="02040503050406030204" pitchFamily="18" charset="0"/>
              </a:rPr>
              <a:t>Thức ăn của gà và cáo là gì?</a:t>
            </a:r>
            <a:endParaRPr lang="en-US" sz="6600" dirty="0">
              <a:solidFill>
                <a:srgbClr val="820624"/>
              </a:solidFill>
              <a:latin typeface="Cambria" panose="02040503050406030204" pitchFamily="18" charset="0"/>
              <a:ea typeface="Cambria" panose="02040503050406030204" pitchFamily="18" charset="0"/>
            </a:endParaRPr>
          </a:p>
        </p:txBody>
      </p:sp>
      <p:sp>
        <p:nvSpPr>
          <p:cNvPr id="19" name="Rounded Rectangle 18"/>
          <p:cNvSpPr/>
          <p:nvPr/>
        </p:nvSpPr>
        <p:spPr>
          <a:xfrm>
            <a:off x="6437724" y="5651431"/>
            <a:ext cx="10678108" cy="337643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6600" b="1" dirty="0">
                <a:solidFill>
                  <a:srgbClr val="C00000"/>
                </a:solidFill>
                <a:latin typeface="Cambria" panose="02040503050406030204" pitchFamily="18" charset="0"/>
                <a:ea typeface="Cambria" panose="02040503050406030204" pitchFamily="18" charset="0"/>
              </a:rPr>
              <a:t>- Con gà ăn hạt lúa.</a:t>
            </a:r>
          </a:p>
          <a:p>
            <a:pPr algn="just"/>
            <a:r>
              <a:rPr lang="vi-VN" sz="6600" b="1" dirty="0">
                <a:solidFill>
                  <a:srgbClr val="C00000"/>
                </a:solidFill>
                <a:latin typeface="Cambria" panose="02040503050406030204" pitchFamily="18" charset="0"/>
                <a:ea typeface="Cambria" panose="02040503050406030204" pitchFamily="18" charset="0"/>
              </a:rPr>
              <a:t>- Con cáo ăn con gà, không ăn hạt lúa.</a:t>
            </a:r>
            <a:endParaRPr lang="en-US" sz="66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0"/>
          <a:stretch>
            <a:fillRect/>
          </a:stretch>
        </p:blipFill>
        <p:spPr>
          <a:xfrm>
            <a:off x="1404556" y="1365042"/>
            <a:ext cx="6896199" cy="4041118"/>
          </a:xfrm>
          <a:prstGeom prst="rect">
            <a:avLst/>
          </a:prstGeom>
        </p:spPr>
      </p:pic>
    </p:spTree>
    <p:extLst>
      <p:ext uri="{BB962C8B-B14F-4D97-AF65-F5344CB8AC3E}">
        <p14:creationId xmlns:p14="http://schemas.microsoft.com/office/powerpoint/2010/main" val="4323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grpSp>
        <p:nvGrpSpPr>
          <p:cNvPr id="6" name="Group 6"/>
          <p:cNvGrpSpPr/>
          <p:nvPr/>
        </p:nvGrpSpPr>
        <p:grpSpPr>
          <a:xfrm>
            <a:off x="4558671" y="1031339"/>
            <a:ext cx="9550746" cy="7693561"/>
            <a:chOff x="0" y="0"/>
            <a:chExt cx="2535322" cy="471258"/>
          </a:xfrm>
        </p:grpSpPr>
        <p:sp>
          <p:nvSpPr>
            <p:cNvPr id="7" name="Freeform 7"/>
            <p:cNvSpPr/>
            <p:nvPr/>
          </p:nvSpPr>
          <p:spPr>
            <a:xfrm>
              <a:off x="0" y="0"/>
              <a:ext cx="2535322" cy="471258"/>
            </a:xfrm>
            <a:custGeom>
              <a:avLst/>
              <a:gdLst/>
              <a:ahLst/>
              <a:cxnLst/>
              <a:rect l="l" t="t" r="r" b="b"/>
              <a:pathLst>
                <a:path w="2535322" h="471258">
                  <a:moveTo>
                    <a:pt x="41341" y="0"/>
                  </a:moveTo>
                  <a:lnTo>
                    <a:pt x="2493981" y="0"/>
                  </a:lnTo>
                  <a:cubicBezTo>
                    <a:pt x="2516813" y="0"/>
                    <a:pt x="2535322" y="18509"/>
                    <a:pt x="2535322" y="41341"/>
                  </a:cubicBezTo>
                  <a:lnTo>
                    <a:pt x="2535322" y="429917"/>
                  </a:lnTo>
                  <a:cubicBezTo>
                    <a:pt x="2535322" y="440881"/>
                    <a:pt x="2530966" y="451396"/>
                    <a:pt x="2523213" y="459149"/>
                  </a:cubicBezTo>
                  <a:cubicBezTo>
                    <a:pt x="2515460" y="466902"/>
                    <a:pt x="2504945" y="471258"/>
                    <a:pt x="2493981" y="471258"/>
                  </a:cubicBezTo>
                  <a:lnTo>
                    <a:pt x="41341" y="471258"/>
                  </a:lnTo>
                  <a:cubicBezTo>
                    <a:pt x="30377" y="471258"/>
                    <a:pt x="19861" y="466902"/>
                    <a:pt x="12109" y="459149"/>
                  </a:cubicBezTo>
                  <a:cubicBezTo>
                    <a:pt x="4356" y="451396"/>
                    <a:pt x="0" y="440881"/>
                    <a:pt x="0" y="429917"/>
                  </a:cubicBezTo>
                  <a:lnTo>
                    <a:pt x="0" y="41341"/>
                  </a:lnTo>
                  <a:cubicBezTo>
                    <a:pt x="0" y="18509"/>
                    <a:pt x="18509" y="0"/>
                    <a:pt x="41341"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2535322" cy="6236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512828">
            <a:off x="4491548" y="591046"/>
            <a:ext cx="507852" cy="1582916"/>
          </a:xfrm>
          <a:custGeom>
            <a:avLst/>
            <a:gdLst/>
            <a:ahLst/>
            <a:cxnLst/>
            <a:rect l="l" t="t" r="r" b="b"/>
            <a:pathLst>
              <a:path w="507852" h="1582916">
                <a:moveTo>
                  <a:pt x="0" y="0"/>
                </a:moveTo>
                <a:lnTo>
                  <a:pt x="507852" y="0"/>
                </a:lnTo>
                <a:lnTo>
                  <a:pt x="507852" y="1582915"/>
                </a:lnTo>
                <a:lnTo>
                  <a:pt x="0" y="1582915"/>
                </a:lnTo>
                <a:lnTo>
                  <a:pt x="0" y="0"/>
                </a:lnTo>
                <a:close/>
              </a:path>
            </a:pathLst>
          </a:custGeom>
          <a:blipFill>
            <a:blip r:embed="rId6"/>
            <a:stretch>
              <a:fillRect/>
            </a:stretch>
          </a:blipFill>
        </p:spPr>
      </p:sp>
      <p:sp>
        <p:nvSpPr>
          <p:cNvPr id="16" name="Freeform 16"/>
          <p:cNvSpPr/>
          <p:nvPr/>
        </p:nvSpPr>
        <p:spPr>
          <a:xfrm>
            <a:off x="13126436" y="7649118"/>
            <a:ext cx="1334339" cy="1075782"/>
          </a:xfrm>
          <a:custGeom>
            <a:avLst/>
            <a:gdLst/>
            <a:ahLst/>
            <a:cxnLst/>
            <a:rect l="l" t="t" r="r" b="b"/>
            <a:pathLst>
              <a:path w="1334339" h="1075782">
                <a:moveTo>
                  <a:pt x="0" y="0"/>
                </a:moveTo>
                <a:lnTo>
                  <a:pt x="1334339" y="0"/>
                </a:lnTo>
                <a:lnTo>
                  <a:pt x="1334339" y="1075783"/>
                </a:lnTo>
                <a:lnTo>
                  <a:pt x="0" y="1075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Rectangle 20"/>
          <p:cNvSpPr/>
          <p:nvPr/>
        </p:nvSpPr>
        <p:spPr>
          <a:xfrm>
            <a:off x="4757205" y="1382504"/>
            <a:ext cx="9122926" cy="7478970"/>
          </a:xfrm>
          <a:prstGeom prst="rect">
            <a:avLst/>
          </a:prstGeom>
        </p:spPr>
        <p:txBody>
          <a:bodyPr wrap="square">
            <a:spAutoFit/>
          </a:bodyPr>
          <a:lstStyle/>
          <a:p>
            <a:pPr algn="just"/>
            <a:r>
              <a:rPr lang="nl-NL" sz="8000" b="1" dirty="0">
                <a:latin typeface="Cambria" panose="02040503050406030204" pitchFamily="18" charset="0"/>
                <a:ea typeface="Cambria" panose="02040503050406030204" pitchFamily="18" charset="0"/>
              </a:rPr>
              <a:t>Em có nhận xét gì về vai trò của thực vật trong việc cung cấp thức ăn cho con người và động vật?</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6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grpSp>
        <p:nvGrpSpPr>
          <p:cNvPr id="6" name="Group 6"/>
          <p:cNvGrpSpPr/>
          <p:nvPr/>
        </p:nvGrpSpPr>
        <p:grpSpPr>
          <a:xfrm>
            <a:off x="4558671" y="1031339"/>
            <a:ext cx="9550746" cy="7693561"/>
            <a:chOff x="0" y="0"/>
            <a:chExt cx="2535322" cy="471258"/>
          </a:xfrm>
        </p:grpSpPr>
        <p:sp>
          <p:nvSpPr>
            <p:cNvPr id="7" name="Freeform 7"/>
            <p:cNvSpPr/>
            <p:nvPr/>
          </p:nvSpPr>
          <p:spPr>
            <a:xfrm>
              <a:off x="0" y="0"/>
              <a:ext cx="2535322" cy="471258"/>
            </a:xfrm>
            <a:custGeom>
              <a:avLst/>
              <a:gdLst/>
              <a:ahLst/>
              <a:cxnLst/>
              <a:rect l="l" t="t" r="r" b="b"/>
              <a:pathLst>
                <a:path w="2535322" h="471258">
                  <a:moveTo>
                    <a:pt x="41341" y="0"/>
                  </a:moveTo>
                  <a:lnTo>
                    <a:pt x="2493981" y="0"/>
                  </a:lnTo>
                  <a:cubicBezTo>
                    <a:pt x="2516813" y="0"/>
                    <a:pt x="2535322" y="18509"/>
                    <a:pt x="2535322" y="41341"/>
                  </a:cubicBezTo>
                  <a:lnTo>
                    <a:pt x="2535322" y="429917"/>
                  </a:lnTo>
                  <a:cubicBezTo>
                    <a:pt x="2535322" y="440881"/>
                    <a:pt x="2530966" y="451396"/>
                    <a:pt x="2523213" y="459149"/>
                  </a:cubicBezTo>
                  <a:cubicBezTo>
                    <a:pt x="2515460" y="466902"/>
                    <a:pt x="2504945" y="471258"/>
                    <a:pt x="2493981" y="471258"/>
                  </a:cubicBezTo>
                  <a:lnTo>
                    <a:pt x="41341" y="471258"/>
                  </a:lnTo>
                  <a:cubicBezTo>
                    <a:pt x="30377" y="471258"/>
                    <a:pt x="19861" y="466902"/>
                    <a:pt x="12109" y="459149"/>
                  </a:cubicBezTo>
                  <a:cubicBezTo>
                    <a:pt x="4356" y="451396"/>
                    <a:pt x="0" y="440881"/>
                    <a:pt x="0" y="429917"/>
                  </a:cubicBezTo>
                  <a:lnTo>
                    <a:pt x="0" y="41341"/>
                  </a:lnTo>
                  <a:cubicBezTo>
                    <a:pt x="0" y="18509"/>
                    <a:pt x="18509" y="0"/>
                    <a:pt x="41341"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2535322" cy="6236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512828">
            <a:off x="4491548" y="591046"/>
            <a:ext cx="507852" cy="1582916"/>
          </a:xfrm>
          <a:custGeom>
            <a:avLst/>
            <a:gdLst/>
            <a:ahLst/>
            <a:cxnLst/>
            <a:rect l="l" t="t" r="r" b="b"/>
            <a:pathLst>
              <a:path w="507852" h="1582916">
                <a:moveTo>
                  <a:pt x="0" y="0"/>
                </a:moveTo>
                <a:lnTo>
                  <a:pt x="507852" y="0"/>
                </a:lnTo>
                <a:lnTo>
                  <a:pt x="507852" y="1582915"/>
                </a:lnTo>
                <a:lnTo>
                  <a:pt x="0" y="1582915"/>
                </a:lnTo>
                <a:lnTo>
                  <a:pt x="0" y="0"/>
                </a:lnTo>
                <a:close/>
              </a:path>
            </a:pathLst>
          </a:custGeom>
          <a:blipFill>
            <a:blip r:embed="rId6"/>
            <a:stretch>
              <a:fillRect/>
            </a:stretch>
          </a:blipFill>
        </p:spPr>
      </p:sp>
      <p:sp>
        <p:nvSpPr>
          <p:cNvPr id="16" name="Freeform 16"/>
          <p:cNvSpPr/>
          <p:nvPr/>
        </p:nvSpPr>
        <p:spPr>
          <a:xfrm>
            <a:off x="13126436" y="7649118"/>
            <a:ext cx="1334339" cy="1075782"/>
          </a:xfrm>
          <a:custGeom>
            <a:avLst/>
            <a:gdLst/>
            <a:ahLst/>
            <a:cxnLst/>
            <a:rect l="l" t="t" r="r" b="b"/>
            <a:pathLst>
              <a:path w="1334339" h="1075782">
                <a:moveTo>
                  <a:pt x="0" y="0"/>
                </a:moveTo>
                <a:lnTo>
                  <a:pt x="1334339" y="0"/>
                </a:lnTo>
                <a:lnTo>
                  <a:pt x="1334339" y="1075783"/>
                </a:lnTo>
                <a:lnTo>
                  <a:pt x="0" y="1075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Rectangle 20"/>
          <p:cNvSpPr/>
          <p:nvPr/>
        </p:nvSpPr>
        <p:spPr>
          <a:xfrm>
            <a:off x="4737748" y="1577209"/>
            <a:ext cx="9122926" cy="6740307"/>
          </a:xfrm>
          <a:prstGeom prst="rect">
            <a:avLst/>
          </a:prstGeom>
        </p:spPr>
        <p:txBody>
          <a:bodyPr wrap="square">
            <a:spAutoFit/>
          </a:bodyPr>
          <a:lstStyle/>
          <a:p>
            <a:pPr algn="just"/>
            <a:r>
              <a:rPr lang="nl-NL" sz="7200" b="1" dirty="0">
                <a:latin typeface="Cambria" panose="02040503050406030204" pitchFamily="18" charset="0"/>
                <a:ea typeface="Cambria" panose="02040503050406030204" pitchFamily="18" charset="0"/>
              </a:rPr>
              <a:t>Thực vật tạo ra và cung cấp nguồn thức ăn nuôi sống chính thực vật và các sinh vật khác như con người và động vật.</a:t>
            </a:r>
            <a:endParaRPr lang="en-US" sz="59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83075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8101" y="2806230"/>
            <a:ext cx="15151485" cy="5312596"/>
          </a:xfrm>
          <a:prstGeom prst="rect">
            <a:avLst/>
          </a:prstGeom>
        </p:spPr>
      </p:pic>
    </p:spTree>
    <p:extLst>
      <p:ext uri="{BB962C8B-B14F-4D97-AF65-F5344CB8AC3E}">
        <p14:creationId xmlns:p14="http://schemas.microsoft.com/office/powerpoint/2010/main" val="40508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4" name="Freeform 4"/>
          <p:cNvSpPr/>
          <p:nvPr/>
        </p:nvSpPr>
        <p:spPr>
          <a:xfrm>
            <a:off x="-754927" y="6826362"/>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5" name="Freeform 5"/>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6" name="Freeform 6"/>
          <p:cNvSpPr/>
          <p:nvPr/>
        </p:nvSpPr>
        <p:spPr>
          <a:xfrm>
            <a:off x="-286737" y="-278762"/>
            <a:ext cx="3514920" cy="4114800"/>
          </a:xfrm>
          <a:custGeom>
            <a:avLst/>
            <a:gdLst/>
            <a:ahLst/>
            <a:cxnLst/>
            <a:rect l="l" t="t" r="r" b="b"/>
            <a:pathLst>
              <a:path w="3514920" h="4114800">
                <a:moveTo>
                  <a:pt x="0" y="0"/>
                </a:moveTo>
                <a:lnTo>
                  <a:pt x="3514921" y="0"/>
                </a:lnTo>
                <a:lnTo>
                  <a:pt x="35149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4501098" y="5321620"/>
            <a:ext cx="3786902" cy="5143500"/>
          </a:xfrm>
          <a:custGeom>
            <a:avLst/>
            <a:gdLst/>
            <a:ahLst/>
            <a:cxnLst/>
            <a:rect l="l" t="t" r="r" b="b"/>
            <a:pathLst>
              <a:path w="3786902" h="5143500">
                <a:moveTo>
                  <a:pt x="0" y="0"/>
                </a:moveTo>
                <a:lnTo>
                  <a:pt x="3786902" y="0"/>
                </a:lnTo>
                <a:lnTo>
                  <a:pt x="3786902" y="5143500"/>
                </a:lnTo>
                <a:lnTo>
                  <a:pt x="0" y="5143500"/>
                </a:lnTo>
                <a:lnTo>
                  <a:pt x="0" y="0"/>
                </a:lnTo>
                <a:close/>
              </a:path>
            </a:pathLst>
          </a:custGeom>
          <a:blipFill>
            <a:blip r:embed="rId7"/>
            <a:stretch>
              <a:fillRect/>
            </a:stretch>
          </a:blipFill>
        </p:spPr>
      </p:sp>
      <p:sp>
        <p:nvSpPr>
          <p:cNvPr id="8" name="Freeform 8"/>
          <p:cNvSpPr/>
          <p:nvPr/>
        </p:nvSpPr>
        <p:spPr>
          <a:xfrm>
            <a:off x="526895" y="6172200"/>
            <a:ext cx="3389567" cy="4114800"/>
          </a:xfrm>
          <a:custGeom>
            <a:avLst/>
            <a:gdLst/>
            <a:ahLst/>
            <a:cxnLst/>
            <a:rect l="l" t="t" r="r" b="b"/>
            <a:pathLst>
              <a:path w="3389567" h="4114800">
                <a:moveTo>
                  <a:pt x="0" y="0"/>
                </a:moveTo>
                <a:lnTo>
                  <a:pt x="3389567" y="0"/>
                </a:lnTo>
                <a:lnTo>
                  <a:pt x="3389567" y="4114800"/>
                </a:lnTo>
                <a:lnTo>
                  <a:pt x="0" y="4114800"/>
                </a:lnTo>
                <a:lnTo>
                  <a:pt x="0" y="0"/>
                </a:lnTo>
                <a:close/>
              </a:path>
            </a:pathLst>
          </a:custGeom>
          <a:blipFill>
            <a:blip r:embed="rId8"/>
            <a:stretch>
              <a:fillRect/>
            </a:stretch>
          </a:blipFill>
        </p:spPr>
      </p:sp>
      <p:pic>
        <p:nvPicPr>
          <p:cNvPr id="9" name="Picture 8"/>
          <p:cNvPicPr>
            <a:picLocks noChangeAspect="1"/>
          </p:cNvPicPr>
          <p:nvPr/>
        </p:nvPicPr>
        <p:blipFill>
          <a:blip r:embed="rId9"/>
          <a:stretch>
            <a:fillRect/>
          </a:stretch>
        </p:blipFill>
        <p:spPr>
          <a:xfrm>
            <a:off x="2410384" y="2290324"/>
            <a:ext cx="13467231" cy="5706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826362"/>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4" name="Freeform 4"/>
          <p:cNvSpPr/>
          <p:nvPr/>
        </p:nvSpPr>
        <p:spPr>
          <a:xfrm flipH="1">
            <a:off x="37018" y="5404607"/>
            <a:ext cx="18294497" cy="7523612"/>
          </a:xfrm>
          <a:custGeom>
            <a:avLst/>
            <a:gdLst/>
            <a:ahLst/>
            <a:cxnLst/>
            <a:rect l="l" t="t" r="r" b="b"/>
            <a:pathLst>
              <a:path w="18294497" h="7523612">
                <a:moveTo>
                  <a:pt x="18294497" y="0"/>
                </a:moveTo>
                <a:lnTo>
                  <a:pt x="0" y="0"/>
                </a:lnTo>
                <a:lnTo>
                  <a:pt x="0" y="7523612"/>
                </a:lnTo>
                <a:lnTo>
                  <a:pt x="18294497" y="7523612"/>
                </a:lnTo>
                <a:lnTo>
                  <a:pt x="18294497" y="0"/>
                </a:lnTo>
                <a:close/>
              </a:path>
            </a:pathLst>
          </a:custGeom>
          <a:blipFill>
            <a:blip r:embed="rId4"/>
            <a:stretch>
              <a:fillRect/>
            </a:stretch>
          </a:blipFill>
        </p:spPr>
      </p:sp>
      <p:sp>
        <p:nvSpPr>
          <p:cNvPr id="5" name="Freeform 5"/>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5"/>
            <a:stretch>
              <a:fillRect b="-100000"/>
            </a:stretch>
          </a:blipFill>
        </p:spPr>
      </p:sp>
      <p:grpSp>
        <p:nvGrpSpPr>
          <p:cNvPr id="6" name="Group 6"/>
          <p:cNvGrpSpPr/>
          <p:nvPr/>
        </p:nvGrpSpPr>
        <p:grpSpPr>
          <a:xfrm>
            <a:off x="2708539" y="1656603"/>
            <a:ext cx="12951455" cy="5045935"/>
            <a:chOff x="0" y="0"/>
            <a:chExt cx="3411083" cy="1328970"/>
          </a:xfrm>
        </p:grpSpPr>
        <p:sp>
          <p:nvSpPr>
            <p:cNvPr id="7" name="Freeform 7"/>
            <p:cNvSpPr/>
            <p:nvPr/>
          </p:nvSpPr>
          <p:spPr>
            <a:xfrm>
              <a:off x="0" y="0"/>
              <a:ext cx="3411083" cy="1328970"/>
            </a:xfrm>
            <a:custGeom>
              <a:avLst/>
              <a:gdLst/>
              <a:ahLst/>
              <a:cxnLst/>
              <a:rect l="l" t="t" r="r" b="b"/>
              <a:pathLst>
                <a:path w="3411083" h="1328970">
                  <a:moveTo>
                    <a:pt x="30486" y="0"/>
                  </a:moveTo>
                  <a:lnTo>
                    <a:pt x="3380597" y="0"/>
                  </a:lnTo>
                  <a:cubicBezTo>
                    <a:pt x="3388682" y="0"/>
                    <a:pt x="3396436" y="3212"/>
                    <a:pt x="3402154" y="8929"/>
                  </a:cubicBezTo>
                  <a:cubicBezTo>
                    <a:pt x="3407871" y="14646"/>
                    <a:pt x="3411083" y="22401"/>
                    <a:pt x="3411083" y="30486"/>
                  </a:cubicBezTo>
                  <a:lnTo>
                    <a:pt x="3411083" y="1298484"/>
                  </a:lnTo>
                  <a:cubicBezTo>
                    <a:pt x="3411083" y="1306570"/>
                    <a:pt x="3407871" y="1314324"/>
                    <a:pt x="3402154" y="1320041"/>
                  </a:cubicBezTo>
                  <a:cubicBezTo>
                    <a:pt x="3396436" y="1325759"/>
                    <a:pt x="3388682" y="1328970"/>
                    <a:pt x="3380597" y="1328970"/>
                  </a:cubicBezTo>
                  <a:lnTo>
                    <a:pt x="30486" y="1328970"/>
                  </a:lnTo>
                  <a:cubicBezTo>
                    <a:pt x="22401" y="1328970"/>
                    <a:pt x="14646" y="1325759"/>
                    <a:pt x="8929" y="1320041"/>
                  </a:cubicBezTo>
                  <a:cubicBezTo>
                    <a:pt x="3212" y="1314324"/>
                    <a:pt x="0" y="1306570"/>
                    <a:pt x="0" y="1298484"/>
                  </a:cubicBezTo>
                  <a:lnTo>
                    <a:pt x="0" y="30486"/>
                  </a:lnTo>
                  <a:cubicBezTo>
                    <a:pt x="0" y="22401"/>
                    <a:pt x="3212" y="14646"/>
                    <a:pt x="8929" y="8929"/>
                  </a:cubicBezTo>
                  <a:cubicBezTo>
                    <a:pt x="14646" y="3212"/>
                    <a:pt x="22401" y="0"/>
                    <a:pt x="30486"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3411083" cy="148137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86737" y="-278762"/>
            <a:ext cx="3514920" cy="4114800"/>
          </a:xfrm>
          <a:custGeom>
            <a:avLst/>
            <a:gdLst/>
            <a:ahLst/>
            <a:cxnLst/>
            <a:rect l="l" t="t" r="r" b="b"/>
            <a:pathLst>
              <a:path w="3514920" h="4114800">
                <a:moveTo>
                  <a:pt x="0" y="0"/>
                </a:moveTo>
                <a:lnTo>
                  <a:pt x="3514921" y="0"/>
                </a:lnTo>
                <a:lnTo>
                  <a:pt x="351492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96948" y="4310994"/>
            <a:ext cx="4402324" cy="5976006"/>
          </a:xfrm>
          <a:custGeom>
            <a:avLst/>
            <a:gdLst/>
            <a:ahLst/>
            <a:cxnLst/>
            <a:rect l="l" t="t" r="r" b="b"/>
            <a:pathLst>
              <a:path w="4402324" h="5976006">
                <a:moveTo>
                  <a:pt x="0" y="0"/>
                </a:moveTo>
                <a:lnTo>
                  <a:pt x="4402324" y="0"/>
                </a:lnTo>
                <a:lnTo>
                  <a:pt x="4402324" y="5976006"/>
                </a:lnTo>
                <a:lnTo>
                  <a:pt x="0" y="5976006"/>
                </a:lnTo>
                <a:lnTo>
                  <a:pt x="0" y="0"/>
                </a:lnTo>
                <a:close/>
              </a:path>
            </a:pathLst>
          </a:custGeom>
          <a:blipFill>
            <a:blip r:embed="rId8"/>
            <a:stretch>
              <a:fillRect/>
            </a:stretch>
          </a:blipFill>
        </p:spPr>
      </p:sp>
      <p:sp>
        <p:nvSpPr>
          <p:cNvPr id="11" name="Freeform 11"/>
          <p:cNvSpPr/>
          <p:nvPr/>
        </p:nvSpPr>
        <p:spPr>
          <a:xfrm>
            <a:off x="2013323" y="846810"/>
            <a:ext cx="1938783" cy="1863655"/>
          </a:xfrm>
          <a:custGeom>
            <a:avLst/>
            <a:gdLst/>
            <a:ahLst/>
            <a:cxnLst/>
            <a:rect l="l" t="t" r="r" b="b"/>
            <a:pathLst>
              <a:path w="1938783" h="1863655">
                <a:moveTo>
                  <a:pt x="0" y="0"/>
                </a:moveTo>
                <a:lnTo>
                  <a:pt x="1938782" y="0"/>
                </a:lnTo>
                <a:lnTo>
                  <a:pt x="1938782" y="1863655"/>
                </a:lnTo>
                <a:lnTo>
                  <a:pt x="0" y="1863655"/>
                </a:lnTo>
                <a:lnTo>
                  <a:pt x="0" y="0"/>
                </a:lnTo>
                <a:close/>
              </a:path>
            </a:pathLst>
          </a:custGeom>
          <a:blipFill>
            <a:blip r:embed="rId9"/>
            <a:stretch>
              <a:fillRect/>
            </a:stretch>
          </a:blipFill>
        </p:spPr>
      </p:sp>
      <p:sp>
        <p:nvSpPr>
          <p:cNvPr id="12" name="Freeform 12"/>
          <p:cNvSpPr/>
          <p:nvPr/>
        </p:nvSpPr>
        <p:spPr>
          <a:xfrm>
            <a:off x="14366047" y="4375523"/>
            <a:ext cx="2039544" cy="2515368"/>
          </a:xfrm>
          <a:custGeom>
            <a:avLst/>
            <a:gdLst/>
            <a:ahLst/>
            <a:cxnLst/>
            <a:rect l="l" t="t" r="r" b="b"/>
            <a:pathLst>
              <a:path w="2039544" h="2515368">
                <a:moveTo>
                  <a:pt x="0" y="0"/>
                </a:moveTo>
                <a:lnTo>
                  <a:pt x="2039544" y="0"/>
                </a:lnTo>
                <a:lnTo>
                  <a:pt x="2039544" y="2515368"/>
                </a:lnTo>
                <a:lnTo>
                  <a:pt x="0" y="2515368"/>
                </a:lnTo>
                <a:lnTo>
                  <a:pt x="0" y="0"/>
                </a:lnTo>
                <a:close/>
              </a:path>
            </a:pathLst>
          </a:custGeom>
          <a:blipFill>
            <a:blip r:embed="rId10"/>
            <a:stretch>
              <a:fillRect/>
            </a:stretch>
          </a:blipFill>
        </p:spPr>
      </p:sp>
      <p:sp>
        <p:nvSpPr>
          <p:cNvPr id="13" name="Freeform 13"/>
          <p:cNvSpPr/>
          <p:nvPr/>
        </p:nvSpPr>
        <p:spPr>
          <a:xfrm>
            <a:off x="-184705" y="8707219"/>
            <a:ext cx="6334838" cy="2248867"/>
          </a:xfrm>
          <a:custGeom>
            <a:avLst/>
            <a:gdLst/>
            <a:ahLst/>
            <a:cxnLst/>
            <a:rect l="l" t="t" r="r" b="b"/>
            <a:pathLst>
              <a:path w="6334838" h="2248867">
                <a:moveTo>
                  <a:pt x="0" y="0"/>
                </a:moveTo>
                <a:lnTo>
                  <a:pt x="6334838" y="0"/>
                </a:lnTo>
                <a:lnTo>
                  <a:pt x="6334838" y="2248868"/>
                </a:lnTo>
                <a:lnTo>
                  <a:pt x="0" y="2248868"/>
                </a:lnTo>
                <a:lnTo>
                  <a:pt x="0" y="0"/>
                </a:lnTo>
                <a:close/>
              </a:path>
            </a:pathLst>
          </a:custGeom>
          <a:blipFill>
            <a:blip r:embed="rId11"/>
            <a:stretch>
              <a:fillRect/>
            </a:stretch>
          </a:blipFill>
        </p:spPr>
      </p:sp>
      <p:sp>
        <p:nvSpPr>
          <p:cNvPr id="14" name="Freeform 14"/>
          <p:cNvSpPr/>
          <p:nvPr/>
        </p:nvSpPr>
        <p:spPr>
          <a:xfrm flipH="1">
            <a:off x="6016848" y="8891225"/>
            <a:ext cx="6334838" cy="2248867"/>
          </a:xfrm>
          <a:custGeom>
            <a:avLst/>
            <a:gdLst/>
            <a:ahLst/>
            <a:cxnLst/>
            <a:rect l="l" t="t" r="r" b="b"/>
            <a:pathLst>
              <a:path w="6334838" h="2248867">
                <a:moveTo>
                  <a:pt x="6334837" y="0"/>
                </a:moveTo>
                <a:lnTo>
                  <a:pt x="0" y="0"/>
                </a:lnTo>
                <a:lnTo>
                  <a:pt x="0" y="2248867"/>
                </a:lnTo>
                <a:lnTo>
                  <a:pt x="6334837" y="2248867"/>
                </a:lnTo>
                <a:lnTo>
                  <a:pt x="6334837" y="0"/>
                </a:lnTo>
                <a:close/>
              </a:path>
            </a:pathLst>
          </a:custGeom>
          <a:blipFill>
            <a:blip r:embed="rId11"/>
            <a:stretch>
              <a:fillRect/>
            </a:stretch>
          </a:blipFill>
        </p:spPr>
      </p:sp>
      <p:sp>
        <p:nvSpPr>
          <p:cNvPr id="15" name="Freeform 15"/>
          <p:cNvSpPr/>
          <p:nvPr/>
        </p:nvSpPr>
        <p:spPr>
          <a:xfrm flipH="1">
            <a:off x="12218400" y="9075230"/>
            <a:ext cx="6334838" cy="2248867"/>
          </a:xfrm>
          <a:custGeom>
            <a:avLst/>
            <a:gdLst/>
            <a:ahLst/>
            <a:cxnLst/>
            <a:rect l="l" t="t" r="r" b="b"/>
            <a:pathLst>
              <a:path w="6334838" h="2248867">
                <a:moveTo>
                  <a:pt x="6334838" y="0"/>
                </a:moveTo>
                <a:lnTo>
                  <a:pt x="0" y="0"/>
                </a:lnTo>
                <a:lnTo>
                  <a:pt x="0" y="2248867"/>
                </a:lnTo>
                <a:lnTo>
                  <a:pt x="6334838" y="2248867"/>
                </a:lnTo>
                <a:lnTo>
                  <a:pt x="6334838" y="0"/>
                </a:lnTo>
                <a:close/>
              </a:path>
            </a:pathLst>
          </a:custGeom>
          <a:blipFill>
            <a:blip r:embed="rId11"/>
            <a:stretch>
              <a:fillRect/>
            </a:stretch>
          </a:blipFill>
        </p:spPr>
      </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7639" y="44806"/>
            <a:ext cx="4514573" cy="2145636"/>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542" y="1787994"/>
            <a:ext cx="16158830" cy="4871793"/>
          </a:xfrm>
          <a:prstGeom prst="rect">
            <a:avLst/>
          </a:prstGeom>
        </p:spPr>
      </p:pic>
      <p:pic>
        <p:nvPicPr>
          <p:cNvPr id="22" name="Picture 21"/>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854140" y="6562511"/>
            <a:ext cx="3417192" cy="3417192"/>
          </a:xfrm>
          <a:prstGeom prst="rect">
            <a:avLst/>
          </a:prstGeom>
        </p:spPr>
      </p:pic>
      <p:pic>
        <p:nvPicPr>
          <p:cNvPr id="23" name="Picture 22"/>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28995" y="7187470"/>
            <a:ext cx="4452475" cy="2671485"/>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9073695" y="7986983"/>
            <a:ext cx="3815527" cy="3815527"/>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540697" y="9124831"/>
            <a:ext cx="1831255" cy="1831255"/>
          </a:xfrm>
          <a:prstGeom prst="rect">
            <a:avLst/>
          </a:prstGeom>
        </p:spPr>
      </p:pic>
      <p:pic>
        <p:nvPicPr>
          <p:cNvPr id="26" name="Picture 25"/>
          <p:cNvPicPr>
            <a:picLocks noChangeAspect="1"/>
          </p:cNvPicPr>
          <p:nvPr/>
        </p:nvPicPr>
        <p:blipFill>
          <a:blip r:embed="rId22" cstate="print">
            <a:extLst>
              <a:ext uri="{BEBA8EAE-BF5A-486C-A8C5-ECC9F3942E4B}">
                <a14:imgProps xmlns:a14="http://schemas.microsoft.com/office/drawing/2010/main">
                  <a14:imgLayer r:embed="rId23">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13605554" y="8886877"/>
            <a:ext cx="734721" cy="591953"/>
          </a:xfrm>
          <a:prstGeom prst="rect">
            <a:avLst/>
          </a:prstGeom>
        </p:spPr>
      </p:pic>
      <p:pic>
        <p:nvPicPr>
          <p:cNvPr id="27" name="Picture 26"/>
          <p:cNvPicPr>
            <a:picLocks noChangeAspect="1"/>
          </p:cNvPicPr>
          <p:nvPr/>
        </p:nvPicPr>
        <p:blipFill>
          <a:blip r:embed="rId24" cstate="print">
            <a:extLst>
              <a:ext uri="{BEBA8EAE-BF5A-486C-A8C5-ECC9F3942E4B}">
                <a14:imgProps xmlns:a14="http://schemas.microsoft.com/office/drawing/2010/main">
                  <a14:imgLayer r:embed="rId19">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671037" y="6997490"/>
            <a:ext cx="3547363" cy="3547363"/>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516" y="44806"/>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par>
                                <p:cTn id="70" presetID="53" presetClass="entr" presetSubtype="16"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53"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9976" y="3060811"/>
            <a:ext cx="15169610" cy="4928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3518300" y="876300"/>
            <a:ext cx="11651024" cy="77015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 y="2400300"/>
            <a:ext cx="16053752" cy="5500862"/>
          </a:xfrm>
          <a:prstGeom prst="rect">
            <a:avLst/>
          </a:prstGeom>
        </p:spPr>
      </p:pic>
    </p:spTree>
    <p:extLst>
      <p:ext uri="{BB962C8B-B14F-4D97-AF65-F5344CB8AC3E}">
        <p14:creationId xmlns:p14="http://schemas.microsoft.com/office/powerpoint/2010/main" val="17998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txBody>
          <a:bodyPr/>
          <a:lstStyle/>
          <a:p>
            <a:endParaRPr lang="en-US" dirty="0"/>
          </a:p>
        </p:txBody>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pic>
        <p:nvPicPr>
          <p:cNvPr id="7" name="图片 5"/>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19200" y="1684590"/>
            <a:ext cx="16636243" cy="5592510"/>
          </a:xfrm>
          <a:prstGeom prst="rect">
            <a:avLst/>
          </a:prstGeom>
        </p:spPr>
      </p:pic>
      <p:pic>
        <p:nvPicPr>
          <p:cNvPr id="9" name="Picture 8"/>
          <p:cNvPicPr>
            <a:picLocks noChangeAspect="1"/>
          </p:cNvPicPr>
          <p:nvPr/>
        </p:nvPicPr>
        <p:blipFill>
          <a:blip r:embed="rId7"/>
          <a:stretch>
            <a:fillRect/>
          </a:stretch>
        </p:blipFill>
        <p:spPr>
          <a:xfrm>
            <a:off x="1219200" y="2865204"/>
            <a:ext cx="15899746" cy="2834886"/>
          </a:xfrm>
          <a:prstGeom prst="rect">
            <a:avLst/>
          </a:prstGeom>
        </p:spPr>
      </p:pic>
    </p:spTree>
    <p:extLst>
      <p:ext uri="{BB962C8B-B14F-4D97-AF65-F5344CB8AC3E}">
        <p14:creationId xmlns:p14="http://schemas.microsoft.com/office/powerpoint/2010/main" val="23817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19898" y="495300"/>
            <a:ext cx="12745560" cy="9063504"/>
          </a:xfrm>
          <a:custGeom>
            <a:avLst/>
            <a:gdLst/>
            <a:ahLst/>
            <a:cxnLst/>
            <a:rect l="l" t="t" r="r" b="b"/>
            <a:pathLst>
              <a:path w="12745560" h="7334008">
                <a:moveTo>
                  <a:pt x="0" y="0"/>
                </a:moveTo>
                <a:lnTo>
                  <a:pt x="12745560" y="0"/>
                </a:lnTo>
                <a:lnTo>
                  <a:pt x="12745560" y="7334008"/>
                </a:lnTo>
                <a:lnTo>
                  <a:pt x="0" y="7334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742293" y="848317"/>
            <a:ext cx="10801744" cy="7499169"/>
          </a:xfrm>
          <a:prstGeom prst="rect">
            <a:avLst/>
          </a:prstGeom>
        </p:spPr>
        <p:txBody>
          <a:bodyPr lIns="0" tIns="0" rIns="0" bIns="0" rtlCol="0" anchor="t">
            <a:spAutoFit/>
          </a:bodyPr>
          <a:lstStyle/>
          <a:p>
            <a:pPr algn="just">
              <a:lnSpc>
                <a:spcPct val="114000"/>
              </a:lnSpc>
            </a:pPr>
            <a:r>
              <a:rPr lang="vi-VN" sz="5400" dirty="0">
                <a:latin typeface="Cambria" panose="02040503050406030204" pitchFamily="18" charset="0"/>
                <a:ea typeface="Cambria" panose="02040503050406030204" pitchFamily="18" charset="0"/>
              </a:rPr>
              <a:t>Thực vật có khả năng tổng hợp chất dinh dưỡng từ khí các – bô – 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en-US" sz="5400" dirty="0">
              <a:latin typeface="Cambria" panose="02040503050406030204" pitchFamily="18" charset="0"/>
              <a:ea typeface="Cambria" panose="02040503050406030204" pitchFamily="18" charset="0"/>
            </a:endParaRPr>
          </a:p>
        </p:txBody>
      </p:sp>
      <p:sp>
        <p:nvSpPr>
          <p:cNvPr id="7" name="Freeform 7"/>
          <p:cNvSpPr/>
          <p:nvPr/>
        </p:nvSpPr>
        <p:spPr>
          <a:xfrm>
            <a:off x="13362351" y="7354793"/>
            <a:ext cx="2764446" cy="2094277"/>
          </a:xfrm>
          <a:custGeom>
            <a:avLst/>
            <a:gdLst/>
            <a:ahLst/>
            <a:cxnLst/>
            <a:rect l="l" t="t" r="r" b="b"/>
            <a:pathLst>
              <a:path w="2764446" h="2094277">
                <a:moveTo>
                  <a:pt x="0" y="0"/>
                </a:moveTo>
                <a:lnTo>
                  <a:pt x="2764445" y="0"/>
                </a:lnTo>
                <a:lnTo>
                  <a:pt x="2764445" y="2094277"/>
                </a:lnTo>
                <a:lnTo>
                  <a:pt x="0" y="20942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1944516" y="571930"/>
            <a:ext cx="1656229" cy="1633456"/>
          </a:xfrm>
          <a:custGeom>
            <a:avLst/>
            <a:gdLst/>
            <a:ahLst/>
            <a:cxnLst/>
            <a:rect l="l" t="t" r="r" b="b"/>
            <a:pathLst>
              <a:path w="1656229" h="1633456">
                <a:moveTo>
                  <a:pt x="1656229" y="0"/>
                </a:moveTo>
                <a:lnTo>
                  <a:pt x="0" y="0"/>
                </a:lnTo>
                <a:lnTo>
                  <a:pt x="0" y="1633456"/>
                </a:lnTo>
                <a:lnTo>
                  <a:pt x="1656229" y="1633456"/>
                </a:lnTo>
                <a:lnTo>
                  <a:pt x="1656229" y="0"/>
                </a:lnTo>
                <a:close/>
              </a:path>
            </a:pathLst>
          </a:custGeom>
          <a:blipFill>
            <a:blip r:embed="rId9"/>
            <a:stretch>
              <a:fillRect/>
            </a:stretch>
          </a:blipFill>
        </p:spPr>
      </p:sp>
      <p:sp>
        <p:nvSpPr>
          <p:cNvPr id="9" name="Freeform 9"/>
          <p:cNvSpPr/>
          <p:nvPr/>
        </p:nvSpPr>
        <p:spPr>
          <a:xfrm>
            <a:off x="198872" y="256105"/>
            <a:ext cx="1804576" cy="1801295"/>
          </a:xfrm>
          <a:custGeom>
            <a:avLst/>
            <a:gdLst/>
            <a:ahLst/>
            <a:cxnLst/>
            <a:rect l="l" t="t" r="r" b="b"/>
            <a:pathLst>
              <a:path w="1804576" h="1801295">
                <a:moveTo>
                  <a:pt x="0" y="0"/>
                </a:moveTo>
                <a:lnTo>
                  <a:pt x="1804576" y="0"/>
                </a:lnTo>
                <a:lnTo>
                  <a:pt x="1804576" y="1801295"/>
                </a:lnTo>
                <a:lnTo>
                  <a:pt x="0" y="1801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700000">
            <a:off x="2610702" y="7937462"/>
            <a:ext cx="1879908" cy="1309100"/>
          </a:xfrm>
          <a:custGeom>
            <a:avLst/>
            <a:gdLst/>
            <a:ahLst/>
            <a:cxnLst/>
            <a:rect l="l" t="t" r="r" b="b"/>
            <a:pathLst>
              <a:path w="1879908" h="1309100">
                <a:moveTo>
                  <a:pt x="0" y="0"/>
                </a:moveTo>
                <a:lnTo>
                  <a:pt x="1879909" y="0"/>
                </a:lnTo>
                <a:lnTo>
                  <a:pt x="1879909" y="1309100"/>
                </a:lnTo>
                <a:lnTo>
                  <a:pt x="0" y="13091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4318754" y="4047760"/>
            <a:ext cx="2159603" cy="2191479"/>
          </a:xfrm>
          <a:custGeom>
            <a:avLst/>
            <a:gdLst/>
            <a:ahLst/>
            <a:cxnLst/>
            <a:rect l="l" t="t" r="r" b="b"/>
            <a:pathLst>
              <a:path w="2159603" h="2191479">
                <a:moveTo>
                  <a:pt x="0" y="0"/>
                </a:moveTo>
                <a:lnTo>
                  <a:pt x="2159604" y="0"/>
                </a:lnTo>
                <a:lnTo>
                  <a:pt x="2159604" y="2191480"/>
                </a:lnTo>
                <a:lnTo>
                  <a:pt x="0" y="21914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577020" y="1041737"/>
            <a:ext cx="6951752" cy="2031325"/>
          </a:xfrm>
          <a:prstGeom prst="rect">
            <a:avLst/>
          </a:prstGeom>
        </p:spPr>
        <p:txBody>
          <a:bodyPr lIns="0" tIns="0" rIns="0" bIns="0" rtlCol="0" anchor="t">
            <a:spAutoFit/>
          </a:bodyPr>
          <a:lstStyle/>
          <a:p>
            <a:pPr marL="0" lvl="0" indent="0" algn="ctr">
              <a:spcBef>
                <a:spcPct val="0"/>
              </a:spcBef>
            </a:pPr>
            <a:r>
              <a:rPr lang="vi-VN" sz="6600" b="1" dirty="0">
                <a:solidFill>
                  <a:srgbClr val="D17188"/>
                </a:solidFill>
                <a:latin typeface="Cambria" panose="02040503050406030204" pitchFamily="18" charset="0"/>
                <a:ea typeface="Cambria" panose="02040503050406030204" pitchFamily="18" charset="0"/>
              </a:rPr>
              <a:t>Quan sát hình 2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174441" y="3285779"/>
            <a:ext cx="7756910" cy="5816977"/>
          </a:xfrm>
          <a:prstGeom prst="rect">
            <a:avLst/>
          </a:prstGeom>
        </p:spPr>
        <p:txBody>
          <a:bodyPr lIns="0" tIns="0" rIns="0" bIns="0" rtlCol="0" anchor="t">
            <a:spAutoFit/>
          </a:bodyPr>
          <a:lstStyle/>
          <a:p>
            <a:pPr marL="457200" indent="-457200" algn="just">
              <a:buFontTx/>
              <a:buChar char="-"/>
            </a:pPr>
            <a:r>
              <a:rPr lang="vi-VN" sz="5400" dirty="0">
                <a:solidFill>
                  <a:srgbClr val="820624"/>
                </a:solidFill>
                <a:latin typeface="Cambria" panose="02040503050406030204" pitchFamily="18" charset="0"/>
                <a:ea typeface="Cambria" panose="02040503050406030204" pitchFamily="18" charset="0"/>
              </a:rPr>
              <a:t>Thức ăn từ động vật và con người được lấy từ đâu?</a:t>
            </a:r>
          </a:p>
          <a:p>
            <a:pPr marL="457200" indent="-457200" algn="just">
              <a:buFontTx/>
              <a:buChar char="-"/>
            </a:pPr>
            <a:r>
              <a:rPr lang="vi-VN" sz="5400" dirty="0">
                <a:solidFill>
                  <a:srgbClr val="820624"/>
                </a:solidFill>
                <a:latin typeface="Cambria" panose="02040503050406030204" pitchFamily="18" charset="0"/>
                <a:ea typeface="Cambria" panose="02040503050406030204" pitchFamily="18" charset="0"/>
              </a:rPr>
              <a:t>Các bộ phận nào của cây ngô có thể được dùng làm thức ăn cho con người và động vật?</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1"/>
          <a:stretch>
            <a:fillRect/>
          </a:stretch>
        </p:blipFill>
        <p:spPr>
          <a:xfrm>
            <a:off x="9143999" y="2580027"/>
            <a:ext cx="7532295" cy="5353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pic>
        <p:nvPicPr>
          <p:cNvPr id="16" name="Picture 16"/>
          <p:cNvPicPr>
            <a:picLocks noChangeAspect="1"/>
          </p:cNvPicPr>
          <p:nvPr/>
        </p:nvPicPr>
        <p:blipFill>
          <a:blip r:embed="rId7"/>
          <a:stretch>
            <a:fillRect/>
          </a:stretch>
        </p:blipFill>
        <p:spPr>
          <a:xfrm>
            <a:off x="8610600" y="3951070"/>
            <a:ext cx="12436900" cy="2883416"/>
          </a:xfrm>
          <a:prstGeom prst="rect">
            <a:avLst/>
          </a:prstGeom>
        </p:spPr>
      </p:pic>
      <p:sp>
        <p:nvSpPr>
          <p:cNvPr id="18" name="Rectangle 17"/>
          <p:cNvSpPr/>
          <p:nvPr/>
        </p:nvSpPr>
        <p:spPr>
          <a:xfrm>
            <a:off x="9329455" y="1028700"/>
            <a:ext cx="7929846" cy="3565976"/>
          </a:xfrm>
          <a:prstGeom prst="rect">
            <a:avLst/>
          </a:prstGeom>
        </p:spPr>
        <p:txBody>
          <a:bodyPr wrap="square">
            <a:spAutoFit/>
          </a:bodyPr>
          <a:lstStyle/>
          <a:p>
            <a:pPr algn="just">
              <a:lnSpc>
                <a:spcPct val="114000"/>
              </a:lnSpc>
            </a:pPr>
            <a:r>
              <a:rPr lang="vi-VN" sz="6600" dirty="0">
                <a:solidFill>
                  <a:srgbClr val="820624"/>
                </a:solidFill>
                <a:latin typeface="Cambria" panose="02040503050406030204" pitchFamily="18" charset="0"/>
                <a:ea typeface="Cambria" panose="02040503050406030204" pitchFamily="18" charset="0"/>
              </a:rPr>
              <a:t>Thức ăn từ động vật và con người được lấy từ đâu?</a:t>
            </a:r>
          </a:p>
        </p:txBody>
      </p:sp>
      <p:sp>
        <p:nvSpPr>
          <p:cNvPr id="19" name="Rounded Rectangle 18"/>
          <p:cNvSpPr/>
          <p:nvPr/>
        </p:nvSpPr>
        <p:spPr>
          <a:xfrm>
            <a:off x="9644798" y="6377755"/>
            <a:ext cx="7361580" cy="1909552"/>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9600" b="1" dirty="0">
                <a:solidFill>
                  <a:srgbClr val="C00000"/>
                </a:solidFill>
                <a:latin typeface="Cambria" panose="02040503050406030204" pitchFamily="18" charset="0"/>
                <a:ea typeface="Cambria" panose="02040503050406030204" pitchFamily="18" charset="0"/>
              </a:rPr>
              <a:t>Từ thực vật</a:t>
            </a:r>
            <a:endParaRPr lang="en-US" sz="96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8"/>
          <a:stretch>
            <a:fillRect/>
          </a:stretch>
        </p:blipFill>
        <p:spPr>
          <a:xfrm>
            <a:off x="1488159" y="2089466"/>
            <a:ext cx="7555880" cy="5370730"/>
          </a:xfrm>
          <a:prstGeom prst="rect">
            <a:avLst/>
          </a:prstGeom>
        </p:spPr>
      </p:pic>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331</Words>
  <Application>Microsoft Office PowerPoint</Application>
  <PresentationFormat>Tùy chỉnh</PresentationFormat>
  <Paragraphs>22</Paragraphs>
  <Slides>18</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18</vt:i4>
      </vt:variant>
    </vt:vector>
  </HeadingPairs>
  <TitlesOfParts>
    <vt:vector size="23" baseType="lpstr">
      <vt:lpstr>Times New Roman</vt:lpstr>
      <vt:lpstr>Cambria</vt:lpstr>
      <vt:lpstr>思源黑体 CN</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Dung Âu</cp:lastModifiedBy>
  <cp:revision>20</cp:revision>
  <dcterms:created xsi:type="dcterms:W3CDTF">2006-08-16T00:00:00Z</dcterms:created>
  <dcterms:modified xsi:type="dcterms:W3CDTF">2025-05-02T02:54:49Z</dcterms:modified>
  <dc:identifier>DAGBXThxI8c</dc:identifier>
</cp:coreProperties>
</file>