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437" r:id="rId3"/>
    <p:sldId id="257" r:id="rId4"/>
    <p:sldId id="262" r:id="rId5"/>
    <p:sldId id="273" r:id="rId6"/>
    <p:sldId id="264" r:id="rId7"/>
    <p:sldId id="275" r:id="rId8"/>
    <p:sldId id="263" r:id="rId9"/>
    <p:sldId id="258" r:id="rId10"/>
    <p:sldId id="281" r:id="rId11"/>
    <p:sldId id="278" r:id="rId12"/>
    <p:sldId id="279" r:id="rId13"/>
    <p:sldId id="272" r:id="rId14"/>
    <p:sldId id="285" r:id="rId15"/>
    <p:sldId id="286" r:id="rId16"/>
    <p:sldId id="276" r:id="rId17"/>
    <p:sldId id="267" r:id="rId18"/>
    <p:sldId id="274" r:id="rId19"/>
    <p:sldId id="280" r:id="rId20"/>
    <p:sldId id="282" r:id="rId21"/>
    <p:sldId id="289" r:id="rId22"/>
    <p:sldId id="290" r:id="rId23"/>
    <p:sldId id="291" r:id="rId24"/>
    <p:sldId id="260" r:id="rId25"/>
    <p:sldId id="293" r:id="rId26"/>
    <p:sldId id="287" r:id="rId27"/>
    <p:sldId id="284" r:id="rId28"/>
    <p:sldId id="294" r:id="rId29"/>
    <p:sldId id="295" r:id="rId30"/>
    <p:sldId id="296" r:id="rId31"/>
    <p:sldId id="261" r:id="rId32"/>
    <p:sldId id="297" r:id="rId33"/>
    <p:sldId id="292" r:id="rId3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FFC9C9"/>
    <a:srgbClr val="FFD1F0"/>
    <a:srgbClr val="FFD5D5"/>
    <a:srgbClr val="F3DEDD"/>
    <a:srgbClr val="FFEEB9"/>
    <a:srgbClr val="DCF0C6"/>
    <a:srgbClr val="EAF0DC"/>
    <a:srgbClr val="B7FFD8"/>
    <a:srgbClr val="FFF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5A3C59-E5D2-4A7D-933E-534FA7E57F6C}" v="1" dt="2025-04-04T13:28:33.4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57" d="100"/>
          <a:sy n="57" d="100"/>
        </p:scale>
        <p:origin x="345" y="-66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02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g Âu" userId="0dcb76ad361bda84" providerId="LiveId" clId="{CE5A3C59-E5D2-4A7D-933E-534FA7E57F6C}"/>
    <pc:docChg chg="addSld delSld modSld">
      <pc:chgData name="Dung Âu" userId="0dcb76ad361bda84" providerId="LiveId" clId="{CE5A3C59-E5D2-4A7D-933E-534FA7E57F6C}" dt="2025-04-04T13:28:33.383" v="3"/>
      <pc:docMkLst>
        <pc:docMk/>
      </pc:docMkLst>
      <pc:sldChg chg="del">
        <pc:chgData name="Dung Âu" userId="0dcb76ad361bda84" providerId="LiveId" clId="{CE5A3C59-E5D2-4A7D-933E-534FA7E57F6C}" dt="2025-04-01T14:46:41.333" v="0" actId="47"/>
        <pc:sldMkLst>
          <pc:docMk/>
          <pc:sldMk cId="0" sldId="256"/>
        </pc:sldMkLst>
      </pc:sldChg>
      <pc:sldChg chg="del">
        <pc:chgData name="Dung Âu" userId="0dcb76ad361bda84" providerId="LiveId" clId="{CE5A3C59-E5D2-4A7D-933E-534FA7E57F6C}" dt="2025-04-01T14:46:46.439" v="1" actId="47"/>
        <pc:sldMkLst>
          <pc:docMk/>
          <pc:sldMk cId="0" sldId="259"/>
        </pc:sldMkLst>
      </pc:sldChg>
      <pc:sldChg chg="del">
        <pc:chgData name="Dung Âu" userId="0dcb76ad361bda84" providerId="LiveId" clId="{CE5A3C59-E5D2-4A7D-933E-534FA7E57F6C}" dt="2025-04-01T14:47:04.732" v="2" actId="47"/>
        <pc:sldMkLst>
          <pc:docMk/>
          <pc:sldMk cId="345004005" sldId="283"/>
        </pc:sldMkLst>
      </pc:sldChg>
      <pc:sldChg chg="add">
        <pc:chgData name="Dung Âu" userId="0dcb76ad361bda84" providerId="LiveId" clId="{CE5A3C59-E5D2-4A7D-933E-534FA7E57F6C}" dt="2025-04-04T13:28:33.383" v="3"/>
        <pc:sldMkLst>
          <pc:docMk/>
          <pc:sldMk cId="240393867" sldId="43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67918DD-F32C-40AE-BFB5-741B5886C773}" type="datetimeFigureOut">
              <a:rPr lang="zh-CN" altLang="en-US" smtClean="0"/>
              <a:t>2025/4/4</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59576188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latin typeface="Calibri"/>
                <a:ea typeface="微软雅黑" panose="020B0503020204020204" pitchFamily="34" charset="-122"/>
              </a:rPr>
              <a:pPr defTabSz="1371600">
                <a:defRPr/>
              </a:pPr>
              <a:t>2025/4/4</a:t>
            </a:fld>
            <a:endParaRPr lang="zh-CN" altLang="en-US">
              <a:solidFill>
                <a:prstClr val="black">
                  <a:tint val="75000"/>
                </a:prstClr>
              </a:solidFill>
              <a:latin typeface="Calibri"/>
              <a:ea typeface="微软雅黑" panose="020B0503020204020204" pitchFamily="34" charset="-122"/>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latin typeface="Calibri"/>
              <a:ea typeface="微软雅黑" panose="020B0503020204020204" pitchFamily="34" charset="-122"/>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latin typeface="Calibri"/>
                <a:ea typeface="微软雅黑" panose="020B0503020204020204" pitchFamily="34" charset="-122"/>
              </a:rPr>
              <a:pPr algn="r" defTabSz="1371600">
                <a:defRPr/>
              </a:pPr>
              <a:t>‹#›</a:t>
            </a:fld>
            <a:endParaRPr lang="zh-CN" altLang="en-US">
              <a:solidFill>
                <a:prstClr val="black">
                  <a:tint val="75000"/>
                </a:prstClr>
              </a:solidFill>
              <a:latin typeface="Calibri"/>
              <a:ea typeface="微软雅黑" panose="020B0503020204020204" pitchFamily="34" charset="-122"/>
            </a:endParaRPr>
          </a:p>
        </p:txBody>
      </p:sp>
    </p:spTree>
    <p:extLst>
      <p:ext uri="{BB962C8B-B14F-4D97-AF65-F5344CB8AC3E}">
        <p14:creationId xmlns:p14="http://schemas.microsoft.com/office/powerpoint/2010/main" val="669711349"/>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61520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90814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706937"/>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圆角矩形 7"/>
          <p:cNvSpPr/>
          <p:nvPr userDrawn="1"/>
        </p:nvSpPr>
        <p:spPr>
          <a:xfrm>
            <a:off x="800100" y="585788"/>
            <a:ext cx="16687800" cy="9043989"/>
          </a:xfrm>
          <a:prstGeom prst="round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9" name="圆角矩形 8"/>
          <p:cNvSpPr/>
          <p:nvPr userDrawn="1"/>
        </p:nvSpPr>
        <p:spPr>
          <a:xfrm>
            <a:off x="1085850" y="828675"/>
            <a:ext cx="16144875" cy="8601075"/>
          </a:xfrm>
          <a:prstGeom prst="roundRect">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6" name="Picture 5">
            <a:extLst>
              <a:ext uri="{FF2B5EF4-FFF2-40B4-BE49-F238E27FC236}">
                <a16:creationId xmlns:a16="http://schemas.microsoft.com/office/drawing/2014/main" id="{E6CE4F6D-41A0-6AC6-1B05-6F2F157057C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10" name="Picture 9">
            <a:extLst>
              <a:ext uri="{FF2B5EF4-FFF2-40B4-BE49-F238E27FC236}">
                <a16:creationId xmlns:a16="http://schemas.microsoft.com/office/drawing/2014/main" id="{03ED3745-4A64-B092-4A82-70A23913F68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1" name="Picture 10">
            <a:extLst>
              <a:ext uri="{FF2B5EF4-FFF2-40B4-BE49-F238E27FC236}">
                <a16:creationId xmlns:a16="http://schemas.microsoft.com/office/drawing/2014/main" id="{3552E796-D774-2E99-9ED9-E7651D64A1A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2" name="Picture 11">
            <a:extLst>
              <a:ext uri="{FF2B5EF4-FFF2-40B4-BE49-F238E27FC236}">
                <a16:creationId xmlns:a16="http://schemas.microsoft.com/office/drawing/2014/main" id="{88395F82-F382-0924-9620-D4A2743807E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pic>
        <p:nvPicPr>
          <p:cNvPr id="15" name="Picture 14">
            <a:extLst>
              <a:ext uri="{FF2B5EF4-FFF2-40B4-BE49-F238E27FC236}">
                <a16:creationId xmlns:a16="http://schemas.microsoft.com/office/drawing/2014/main" id="{67203E1E-EAA5-5079-D108-4A705DE50D76}"/>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6" name="Picture 15">
            <a:extLst>
              <a:ext uri="{FF2B5EF4-FFF2-40B4-BE49-F238E27FC236}">
                <a16:creationId xmlns:a16="http://schemas.microsoft.com/office/drawing/2014/main" id="{0A006646-989A-7BFC-E211-0BF4CD959C5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17" name="Picture 16">
            <a:extLst>
              <a:ext uri="{FF2B5EF4-FFF2-40B4-BE49-F238E27FC236}">
                <a16:creationId xmlns:a16="http://schemas.microsoft.com/office/drawing/2014/main" id="{AF34089E-9259-B522-1E1B-DD4F228088E3}"/>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18" name="Picture 17">
            <a:extLst>
              <a:ext uri="{FF2B5EF4-FFF2-40B4-BE49-F238E27FC236}">
                <a16:creationId xmlns:a16="http://schemas.microsoft.com/office/drawing/2014/main" id="{8AC2409C-B5AF-1532-8EE5-1EFD689F73A2}"/>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spTree>
    <p:extLst>
      <p:ext uri="{BB962C8B-B14F-4D97-AF65-F5344CB8AC3E}">
        <p14:creationId xmlns:p14="http://schemas.microsoft.com/office/powerpoint/2010/main" val="31252986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8.svg"/><Relationship Id="rId7" Type="http://schemas.openxmlformats.org/officeDocument/2006/relationships/image" Target="../media/image54.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svg"/><Relationship Id="rId4" Type="http://schemas.openxmlformats.org/officeDocument/2006/relationships/image" Target="../media/image51.png"/><Relationship Id="rId9" Type="http://schemas.openxmlformats.org/officeDocument/2006/relationships/image" Target="../media/image56.sv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58.sv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4.svg"/><Relationship Id="rId7" Type="http://schemas.openxmlformats.org/officeDocument/2006/relationships/image" Target="../media/image60.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18.svg"/><Relationship Id="rId10" Type="http://schemas.openxmlformats.org/officeDocument/2006/relationships/image" Target="../media/image63.png"/><Relationship Id="rId4" Type="http://schemas.openxmlformats.org/officeDocument/2006/relationships/image" Target="../media/image17.png"/><Relationship Id="rId9" Type="http://schemas.openxmlformats.org/officeDocument/2006/relationships/image" Target="../media/image62.sv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66.jpe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29.sv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23.svg"/></Relationships>
</file>

<file path=ppt/slides/_rels/slide1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7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29.sv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74.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29.sv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1.svg"/><Relationship Id="rId4" Type="http://schemas.openxmlformats.org/officeDocument/2006/relationships/image" Target="../media/image70.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9.svg"/><Relationship Id="rId7" Type="http://schemas.openxmlformats.org/officeDocument/2006/relationships/image" Target="../media/image4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77.sv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9.svg"/><Relationship Id="rId7" Type="http://schemas.openxmlformats.org/officeDocument/2006/relationships/image" Target="../media/image41.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77.sv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2.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64.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8.sv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svg"/><Relationship Id="rId7" Type="http://schemas.openxmlformats.org/officeDocument/2006/relationships/image" Target="../media/image86.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 Id="rId9" Type="http://schemas.openxmlformats.org/officeDocument/2006/relationships/image" Target="../media/image18.svg"/></Relationships>
</file>

<file path=ppt/slides/_rels/slide29.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0.svg"/><Relationship Id="rId7" Type="http://schemas.openxmlformats.org/officeDocument/2006/relationships/image" Target="../media/image71.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88.sv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9.svg"/><Relationship Id="rId7" Type="http://schemas.openxmlformats.org/officeDocument/2006/relationships/image" Target="../media/image9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41.svg"/></Relationships>
</file>

<file path=ppt/slides/_rels/slide4.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sv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37.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sv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1.svg"/><Relationship Id="rId7" Type="http://schemas.openxmlformats.org/officeDocument/2006/relationships/image" Target="../media/image43.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1" y="1096052"/>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dirty="0">
                <a:ln>
                  <a:noFill/>
                </a:ln>
                <a:solidFill>
                  <a:prstClr val="white"/>
                </a:solidFill>
                <a:effectLst/>
                <a:uLnTx/>
                <a:uFillTx/>
                <a:latin typeface="思源黑体 CN"/>
                <a:ea typeface="思源黑体 CN"/>
                <a:cs typeface="+mn-cs"/>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sp>
        <p:nvSpPr>
          <p:cNvPr id="21" name="矩形 20"/>
          <p:cNvSpPr/>
          <p:nvPr/>
        </p:nvSpPr>
        <p:spPr>
          <a:xfrm>
            <a:off x="18284195" y="-2698955"/>
            <a:ext cx="4646144" cy="15678762"/>
          </a:xfrm>
          <a:prstGeom prst="rect">
            <a:avLst/>
          </a:prstGeom>
          <a:solidFill>
            <a:srgbClr val="F4F4F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black"/>
              </a:solidFill>
              <a:effectLst/>
              <a:uLnTx/>
              <a:uFillTx/>
              <a:latin typeface="思源黑体 CN"/>
              <a:ea typeface="思源黑体 CN"/>
              <a:cs typeface="+mn-cs"/>
            </a:endParaRPr>
          </a:p>
        </p:txBody>
      </p:sp>
      <p:pic>
        <p:nvPicPr>
          <p:cNvPr id="3" name="图片 2"/>
          <p:cNvPicPr>
            <a:picLocks noChangeAspect="1"/>
          </p:cNvPicPr>
          <p:nvPr/>
        </p:nvPicPr>
        <p:blipFill>
          <a:blip r:embed="rId7"/>
          <a:stretch>
            <a:fillRect/>
          </a:stretch>
        </p:blipFill>
        <p:spPr>
          <a:xfrm>
            <a:off x="1" y="1"/>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marL="0" marR="0" lvl="0" indent="0" algn="l" defTabSz="2057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FF"/>
                </a:solidFill>
                <a:effectLst/>
                <a:uLnTx/>
                <a:uFillTx/>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5"/>
            <a:ext cx="15463683" cy="1754326"/>
          </a:xfrm>
          <a:prstGeom prst="rect">
            <a:avLst/>
          </a:prstGeom>
          <a:noFill/>
        </p:spPr>
        <p:txBody>
          <a:bodyPr wrap="square" rtlCol="0">
            <a:spAutoFit/>
          </a:bodyPr>
          <a:lstStyle/>
          <a:p>
            <a:pPr marL="0" marR="0" lvl="0" indent="0" algn="ctr" defTabSz="2057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0000"/>
                </a:solidFill>
                <a:effectLst/>
                <a:uLnTx/>
                <a:uFillTx/>
                <a:latin typeface="Times New Roman" panose="02020603050405020304" pitchFamily="18" charset="0"/>
                <a:ea typeface="思源黑体 CN"/>
                <a:cs typeface="Times New Roman" panose="02020603050405020304" pitchFamily="18" charset="0"/>
              </a:rPr>
              <a:t>Lớp</a:t>
            </a: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 4A5</a:t>
            </a:r>
          </a:p>
          <a:p>
            <a:pPr marL="0" marR="0" lvl="0" indent="0" algn="ctr" defTabSz="2057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4" name="Freeform 4"/>
          <p:cNvSpPr/>
          <p:nvPr/>
        </p:nvSpPr>
        <p:spPr>
          <a:xfrm flipH="1">
            <a:off x="-144381" y="9473952"/>
            <a:ext cx="2555196" cy="694944"/>
          </a:xfrm>
          <a:custGeom>
            <a:avLst/>
            <a:gdLst/>
            <a:ahLst/>
            <a:cxnLst/>
            <a:rect l="l" t="t" r="r" b="b"/>
            <a:pathLst>
              <a:path w="5724126" h="1717238">
                <a:moveTo>
                  <a:pt x="5724126" y="0"/>
                </a:moveTo>
                <a:lnTo>
                  <a:pt x="0" y="0"/>
                </a:lnTo>
                <a:lnTo>
                  <a:pt x="0" y="1717238"/>
                </a:lnTo>
                <a:lnTo>
                  <a:pt x="5724126" y="1717238"/>
                </a:lnTo>
                <a:lnTo>
                  <a:pt x="572412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3800">
              <a:latin typeface="Arial" panose="020B0604020202020204" pitchFamily="34" charset="0"/>
              <a:cs typeface="Arial" panose="020B0604020202020204" pitchFamily="34" charset="0"/>
            </a:endParaRPr>
          </a:p>
        </p:txBody>
      </p:sp>
      <p:sp>
        <p:nvSpPr>
          <p:cNvPr id="6" name="Freeform 6"/>
          <p:cNvSpPr/>
          <p:nvPr/>
        </p:nvSpPr>
        <p:spPr>
          <a:xfrm flipH="1" flipV="1">
            <a:off x="17068799" y="0"/>
            <a:ext cx="1219200" cy="1333500"/>
          </a:xfrm>
          <a:custGeom>
            <a:avLst/>
            <a:gdLst/>
            <a:ahLst/>
            <a:cxnLst/>
            <a:rect l="l" t="t" r="r" b="b"/>
            <a:pathLst>
              <a:path w="1820775" h="2259898">
                <a:moveTo>
                  <a:pt x="1820775" y="2259898"/>
                </a:moveTo>
                <a:lnTo>
                  <a:pt x="0" y="2259898"/>
                </a:lnTo>
                <a:lnTo>
                  <a:pt x="0" y="0"/>
                </a:lnTo>
                <a:lnTo>
                  <a:pt x="1820775" y="0"/>
                </a:lnTo>
                <a:lnTo>
                  <a:pt x="1820775" y="2259898"/>
                </a:lnTo>
                <a:close/>
              </a:path>
            </a:pathLst>
          </a:custGeom>
          <a:blipFill>
            <a:blip r:embed="rId4">
              <a:extLst>
                <a:ext uri="{96DAC541-7B7A-43D3-8B79-37D633B846F1}">
                  <asvg:svgBlip xmlns:asvg="http://schemas.microsoft.com/office/drawing/2016/SVG/main" r:embed="rId5"/>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pic>
        <p:nvPicPr>
          <p:cNvPr id="11" name="Picture 9">
            <a:extLst>
              <a:ext uri="{FF2B5EF4-FFF2-40B4-BE49-F238E27FC236}">
                <a16:creationId xmlns:a16="http://schemas.microsoft.com/office/drawing/2014/main" id="{40C12880-B76A-E9DC-C3E7-0135966566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582400" y="2881274"/>
            <a:ext cx="5879687" cy="6606390"/>
          </a:xfrm>
          <a:prstGeom prst="rect">
            <a:avLst/>
          </a:prstGeom>
        </p:spPr>
      </p:pic>
      <p:sp>
        <p:nvSpPr>
          <p:cNvPr id="12" name="Line Callout 1 (Border and Accent Bar) 3">
            <a:extLst>
              <a:ext uri="{FF2B5EF4-FFF2-40B4-BE49-F238E27FC236}">
                <a16:creationId xmlns:a16="http://schemas.microsoft.com/office/drawing/2014/main" id="{F4893051-5C44-AC5B-A4ED-FE7F41618ECB}"/>
              </a:ext>
            </a:extLst>
          </p:cNvPr>
          <p:cNvSpPr/>
          <p:nvPr/>
        </p:nvSpPr>
        <p:spPr>
          <a:xfrm>
            <a:off x="457200" y="647700"/>
            <a:ext cx="15544800" cy="1522473"/>
          </a:xfrm>
          <a:prstGeom prst="accentBorderCallout1">
            <a:avLst>
              <a:gd name="adj1" fmla="val 18750"/>
              <a:gd name="adj2" fmla="val -3127"/>
              <a:gd name="adj3" fmla="val 17954"/>
              <a:gd name="adj4" fmla="val -17509"/>
            </a:avLst>
          </a:prstGeom>
          <a:solidFill>
            <a:schemeClr val="accent2">
              <a:lumMod val="75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cs typeface="Arial" panose="020B0604020202020204" pitchFamily="34" charset="0"/>
              </a:rPr>
              <a:t>Luyện đọc đúng các từ ngữ chứa tiếng dễ phát âm sai</a:t>
            </a:r>
            <a:endParaRPr lang="en-US" sz="4400" b="1" dirty="0">
              <a:solidFill>
                <a:schemeClr val="bg1"/>
              </a:solidFill>
              <a:latin typeface="Arial" panose="020B0604020202020204" pitchFamily="34" charset="0"/>
              <a:cs typeface="Arial" panose="020B0604020202020204" pitchFamily="34" charset="0"/>
            </a:endParaRPr>
          </a:p>
        </p:txBody>
      </p:sp>
      <p:sp>
        <p:nvSpPr>
          <p:cNvPr id="13" name="Cloud 12">
            <a:extLst>
              <a:ext uri="{FF2B5EF4-FFF2-40B4-BE49-F238E27FC236}">
                <a16:creationId xmlns:a16="http://schemas.microsoft.com/office/drawing/2014/main" id="{A95FBE9A-AE7F-8C64-D2DD-3B3ED82A3A3D}"/>
              </a:ext>
            </a:extLst>
          </p:cNvPr>
          <p:cNvSpPr/>
          <p:nvPr/>
        </p:nvSpPr>
        <p:spPr>
          <a:xfrm>
            <a:off x="972556" y="2913932"/>
            <a:ext cx="4558629" cy="3071246"/>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tia nắng</a:t>
            </a:r>
            <a:endParaRPr lang="en-US" sz="4000" b="1" i="1" dirty="0">
              <a:solidFill>
                <a:schemeClr val="tx1"/>
              </a:solidFill>
              <a:latin typeface="Arial" panose="020B0604020202020204" pitchFamily="34" charset="0"/>
              <a:cs typeface="Arial" panose="020B0604020202020204" pitchFamily="34" charset="0"/>
            </a:endParaRPr>
          </a:p>
        </p:txBody>
      </p:sp>
      <p:sp>
        <p:nvSpPr>
          <p:cNvPr id="20" name="Cloud 19">
            <a:extLst>
              <a:ext uri="{FF2B5EF4-FFF2-40B4-BE49-F238E27FC236}">
                <a16:creationId xmlns:a16="http://schemas.microsoft.com/office/drawing/2014/main" id="{A27873A8-BE50-1E18-6F6E-30EFB3ACF2BA}"/>
              </a:ext>
            </a:extLst>
          </p:cNvPr>
          <p:cNvSpPr/>
          <p:nvPr/>
        </p:nvSpPr>
        <p:spPr>
          <a:xfrm>
            <a:off x="6864685" y="2913932"/>
            <a:ext cx="4558629" cy="3071246"/>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000" b="1" i="1">
                <a:solidFill>
                  <a:schemeClr val="tx1"/>
                </a:solidFill>
                <a:latin typeface="Arial" panose="020B0604020202020204" pitchFamily="34" charset="0"/>
                <a:cs typeface="Arial" panose="020B0604020202020204" pitchFamily="34" charset="0"/>
              </a:rPr>
              <a:t>bắt đầu lộng lên</a:t>
            </a:r>
            <a:endParaRPr lang="en-US" sz="4000" b="1" i="1" dirty="0">
              <a:solidFill>
                <a:schemeClr val="tx1"/>
              </a:solidFill>
              <a:latin typeface="Arial" panose="020B0604020202020204" pitchFamily="34" charset="0"/>
              <a:cs typeface="Arial" panose="020B0604020202020204" pitchFamily="34" charset="0"/>
            </a:endParaRPr>
          </a:p>
        </p:txBody>
      </p:sp>
      <p:sp>
        <p:nvSpPr>
          <p:cNvPr id="21" name="Cloud 20">
            <a:extLst>
              <a:ext uri="{FF2B5EF4-FFF2-40B4-BE49-F238E27FC236}">
                <a16:creationId xmlns:a16="http://schemas.microsoft.com/office/drawing/2014/main" id="{8F454FC1-5BEA-8492-007C-BE05C1DE75F6}"/>
              </a:ext>
            </a:extLst>
          </p:cNvPr>
          <p:cNvSpPr/>
          <p:nvPr/>
        </p:nvSpPr>
        <p:spPr>
          <a:xfrm>
            <a:off x="2819400" y="6362701"/>
            <a:ext cx="6096000" cy="3309256"/>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b="1" i="1">
                <a:solidFill>
                  <a:schemeClr val="tx1"/>
                </a:solidFill>
                <a:cs typeface="Arial" panose="020B0604020202020204" pitchFamily="34" charset="0"/>
              </a:rPr>
              <a:t>sau lưng đồng lúa chín</a:t>
            </a:r>
            <a:endParaRPr lang="en-US" sz="4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235233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8" name="Freeform 8"/>
          <p:cNvSpPr/>
          <p:nvPr/>
        </p:nvSpPr>
        <p:spPr>
          <a:xfrm>
            <a:off x="-152400" y="9144000"/>
            <a:ext cx="1045029" cy="1143000"/>
          </a:xfrm>
          <a:custGeom>
            <a:avLst/>
            <a:gdLst/>
            <a:ahLst/>
            <a:cxnLst/>
            <a:rect l="l" t="t" r="r" b="b"/>
            <a:pathLst>
              <a:path w="1515951" h="1627699">
                <a:moveTo>
                  <a:pt x="0" y="0"/>
                </a:moveTo>
                <a:lnTo>
                  <a:pt x="1515951" y="0"/>
                </a:lnTo>
                <a:lnTo>
                  <a:pt x="1515951" y="1627699"/>
                </a:lnTo>
                <a:lnTo>
                  <a:pt x="0" y="16276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9">
            <a:extLst>
              <a:ext uri="{FF2B5EF4-FFF2-40B4-BE49-F238E27FC236}">
                <a16:creationId xmlns:a16="http://schemas.microsoft.com/office/drawing/2014/main" id="{E1D8FA99-5053-697A-B9C3-07ACDF673004}"/>
              </a:ext>
            </a:extLst>
          </p:cNvPr>
          <p:cNvSpPr/>
          <p:nvPr/>
        </p:nvSpPr>
        <p:spPr>
          <a:xfrm rot="2614884">
            <a:off x="16181311" y="1117141"/>
            <a:ext cx="2468126" cy="1436000"/>
          </a:xfrm>
          <a:custGeom>
            <a:avLst/>
            <a:gdLst/>
            <a:ahLst/>
            <a:cxnLst/>
            <a:rect l="l" t="t" r="r" b="b"/>
            <a:pathLst>
              <a:path w="2468126" h="1436000">
                <a:moveTo>
                  <a:pt x="0" y="0"/>
                </a:moveTo>
                <a:lnTo>
                  <a:pt x="2468125" y="0"/>
                </a:lnTo>
                <a:lnTo>
                  <a:pt x="2468125" y="1436000"/>
                </a:lnTo>
                <a:lnTo>
                  <a:pt x="0" y="1436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3">
            <a:extLst>
              <a:ext uri="{FF2B5EF4-FFF2-40B4-BE49-F238E27FC236}">
                <a16:creationId xmlns:a16="http://schemas.microsoft.com/office/drawing/2014/main" id="{BF0E04E0-EDC9-1E20-48E0-787805FD46DA}"/>
              </a:ext>
            </a:extLst>
          </p:cNvPr>
          <p:cNvSpPr/>
          <p:nvPr/>
        </p:nvSpPr>
        <p:spPr>
          <a:xfrm>
            <a:off x="1219200" y="1835140"/>
            <a:ext cx="16196174" cy="7804160"/>
          </a:xfrm>
          <a:custGeom>
            <a:avLst/>
            <a:gdLst/>
            <a:ahLst/>
            <a:cxnLst/>
            <a:rect l="l" t="t" r="r" b="b"/>
            <a:pathLst>
              <a:path w="4137329" h="2167467">
                <a:moveTo>
                  <a:pt x="0" y="0"/>
                </a:moveTo>
                <a:lnTo>
                  <a:pt x="4137329" y="0"/>
                </a:lnTo>
                <a:lnTo>
                  <a:pt x="4137329" y="2167467"/>
                </a:lnTo>
                <a:lnTo>
                  <a:pt x="0" y="2167467"/>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5823BF18-8E05-9747-22BF-31599E8414E3}"/>
              </a:ext>
            </a:extLst>
          </p:cNvPr>
          <p:cNvSpPr txBox="1"/>
          <p:nvPr/>
        </p:nvSpPr>
        <p:spPr>
          <a:xfrm>
            <a:off x="1719059" y="3875080"/>
            <a:ext cx="10625341" cy="5088060"/>
          </a:xfrm>
          <a:prstGeom prst="rect">
            <a:avLst/>
          </a:prstGeom>
          <a:noFill/>
        </p:spPr>
        <p:txBody>
          <a:bodyPr wrap="square">
            <a:spAutoFit/>
          </a:bodyPr>
          <a:lstStyle/>
          <a:p>
            <a:pPr marL="571500" marR="0" lvl="0" indent="-571500" algn="just">
              <a:lnSpc>
                <a:spcPct val="200000"/>
              </a:lnSpc>
              <a:spcBef>
                <a:spcPts val="100"/>
              </a:spcBef>
              <a:spcAft>
                <a:spcPts val="100"/>
              </a:spcAft>
              <a:buFont typeface="Courier New" panose="02070309020205020404" pitchFamily="49" charset="0"/>
              <a:buChar char="o"/>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Vẻ đẹp bình dị của buổi chiều hè vùng ngoại ô thật đáng yêu.</a:t>
            </a:r>
          </a:p>
          <a:p>
            <a:pPr marL="571500" marR="0" lvl="0" indent="-571500" algn="just">
              <a:lnSpc>
                <a:spcPct val="200000"/>
              </a:lnSpc>
              <a:spcBef>
                <a:spcPts val="100"/>
              </a:spcBef>
              <a:spcAft>
                <a:spcPts val="100"/>
              </a:spcAft>
              <a:buFont typeface="Courier New" panose="02070309020205020404" pitchFamily="49" charset="0"/>
              <a:buChar char="o"/>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Những cánh điều như những mảnh hồn ấu thơ bay lên với biết bao khát vọng.</a:t>
            </a:r>
          </a:p>
        </p:txBody>
      </p:sp>
      <p:sp>
        <p:nvSpPr>
          <p:cNvPr id="27" name="Line Callout 1 (Border and Accent Bar) 3">
            <a:extLst>
              <a:ext uri="{FF2B5EF4-FFF2-40B4-BE49-F238E27FC236}">
                <a16:creationId xmlns:a16="http://schemas.microsoft.com/office/drawing/2014/main" id="{D42BBB9C-3D6E-C33A-604D-708890F6208E}"/>
              </a:ext>
            </a:extLst>
          </p:cNvPr>
          <p:cNvSpPr/>
          <p:nvPr/>
        </p:nvSpPr>
        <p:spPr>
          <a:xfrm>
            <a:off x="335688" y="952500"/>
            <a:ext cx="12770712" cy="2741720"/>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C00000"/>
                </a:solidFill>
                <a:latin typeface="Arial" panose="020B0604020202020204" pitchFamily="34" charset="0"/>
                <a:cs typeface="Arial" panose="020B0604020202020204" pitchFamily="34" charset="0"/>
              </a:rPr>
              <a:t>Luyện đọc diễn cảm những câu thơ thể hiện cảm xúc của nhân vật “tôi”:</a:t>
            </a:r>
          </a:p>
        </p:txBody>
      </p:sp>
      <p:sp>
        <p:nvSpPr>
          <p:cNvPr id="2" name="Freeform 8">
            <a:extLst>
              <a:ext uri="{FF2B5EF4-FFF2-40B4-BE49-F238E27FC236}">
                <a16:creationId xmlns:a16="http://schemas.microsoft.com/office/drawing/2014/main" id="{C2EF7269-7CEE-5DA0-9CF3-058F2E534BC8}"/>
              </a:ext>
            </a:extLst>
          </p:cNvPr>
          <p:cNvSpPr/>
          <p:nvPr/>
        </p:nvSpPr>
        <p:spPr>
          <a:xfrm>
            <a:off x="17002641" y="8929307"/>
            <a:ext cx="1296245" cy="1363136"/>
          </a:xfrm>
          <a:custGeom>
            <a:avLst/>
            <a:gdLst/>
            <a:ahLst/>
            <a:cxnLst/>
            <a:rect l="l" t="t" r="r" b="b"/>
            <a:pathLst>
              <a:path w="1781327" h="1880028">
                <a:moveTo>
                  <a:pt x="0" y="0"/>
                </a:moveTo>
                <a:lnTo>
                  <a:pt x="1781326" y="0"/>
                </a:lnTo>
                <a:lnTo>
                  <a:pt x="1781326" y="1880028"/>
                </a:lnTo>
                <a:lnTo>
                  <a:pt x="0" y="18800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0" name="Picture 13">
            <a:extLst>
              <a:ext uri="{FF2B5EF4-FFF2-40B4-BE49-F238E27FC236}">
                <a16:creationId xmlns:a16="http://schemas.microsoft.com/office/drawing/2014/main" id="{D4557472-677D-23E4-7D1C-A2E4D90E6C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63118" y="4821420"/>
            <a:ext cx="3605823" cy="3542721"/>
          </a:xfrm>
          <a:prstGeom prst="rect">
            <a:avLst/>
          </a:prstGeom>
        </p:spPr>
      </p:pic>
    </p:spTree>
    <p:extLst>
      <p:ext uri="{BB962C8B-B14F-4D97-AF65-F5344CB8AC3E}">
        <p14:creationId xmlns:p14="http://schemas.microsoft.com/office/powerpoint/2010/main" val="395030147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2"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right)">
                                      <p:cBhvr>
                                        <p:cTn id="10" dur="500"/>
                                        <p:tgtEl>
                                          <p:spTgt spid="30"/>
                                        </p:tgtEl>
                                      </p:cBhvr>
                                    </p:animEffect>
                                  </p:childTnLst>
                                </p:cTn>
                              </p:par>
                              <p:par>
                                <p:cTn id="11" presetID="22" presetClass="entr" presetSubtype="2"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8" dur="500"/>
                                        <p:tgtEl>
                                          <p:spTgt spid="26">
                                            <p:txEl>
                                              <p:pRg st="0" end="0"/>
                                            </p:txEl>
                                          </p:spTgt>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6" name="Freeform 6"/>
          <p:cNvSpPr/>
          <p:nvPr/>
        </p:nvSpPr>
        <p:spPr>
          <a:xfrm flipH="1" flipV="1">
            <a:off x="16383000" y="0"/>
            <a:ext cx="1902418" cy="2103905"/>
          </a:xfrm>
          <a:custGeom>
            <a:avLst/>
            <a:gdLst/>
            <a:ahLst/>
            <a:cxnLst/>
            <a:rect l="l" t="t" r="r" b="b"/>
            <a:pathLst>
              <a:path w="2899368" h="2899368">
                <a:moveTo>
                  <a:pt x="2899368" y="2899368"/>
                </a:moveTo>
                <a:lnTo>
                  <a:pt x="0" y="2899368"/>
                </a:lnTo>
                <a:lnTo>
                  <a:pt x="0" y="0"/>
                </a:lnTo>
                <a:lnTo>
                  <a:pt x="2899368" y="0"/>
                </a:lnTo>
                <a:lnTo>
                  <a:pt x="2899368" y="289936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0" y="8191500"/>
            <a:ext cx="1905000" cy="2095500"/>
          </a:xfrm>
          <a:custGeom>
            <a:avLst/>
            <a:gdLst/>
            <a:ahLst/>
            <a:cxnLst/>
            <a:rect l="l" t="t" r="r" b="b"/>
            <a:pathLst>
              <a:path w="2899368" h="2899368">
                <a:moveTo>
                  <a:pt x="0" y="0"/>
                </a:moveTo>
                <a:lnTo>
                  <a:pt x="2899368" y="0"/>
                </a:lnTo>
                <a:lnTo>
                  <a:pt x="2899368" y="2899368"/>
                </a:lnTo>
                <a:lnTo>
                  <a:pt x="0" y="289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5">
            <a:extLst>
              <a:ext uri="{FF2B5EF4-FFF2-40B4-BE49-F238E27FC236}">
                <a16:creationId xmlns:a16="http://schemas.microsoft.com/office/drawing/2014/main" id="{E7B98609-532E-E61E-C066-29FE13DEE2E6}"/>
              </a:ext>
            </a:extLst>
          </p:cNvPr>
          <p:cNvSpPr/>
          <p:nvPr/>
        </p:nvSpPr>
        <p:spPr>
          <a:xfrm>
            <a:off x="1246997" y="1943100"/>
            <a:ext cx="15925800" cy="7516420"/>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3" name="Freeform 6">
            <a:extLst>
              <a:ext uri="{FF2B5EF4-FFF2-40B4-BE49-F238E27FC236}">
                <a16:creationId xmlns:a16="http://schemas.microsoft.com/office/drawing/2014/main" id="{FE5D116A-A415-D7C9-818F-5D70BC2396C2}"/>
              </a:ext>
            </a:extLst>
          </p:cNvPr>
          <p:cNvSpPr/>
          <p:nvPr/>
        </p:nvSpPr>
        <p:spPr>
          <a:xfrm rot="922288">
            <a:off x="736478" y="798636"/>
            <a:ext cx="1749219" cy="2379890"/>
          </a:xfrm>
          <a:custGeom>
            <a:avLst/>
            <a:gdLst/>
            <a:ahLst/>
            <a:cxnLst/>
            <a:rect l="l" t="t" r="r" b="b"/>
            <a:pathLst>
              <a:path w="1749219" h="2379890">
                <a:moveTo>
                  <a:pt x="0" y="0"/>
                </a:moveTo>
                <a:lnTo>
                  <a:pt x="1749219" y="0"/>
                </a:lnTo>
                <a:lnTo>
                  <a:pt x="1749219" y="2379890"/>
                </a:lnTo>
                <a:lnTo>
                  <a:pt x="0" y="23798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9">
            <a:extLst>
              <a:ext uri="{FF2B5EF4-FFF2-40B4-BE49-F238E27FC236}">
                <a16:creationId xmlns:a16="http://schemas.microsoft.com/office/drawing/2014/main" id="{98D33513-E960-AD48-B84C-C7D6C98C4513}"/>
              </a:ext>
            </a:extLst>
          </p:cNvPr>
          <p:cNvSpPr/>
          <p:nvPr/>
        </p:nvSpPr>
        <p:spPr>
          <a:xfrm rot="922288">
            <a:off x="16280565" y="8049304"/>
            <a:ext cx="1749219" cy="2379890"/>
          </a:xfrm>
          <a:custGeom>
            <a:avLst/>
            <a:gdLst/>
            <a:ahLst/>
            <a:cxnLst/>
            <a:rect l="l" t="t" r="r" b="b"/>
            <a:pathLst>
              <a:path w="1749219" h="2379890">
                <a:moveTo>
                  <a:pt x="0" y="0"/>
                </a:moveTo>
                <a:lnTo>
                  <a:pt x="1749220" y="0"/>
                </a:lnTo>
                <a:lnTo>
                  <a:pt x="1749220" y="2379891"/>
                </a:lnTo>
                <a:lnTo>
                  <a:pt x="0" y="23798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AEC02810-EA1F-716B-84BB-EEA3C30E755D}"/>
              </a:ext>
            </a:extLst>
          </p:cNvPr>
          <p:cNvGrpSpPr/>
          <p:nvPr/>
        </p:nvGrpSpPr>
        <p:grpSpPr>
          <a:xfrm>
            <a:off x="3505200" y="1252614"/>
            <a:ext cx="11277600" cy="1491558"/>
            <a:chOff x="3391082" y="286730"/>
            <a:chExt cx="11277600" cy="1491558"/>
          </a:xfrm>
        </p:grpSpPr>
        <p:grpSp>
          <p:nvGrpSpPr>
            <p:cNvPr id="21" name="Group 18">
              <a:extLst>
                <a:ext uri="{FF2B5EF4-FFF2-40B4-BE49-F238E27FC236}">
                  <a16:creationId xmlns:a16="http://schemas.microsoft.com/office/drawing/2014/main" id="{4ABE990D-5CD5-278B-43AB-1440385CE648}"/>
                </a:ext>
              </a:extLst>
            </p:cNvPr>
            <p:cNvGrpSpPr/>
            <p:nvPr/>
          </p:nvGrpSpPr>
          <p:grpSpPr>
            <a:xfrm>
              <a:off x="3391082" y="286730"/>
              <a:ext cx="11277600" cy="1491558"/>
              <a:chOff x="-20796" y="-38100"/>
              <a:chExt cx="3077734" cy="444500"/>
            </a:xfrm>
          </p:grpSpPr>
          <p:sp>
            <p:nvSpPr>
              <p:cNvPr id="23" name="Freeform 19">
                <a:extLst>
                  <a:ext uri="{FF2B5EF4-FFF2-40B4-BE49-F238E27FC236}">
                    <a16:creationId xmlns:a16="http://schemas.microsoft.com/office/drawing/2014/main" id="{F9151D40-1C70-7A0A-77BB-92832BA91144}"/>
                  </a:ext>
                </a:extLst>
              </p:cNvPr>
              <p:cNvSpPr/>
              <p:nvPr/>
            </p:nvSpPr>
            <p:spPr>
              <a:xfrm>
                <a:off x="-20796" y="-38100"/>
                <a:ext cx="3077734"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24" name="TextBox 20">
                <a:extLst>
                  <a:ext uri="{FF2B5EF4-FFF2-40B4-BE49-F238E27FC236}">
                    <a16:creationId xmlns:a16="http://schemas.microsoft.com/office/drawing/2014/main" id="{2B998D9B-0232-F405-B19C-990F61BB9EFF}"/>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43DCD115-0B14-77BD-0EEC-5509158BF59B}"/>
                </a:ext>
              </a:extLst>
            </p:cNvPr>
            <p:cNvSpPr txBox="1"/>
            <p:nvPr/>
          </p:nvSpPr>
          <p:spPr>
            <a:xfrm>
              <a:off x="4346204" y="512746"/>
              <a:ext cx="9464166"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Cách ngắt giọng ở những câu dài</a:t>
              </a:r>
              <a:endParaRPr lang="en-US" sz="4400" b="1" dirty="0">
                <a:solidFill>
                  <a:schemeClr val="bg1"/>
                </a:solidFill>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id="{82DE26C7-F9D4-358B-17CC-BB3B2C20C7BD}"/>
              </a:ext>
            </a:extLst>
          </p:cNvPr>
          <p:cNvSpPr txBox="1"/>
          <p:nvPr/>
        </p:nvSpPr>
        <p:spPr>
          <a:xfrm>
            <a:off x="1698826" y="2744172"/>
            <a:ext cx="15022141" cy="6056851"/>
          </a:xfrm>
          <a:prstGeom prst="rect">
            <a:avLst/>
          </a:prstGeom>
          <a:noFill/>
        </p:spPr>
        <p:txBody>
          <a:bodyPr wrap="square">
            <a:spAutoFit/>
          </a:bodyPr>
          <a:lstStyle/>
          <a:p>
            <a:pPr marL="571500"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Đằng sau lưng</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là phố xá,</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trước mặt</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là đồng lúa chín mênh mông</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và cả một khoảng trời bao la,</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những đám mây trắng</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vui đùa đuổi nhau trên cao</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Ngồi bên nơi cắm điều,</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lòng tôi lâng lâng,</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tôi muốn gửi ước mơ của mình</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theo những cánh diều lên tận mây xanh</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59733787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wipe(left)">
                                      <p:cBhvr>
                                        <p:cTn id="15" dur="500"/>
                                        <p:tgtEl>
                                          <p:spTgt spid="25">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wipe(left)">
                                      <p:cBhvr>
                                        <p:cTn id="19"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C2EF7269-7CEE-5DA0-9CF3-058F2E534BC8}"/>
              </a:ext>
            </a:extLst>
          </p:cNvPr>
          <p:cNvSpPr/>
          <p:nvPr/>
        </p:nvSpPr>
        <p:spPr>
          <a:xfrm>
            <a:off x="86301" y="-149251"/>
            <a:ext cx="1296245" cy="1363136"/>
          </a:xfrm>
          <a:custGeom>
            <a:avLst/>
            <a:gdLst/>
            <a:ahLst/>
            <a:cxnLst/>
            <a:rect l="l" t="t" r="r" b="b"/>
            <a:pathLst>
              <a:path w="1781327" h="1880028">
                <a:moveTo>
                  <a:pt x="0" y="0"/>
                </a:moveTo>
                <a:lnTo>
                  <a:pt x="1781326" y="0"/>
                </a:lnTo>
                <a:lnTo>
                  <a:pt x="1781326" y="1880028"/>
                </a:lnTo>
                <a:lnTo>
                  <a:pt x="0" y="18800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7112730" y="9144000"/>
            <a:ext cx="1045029" cy="1143000"/>
          </a:xfrm>
          <a:custGeom>
            <a:avLst/>
            <a:gdLst/>
            <a:ahLst/>
            <a:cxnLst/>
            <a:rect l="l" t="t" r="r" b="b"/>
            <a:pathLst>
              <a:path w="1515951" h="1627699">
                <a:moveTo>
                  <a:pt x="0" y="0"/>
                </a:moveTo>
                <a:lnTo>
                  <a:pt x="1515951" y="0"/>
                </a:lnTo>
                <a:lnTo>
                  <a:pt x="1515951" y="1627699"/>
                </a:lnTo>
                <a:lnTo>
                  <a:pt x="0" y="16276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id="{6824F87F-06E6-0A0D-B1FC-A6F18C6CCF33}"/>
              </a:ext>
            </a:extLst>
          </p:cNvPr>
          <p:cNvGrpSpPr/>
          <p:nvPr/>
        </p:nvGrpSpPr>
        <p:grpSpPr>
          <a:xfrm>
            <a:off x="10120936" y="3104608"/>
            <a:ext cx="6717335" cy="4267199"/>
            <a:chOff x="10120938" y="3238502"/>
            <a:chExt cx="6717335" cy="4267199"/>
          </a:xfrm>
        </p:grpSpPr>
        <p:grpSp>
          <p:nvGrpSpPr>
            <p:cNvPr id="9" name="Group 8">
              <a:extLst>
                <a:ext uri="{FF2B5EF4-FFF2-40B4-BE49-F238E27FC236}">
                  <a16:creationId xmlns:a16="http://schemas.microsoft.com/office/drawing/2014/main" id="{2786FC1F-23B9-D42A-E434-5BF8E94ABF58}"/>
                </a:ext>
              </a:extLst>
            </p:cNvPr>
            <p:cNvGrpSpPr/>
            <p:nvPr/>
          </p:nvGrpSpPr>
          <p:grpSpPr>
            <a:xfrm rot="5400000">
              <a:off x="11346006" y="2013434"/>
              <a:ext cx="4267199" cy="6717335"/>
              <a:chOff x="211325" y="-6508"/>
              <a:chExt cx="2680984" cy="4220350"/>
            </a:xfrm>
          </p:grpSpPr>
          <p:sp>
            <p:nvSpPr>
              <p:cNvPr id="12" name="Freeform 12">
                <a:extLst>
                  <a:ext uri="{FF2B5EF4-FFF2-40B4-BE49-F238E27FC236}">
                    <a16:creationId xmlns:a16="http://schemas.microsoft.com/office/drawing/2014/main" id="{B52DC709-EE63-099A-1CA0-BD168CB6B023}"/>
                  </a:ext>
                </a:extLst>
              </p:cNvPr>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chemeClr val="accent5">
                  <a:lumMod val="20000"/>
                  <a:lumOff val="80000"/>
                </a:schemeClr>
              </a:solidFill>
            </p:spPr>
            <p:txBody>
              <a:bodyPr/>
              <a:lstStyle/>
              <a:p>
                <a:endParaRPr lang="en-US"/>
              </a:p>
            </p:txBody>
          </p:sp>
        </p:grpSp>
        <p:sp>
          <p:nvSpPr>
            <p:cNvPr id="11" name="TextBox 10">
              <a:extLst>
                <a:ext uri="{FF2B5EF4-FFF2-40B4-BE49-F238E27FC236}">
                  <a16:creationId xmlns:a16="http://schemas.microsoft.com/office/drawing/2014/main" id="{E2C635F1-10AF-0C39-3481-D934A6819764}"/>
                </a:ext>
              </a:extLst>
            </p:cNvPr>
            <p:cNvSpPr txBox="1"/>
            <p:nvPr/>
          </p:nvSpPr>
          <p:spPr>
            <a:xfrm>
              <a:off x="10724913" y="4324472"/>
              <a:ext cx="5509383" cy="1905843"/>
            </a:xfrm>
            <a:prstGeom prst="rect">
              <a:avLst/>
            </a:prstGeom>
          </p:spPr>
          <p:txBody>
            <a:bodyPr wrap="square" lIns="0" tIns="0" rIns="0" bIns="0" rtlCol="0" anchor="t">
              <a:spAutoFit/>
            </a:bodyPr>
            <a:lstStyle/>
            <a:p>
              <a:pPr algn="ctr">
                <a:lnSpc>
                  <a:spcPct val="150000"/>
                </a:lnSpc>
                <a:spcBef>
                  <a:spcPct val="0"/>
                </a:spcBef>
              </a:pPr>
              <a:r>
                <a:rPr lang="en-US" sz="4400" b="1" spc="84">
                  <a:solidFill>
                    <a:schemeClr val="tx2">
                      <a:lumMod val="50000"/>
                    </a:schemeClr>
                  </a:solidFill>
                  <a:latin typeface="Arial" panose="020B0604020202020204" pitchFamily="34" charset="0"/>
                  <a:cs typeface="Arial" panose="020B0604020202020204" pitchFamily="34" charset="0"/>
                </a:rPr>
                <a:t>Các em hoàn thành những yêu cầu sau</a:t>
              </a:r>
              <a:endParaRPr lang="en-US" sz="4400" b="1" spc="84" dirty="0">
                <a:solidFill>
                  <a:schemeClr val="tx2">
                    <a:lumMod val="50000"/>
                  </a:schemeClr>
                </a:solidFill>
                <a:latin typeface="Arial" panose="020B0604020202020204" pitchFamily="34" charset="0"/>
                <a:cs typeface="Arial" panose="020B0604020202020204" pitchFamily="34" charset="0"/>
              </a:endParaRPr>
            </a:p>
          </p:txBody>
        </p:sp>
      </p:grpSp>
      <p:pic>
        <p:nvPicPr>
          <p:cNvPr id="13" name="Picture 15">
            <a:extLst>
              <a:ext uri="{FF2B5EF4-FFF2-40B4-BE49-F238E27FC236}">
                <a16:creationId xmlns:a16="http://schemas.microsoft.com/office/drawing/2014/main" id="{0B71B773-A991-91E9-7919-C6F6F0C16D9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941001" y="1641012"/>
            <a:ext cx="2348622" cy="2552850"/>
          </a:xfrm>
          <a:prstGeom prst="rect">
            <a:avLst/>
          </a:prstGeom>
        </p:spPr>
      </p:pic>
      <p:grpSp>
        <p:nvGrpSpPr>
          <p:cNvPr id="14" name="Group 13">
            <a:extLst>
              <a:ext uri="{FF2B5EF4-FFF2-40B4-BE49-F238E27FC236}">
                <a16:creationId xmlns:a16="http://schemas.microsoft.com/office/drawing/2014/main" id="{6E1042DB-3732-426F-DDA8-B22ADCAF2F2F}"/>
              </a:ext>
            </a:extLst>
          </p:cNvPr>
          <p:cNvGrpSpPr/>
          <p:nvPr/>
        </p:nvGrpSpPr>
        <p:grpSpPr>
          <a:xfrm>
            <a:off x="1101985" y="532317"/>
            <a:ext cx="8281308" cy="4705891"/>
            <a:chOff x="1101985" y="532317"/>
            <a:chExt cx="8281308" cy="4705891"/>
          </a:xfrm>
        </p:grpSpPr>
        <p:grpSp>
          <p:nvGrpSpPr>
            <p:cNvPr id="15" name="Group 14">
              <a:extLst>
                <a:ext uri="{FF2B5EF4-FFF2-40B4-BE49-F238E27FC236}">
                  <a16:creationId xmlns:a16="http://schemas.microsoft.com/office/drawing/2014/main" id="{3EC7D401-D91F-9183-5FC1-BB643061D742}"/>
                </a:ext>
              </a:extLst>
            </p:cNvPr>
            <p:cNvGrpSpPr/>
            <p:nvPr/>
          </p:nvGrpSpPr>
          <p:grpSpPr>
            <a:xfrm>
              <a:off x="1101985" y="971009"/>
              <a:ext cx="8115300" cy="4267199"/>
              <a:chOff x="1028700" y="5338043"/>
              <a:chExt cx="8115300" cy="4267199"/>
            </a:xfrm>
          </p:grpSpPr>
          <p:grpSp>
            <p:nvGrpSpPr>
              <p:cNvPr id="17" name="Group 16">
                <a:extLst>
                  <a:ext uri="{FF2B5EF4-FFF2-40B4-BE49-F238E27FC236}">
                    <a16:creationId xmlns:a16="http://schemas.microsoft.com/office/drawing/2014/main" id="{0DE52777-ED04-DE4A-1710-8BF93385F81B}"/>
                  </a:ext>
                </a:extLst>
              </p:cNvPr>
              <p:cNvGrpSpPr/>
              <p:nvPr/>
            </p:nvGrpSpPr>
            <p:grpSpPr>
              <a:xfrm>
                <a:off x="1028700" y="5338043"/>
                <a:ext cx="8115300" cy="4267199"/>
                <a:chOff x="1028700" y="5338044"/>
                <a:chExt cx="8115300" cy="3920256"/>
              </a:xfrm>
            </p:grpSpPr>
            <p:grpSp>
              <p:nvGrpSpPr>
                <p:cNvPr id="19" name="Group 3">
                  <a:extLst>
                    <a:ext uri="{FF2B5EF4-FFF2-40B4-BE49-F238E27FC236}">
                      <a16:creationId xmlns:a16="http://schemas.microsoft.com/office/drawing/2014/main" id="{1332CCE5-B91A-EE73-1798-2D2D864EB6CE}"/>
                    </a:ext>
                  </a:extLst>
                </p:cNvPr>
                <p:cNvGrpSpPr/>
                <p:nvPr/>
              </p:nvGrpSpPr>
              <p:grpSpPr>
                <a:xfrm>
                  <a:off x="1028700" y="5483087"/>
                  <a:ext cx="7973720" cy="3775213"/>
                  <a:chOff x="0" y="0"/>
                  <a:chExt cx="10805670" cy="5116019"/>
                </a:xfrm>
              </p:grpSpPr>
              <p:sp>
                <p:nvSpPr>
                  <p:cNvPr id="22" name="Freeform 4">
                    <a:extLst>
                      <a:ext uri="{FF2B5EF4-FFF2-40B4-BE49-F238E27FC236}">
                        <a16:creationId xmlns:a16="http://schemas.microsoft.com/office/drawing/2014/main" id="{3A6603BA-4621-34D2-4574-4C6DA61B7241}"/>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20" name="Group 7">
                  <a:extLst>
                    <a:ext uri="{FF2B5EF4-FFF2-40B4-BE49-F238E27FC236}">
                      <a16:creationId xmlns:a16="http://schemas.microsoft.com/office/drawing/2014/main" id="{74C9ACDC-8B9A-357F-6A44-85016591260F}"/>
                    </a:ext>
                  </a:extLst>
                </p:cNvPr>
                <p:cNvGrpSpPr/>
                <p:nvPr/>
              </p:nvGrpSpPr>
              <p:grpSpPr>
                <a:xfrm>
                  <a:off x="1178371" y="5338044"/>
                  <a:ext cx="7965629" cy="3758427"/>
                  <a:chOff x="0" y="0"/>
                  <a:chExt cx="10821129" cy="5105739"/>
                </a:xfrm>
              </p:grpSpPr>
              <p:sp>
                <p:nvSpPr>
                  <p:cNvPr id="21" name="Freeform 8">
                    <a:extLst>
                      <a:ext uri="{FF2B5EF4-FFF2-40B4-BE49-F238E27FC236}">
                        <a16:creationId xmlns:a16="http://schemas.microsoft.com/office/drawing/2014/main" id="{44C938E5-A156-F80D-0246-B12C7D02F143}"/>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18" name="TextBox 17">
                <a:extLst>
                  <a:ext uri="{FF2B5EF4-FFF2-40B4-BE49-F238E27FC236}">
                    <a16:creationId xmlns:a16="http://schemas.microsoft.com/office/drawing/2014/main" id="{DEA24C0C-C698-E286-E5D6-F8B8C7CFA562}"/>
                  </a:ext>
                </a:extLst>
              </p:cNvPr>
              <p:cNvSpPr txBox="1"/>
              <p:nvPr/>
            </p:nvSpPr>
            <p:spPr>
              <a:xfrm>
                <a:off x="1554966" y="6097515"/>
                <a:ext cx="6918078" cy="2748253"/>
              </a:xfrm>
              <a:prstGeom prst="rect">
                <a:avLst/>
              </a:prstGeom>
              <a:noFill/>
            </p:spPr>
            <p:txBody>
              <a:bodyPr wrap="square">
                <a:spAutoFit/>
              </a:bodyPr>
              <a:lstStyle/>
              <a:p>
                <a:pPr algn="just">
                  <a:lnSpc>
                    <a:spcPct val="150000"/>
                  </a:lnSpc>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Làm việc </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nhóm (3 HS): </a:t>
                </a:r>
                <a:r>
                  <a:rPr lang="en-US" sz="4000">
                    <a:latin typeface="Arial" panose="020B0604020202020204" pitchFamily="34" charset="0"/>
                    <a:ea typeface="Calibri" panose="020F0502020204030204" pitchFamily="34" charset="0"/>
                    <a:cs typeface="Arial" panose="020B0604020202020204" pitchFamily="34" charset="0"/>
                  </a:rPr>
                  <a:t>Các thành viên trong nhóm </a:t>
                </a:r>
                <a:r>
                  <a:rPr lang="vi-VN" sz="4000">
                    <a:latin typeface="Arial" panose="020B0604020202020204" pitchFamily="34" charset="0"/>
                    <a:ea typeface="Calibri" panose="020F0502020204030204" pitchFamily="34" charset="0"/>
                    <a:cs typeface="Arial" panose="020B0604020202020204" pitchFamily="34" charset="0"/>
                  </a:rPr>
                  <a:t>đọc nối tiếp 3 đoạn từ 1 </a:t>
                </a:r>
                <a:r>
                  <a:rPr lang="en-US" sz="4000">
                    <a:latin typeface="Arial" panose="020B0604020202020204" pitchFamily="34" charset="0"/>
                    <a:ea typeface="Calibri" panose="020F0502020204030204" pitchFamily="34" charset="0"/>
                    <a:cs typeface="Arial" panose="020B0604020202020204" pitchFamily="34" charset="0"/>
                  </a:rPr>
                  <a:t>– 2 lượt.</a:t>
                </a:r>
                <a:endParaRPr lang="en-US" sz="4000" dirty="0">
                  <a:latin typeface="Arial" panose="020B0604020202020204" pitchFamily="34" charset="0"/>
                  <a:cs typeface="Arial" panose="020B0604020202020204" pitchFamily="34" charset="0"/>
                </a:endParaRPr>
              </a:p>
            </p:txBody>
          </p:sp>
        </p:grpSp>
        <p:pic>
          <p:nvPicPr>
            <p:cNvPr id="16" name="Picture 9">
              <a:extLst>
                <a:ext uri="{FF2B5EF4-FFF2-40B4-BE49-F238E27FC236}">
                  <a16:creationId xmlns:a16="http://schemas.microsoft.com/office/drawing/2014/main" id="{C3B30FB8-D869-2E53-EADB-9B5C10A42B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736438" y="532317"/>
              <a:ext cx="646855" cy="869853"/>
            </a:xfrm>
            <a:prstGeom prst="rect">
              <a:avLst/>
            </a:prstGeom>
          </p:spPr>
        </p:pic>
      </p:grpSp>
      <p:grpSp>
        <p:nvGrpSpPr>
          <p:cNvPr id="23" name="Group 22">
            <a:extLst>
              <a:ext uri="{FF2B5EF4-FFF2-40B4-BE49-F238E27FC236}">
                <a16:creationId xmlns:a16="http://schemas.microsoft.com/office/drawing/2014/main" id="{F338E270-78AD-9A2E-757F-1935B734A771}"/>
              </a:ext>
            </a:extLst>
          </p:cNvPr>
          <p:cNvGrpSpPr/>
          <p:nvPr/>
        </p:nvGrpSpPr>
        <p:grpSpPr>
          <a:xfrm>
            <a:off x="1028700" y="5372512"/>
            <a:ext cx="8262523" cy="4224644"/>
            <a:chOff x="1028700" y="5372512"/>
            <a:chExt cx="8262523" cy="4224644"/>
          </a:xfrm>
        </p:grpSpPr>
        <p:grpSp>
          <p:nvGrpSpPr>
            <p:cNvPr id="24" name="Group 23">
              <a:extLst>
                <a:ext uri="{FF2B5EF4-FFF2-40B4-BE49-F238E27FC236}">
                  <a16:creationId xmlns:a16="http://schemas.microsoft.com/office/drawing/2014/main" id="{AF1F017C-9356-1135-4E5C-AE65F93066BB}"/>
                </a:ext>
              </a:extLst>
            </p:cNvPr>
            <p:cNvGrpSpPr/>
            <p:nvPr/>
          </p:nvGrpSpPr>
          <p:grpSpPr>
            <a:xfrm>
              <a:off x="1028700" y="5676900"/>
              <a:ext cx="8115300" cy="3920256"/>
              <a:chOff x="1028700" y="1038225"/>
              <a:chExt cx="8115300" cy="3920256"/>
            </a:xfrm>
          </p:grpSpPr>
          <p:grpSp>
            <p:nvGrpSpPr>
              <p:cNvPr id="26" name="Group 25">
                <a:extLst>
                  <a:ext uri="{FF2B5EF4-FFF2-40B4-BE49-F238E27FC236}">
                    <a16:creationId xmlns:a16="http://schemas.microsoft.com/office/drawing/2014/main" id="{DBDBE483-7708-6412-5DF1-DC0598D441AD}"/>
                  </a:ext>
                </a:extLst>
              </p:cNvPr>
              <p:cNvGrpSpPr/>
              <p:nvPr/>
            </p:nvGrpSpPr>
            <p:grpSpPr>
              <a:xfrm>
                <a:off x="1028700" y="1038225"/>
                <a:ext cx="8115300" cy="3920256"/>
                <a:chOff x="1028700" y="1038225"/>
                <a:chExt cx="8115300" cy="3920256"/>
              </a:xfrm>
            </p:grpSpPr>
            <p:grpSp>
              <p:nvGrpSpPr>
                <p:cNvPr id="28" name="Group 5">
                  <a:extLst>
                    <a:ext uri="{FF2B5EF4-FFF2-40B4-BE49-F238E27FC236}">
                      <a16:creationId xmlns:a16="http://schemas.microsoft.com/office/drawing/2014/main" id="{0739ED35-FAA3-EBA6-26E8-0D23AB64C884}"/>
                    </a:ext>
                  </a:extLst>
                </p:cNvPr>
                <p:cNvGrpSpPr/>
                <p:nvPr/>
              </p:nvGrpSpPr>
              <p:grpSpPr>
                <a:xfrm>
                  <a:off x="1028700" y="1168764"/>
                  <a:ext cx="7973720" cy="3789717"/>
                  <a:chOff x="0" y="0"/>
                  <a:chExt cx="10805670" cy="5135675"/>
                </a:xfrm>
              </p:grpSpPr>
              <p:sp>
                <p:nvSpPr>
                  <p:cNvPr id="31" name="Freeform 6">
                    <a:extLst>
                      <a:ext uri="{FF2B5EF4-FFF2-40B4-BE49-F238E27FC236}">
                        <a16:creationId xmlns:a16="http://schemas.microsoft.com/office/drawing/2014/main" id="{44C96FB5-109F-3A13-1BF0-4F9F532C60DC}"/>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29" name="Group 9">
                  <a:extLst>
                    <a:ext uri="{FF2B5EF4-FFF2-40B4-BE49-F238E27FC236}">
                      <a16:creationId xmlns:a16="http://schemas.microsoft.com/office/drawing/2014/main" id="{EF6D23DD-9D64-ECAB-499A-7EE67FE2AFF9}"/>
                    </a:ext>
                  </a:extLst>
                </p:cNvPr>
                <p:cNvGrpSpPr/>
                <p:nvPr/>
              </p:nvGrpSpPr>
              <p:grpSpPr>
                <a:xfrm>
                  <a:off x="1178371" y="1038225"/>
                  <a:ext cx="7965629" cy="3758427"/>
                  <a:chOff x="0" y="0"/>
                  <a:chExt cx="10821129" cy="5105739"/>
                </a:xfrm>
              </p:grpSpPr>
              <p:sp>
                <p:nvSpPr>
                  <p:cNvPr id="30" name="Freeform 10">
                    <a:extLst>
                      <a:ext uri="{FF2B5EF4-FFF2-40B4-BE49-F238E27FC236}">
                        <a16:creationId xmlns:a16="http://schemas.microsoft.com/office/drawing/2014/main" id="{7E4F68C7-0605-A308-59F6-72D02FEB2BF8}"/>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27" name="TextBox 26">
                <a:extLst>
                  <a:ext uri="{FF2B5EF4-FFF2-40B4-BE49-F238E27FC236}">
                    <a16:creationId xmlns:a16="http://schemas.microsoft.com/office/drawing/2014/main" id="{D856BF79-AD48-6D35-C63E-F639B5B77C6B}"/>
                  </a:ext>
                </a:extLst>
              </p:cNvPr>
              <p:cNvSpPr txBox="1"/>
              <p:nvPr/>
            </p:nvSpPr>
            <p:spPr>
              <a:xfrm>
                <a:off x="1899893" y="1543311"/>
                <a:ext cx="6228223" cy="2748253"/>
              </a:xfrm>
              <a:prstGeom prst="rect">
                <a:avLst/>
              </a:prstGeom>
              <a:noFill/>
            </p:spPr>
            <p:txBody>
              <a:bodyPr wrap="square">
                <a:spAutoFit/>
              </a:bodyPr>
              <a:lstStyle/>
              <a:p>
                <a:pPr algn="just">
                  <a:lnSpc>
                    <a:spcPct val="150000"/>
                  </a:lnSpc>
                </a:pPr>
                <a:r>
                  <a:rPr lang="vi-VN" sz="4000" b="1">
                    <a:solidFill>
                      <a:srgbClr val="FF0000"/>
                    </a:solidFill>
                    <a:effectLst/>
                    <a:latin typeface="Arial" panose="020B0604020202020204" pitchFamily="34" charset="0"/>
                    <a:ea typeface="Calibri" panose="020F0502020204030204" pitchFamily="34" charset="0"/>
                    <a:cs typeface="Arial" panose="020B0604020202020204" pitchFamily="34" charset="0"/>
                  </a:rPr>
                  <a:t>Làm việc cá nhân</a:t>
                </a:r>
                <a:r>
                  <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Các em hãy </a:t>
                </a:r>
                <a:r>
                  <a:rPr lang="vi-VN" sz="4000">
                    <a:effectLst/>
                    <a:latin typeface="Arial" panose="020B0604020202020204" pitchFamily="34" charset="0"/>
                    <a:ea typeface="Calibri" panose="020F0502020204030204" pitchFamily="34" charset="0"/>
                    <a:cs typeface="Arial" panose="020B0604020202020204" pitchFamily="34" charset="0"/>
                  </a:rPr>
                  <a:t>đọc</a:t>
                </a:r>
                <a:r>
                  <a:rPr lang="en-US" sz="4000">
                    <a:effectLst/>
                    <a:latin typeface="Arial" panose="020B0604020202020204" pitchFamily="34" charset="0"/>
                    <a:ea typeface="Calibri" panose="020F0502020204030204" pitchFamily="34" charset="0"/>
                    <a:cs typeface="Arial" panose="020B0604020202020204" pitchFamily="34" charset="0"/>
                  </a:rPr>
                  <a:t> thầm</a:t>
                </a:r>
                <a:r>
                  <a:rPr lang="vi-VN" sz="4000">
                    <a:effectLst/>
                    <a:latin typeface="Arial" panose="020B0604020202020204" pitchFamily="34" charset="0"/>
                    <a:ea typeface="Calibri" panose="020F0502020204030204" pitchFamily="34" charset="0"/>
                    <a:cs typeface="Arial" panose="020B0604020202020204" pitchFamily="34" charset="0"/>
                  </a:rPr>
                  <a:t> toàn bài một lượt</a:t>
                </a:r>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25" name="Picture 9">
              <a:extLst>
                <a:ext uri="{FF2B5EF4-FFF2-40B4-BE49-F238E27FC236}">
                  <a16:creationId xmlns:a16="http://schemas.microsoft.com/office/drawing/2014/main" id="{1FCD3D3E-FB98-E58B-0608-08FF29F203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644368" y="5372512"/>
              <a:ext cx="646855" cy="869853"/>
            </a:xfrm>
            <a:prstGeom prst="rect">
              <a:avLst/>
            </a:prstGeom>
          </p:spPr>
        </p:pic>
      </p:grpSp>
      <p:pic>
        <p:nvPicPr>
          <p:cNvPr id="32" name="Picture 10">
            <a:extLst>
              <a:ext uri="{FF2B5EF4-FFF2-40B4-BE49-F238E27FC236}">
                <a16:creationId xmlns:a16="http://schemas.microsoft.com/office/drawing/2014/main" id="{B5CA8A3B-D16F-3471-7148-D5261B19867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96600" y="6384615"/>
            <a:ext cx="4803560" cy="3866866"/>
          </a:xfrm>
          <a:prstGeom prst="rect">
            <a:avLst/>
          </a:prstGeom>
        </p:spPr>
      </p:pic>
    </p:spTree>
    <p:extLst>
      <p:ext uri="{BB962C8B-B14F-4D97-AF65-F5344CB8AC3E}">
        <p14:creationId xmlns:p14="http://schemas.microsoft.com/office/powerpoint/2010/main" val="19727417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grpSp>
        <p:nvGrpSpPr>
          <p:cNvPr id="2" name="Group 2"/>
          <p:cNvGrpSpPr/>
          <p:nvPr/>
        </p:nvGrpSpPr>
        <p:grpSpPr>
          <a:xfrm>
            <a:off x="1795513" y="2326122"/>
            <a:ext cx="14816088" cy="6105682"/>
            <a:chOff x="0" y="0"/>
            <a:chExt cx="3590715" cy="1432335"/>
          </a:xfrm>
        </p:grpSpPr>
        <p:sp>
          <p:nvSpPr>
            <p:cNvPr id="3" name="Freeform 3"/>
            <p:cNvSpPr/>
            <p:nvPr/>
          </p:nvSpPr>
          <p:spPr>
            <a:xfrm>
              <a:off x="0" y="0"/>
              <a:ext cx="3590715" cy="1432335"/>
            </a:xfrm>
            <a:custGeom>
              <a:avLst/>
              <a:gdLst/>
              <a:ahLst/>
              <a:cxnLst/>
              <a:rect l="l" t="t" r="r" b="b"/>
              <a:pathLst>
                <a:path w="3590715" h="1432335">
                  <a:moveTo>
                    <a:pt x="28961" y="0"/>
                  </a:moveTo>
                  <a:lnTo>
                    <a:pt x="3561754" y="0"/>
                  </a:lnTo>
                  <a:cubicBezTo>
                    <a:pt x="3569434" y="0"/>
                    <a:pt x="3576801" y="3051"/>
                    <a:pt x="3582232" y="8482"/>
                  </a:cubicBezTo>
                  <a:cubicBezTo>
                    <a:pt x="3587663" y="13914"/>
                    <a:pt x="3590715" y="21280"/>
                    <a:pt x="3590715" y="28961"/>
                  </a:cubicBezTo>
                  <a:lnTo>
                    <a:pt x="3590715" y="1403374"/>
                  </a:lnTo>
                  <a:cubicBezTo>
                    <a:pt x="3590715" y="1419369"/>
                    <a:pt x="3577748" y="1432335"/>
                    <a:pt x="3561754" y="1432335"/>
                  </a:cubicBezTo>
                  <a:lnTo>
                    <a:pt x="28961" y="1432335"/>
                  </a:lnTo>
                  <a:cubicBezTo>
                    <a:pt x="12966" y="1432335"/>
                    <a:pt x="0" y="1419369"/>
                    <a:pt x="0" y="1403374"/>
                  </a:cubicBezTo>
                  <a:lnTo>
                    <a:pt x="0" y="28961"/>
                  </a:lnTo>
                  <a:cubicBezTo>
                    <a:pt x="0" y="12966"/>
                    <a:pt x="12966" y="0"/>
                    <a:pt x="289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5360882" y="2076010"/>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flipV="1">
            <a:off x="1282717" y="727526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5722565" y="7151700"/>
            <a:ext cx="2565435" cy="3135300"/>
          </a:xfrm>
          <a:custGeom>
            <a:avLst/>
            <a:gdLst/>
            <a:ahLst/>
            <a:cxnLst/>
            <a:rect l="l" t="t" r="r" b="b"/>
            <a:pathLst>
              <a:path w="2565435" h="3135300">
                <a:moveTo>
                  <a:pt x="2565435" y="0"/>
                </a:moveTo>
                <a:lnTo>
                  <a:pt x="0" y="0"/>
                </a:lnTo>
                <a:lnTo>
                  <a:pt x="0" y="3135300"/>
                </a:lnTo>
                <a:lnTo>
                  <a:pt x="2565435" y="3135300"/>
                </a:lnTo>
                <a:lnTo>
                  <a:pt x="256543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V="1">
            <a:off x="0" y="0"/>
            <a:ext cx="2565435" cy="3135300"/>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20">
            <a:extLst>
              <a:ext uri="{FF2B5EF4-FFF2-40B4-BE49-F238E27FC236}">
                <a16:creationId xmlns:a16="http://schemas.microsoft.com/office/drawing/2014/main" id="{16883FAC-093C-34D2-6947-470711F0DD1D}"/>
              </a:ext>
            </a:extLst>
          </p:cNvPr>
          <p:cNvSpPr txBox="1"/>
          <p:nvPr/>
        </p:nvSpPr>
        <p:spPr>
          <a:xfrm>
            <a:off x="2201135" y="3775916"/>
            <a:ext cx="13885729"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lang="en-US" sz="68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2</a:t>
            </a: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8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TRẢ LỜI CÂU HỎI</a:t>
            </a:r>
            <a:endPar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348641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5" name="Freeform 5"/>
          <p:cNvSpPr/>
          <p:nvPr/>
        </p:nvSpPr>
        <p:spPr>
          <a:xfrm>
            <a:off x="16649043" y="13925"/>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flipH="1" flipV="1">
            <a:off x="101353" y="9278999"/>
            <a:ext cx="889247" cy="922928"/>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01353" y="55337"/>
            <a:ext cx="1117847" cy="1224692"/>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4">
              <a:extLst>
                <a:ext uri="{96DAC541-7B7A-43D3-8B79-37D633B846F1}">
                  <asvg:svgBlip xmlns:asvg="http://schemas.microsoft.com/office/drawing/2016/SVG/main" r:embed="rId5"/>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57C5DEAE-1B93-509D-2349-7899F9966D34}"/>
              </a:ext>
            </a:extLst>
          </p:cNvPr>
          <p:cNvGrpSpPr/>
          <p:nvPr/>
        </p:nvGrpSpPr>
        <p:grpSpPr>
          <a:xfrm>
            <a:off x="4572000" y="-2"/>
            <a:ext cx="9296400" cy="1555346"/>
            <a:chOff x="4114800" y="-3"/>
            <a:chExt cx="9296400" cy="1555346"/>
          </a:xfrm>
          <a:solidFill>
            <a:schemeClr val="tx2">
              <a:lumMod val="60000"/>
              <a:lumOff val="40000"/>
            </a:schemeClr>
          </a:solidFill>
        </p:grpSpPr>
        <p:sp>
          <p:nvSpPr>
            <p:cNvPr id="10" name="Round Same Side Corner Rectangle 11">
              <a:extLst>
                <a:ext uri="{FF2B5EF4-FFF2-40B4-BE49-F238E27FC236}">
                  <a16:creationId xmlns:a16="http://schemas.microsoft.com/office/drawing/2014/main" id="{32869598-477B-85F7-D37D-291467A17843}"/>
                </a:ext>
              </a:extLst>
            </p:cNvPr>
            <p:cNvSpPr/>
            <p:nvPr/>
          </p:nvSpPr>
          <p:spPr>
            <a:xfrm flipV="1">
              <a:off x="4114800" y="-3"/>
              <a:ext cx="9296400" cy="1555346"/>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656717F-13FD-BAD3-0DEB-BD3E73411FCF}"/>
                </a:ext>
              </a:extLst>
            </p:cNvPr>
            <p:cNvSpPr txBox="1"/>
            <p:nvPr/>
          </p:nvSpPr>
          <p:spPr>
            <a:xfrm>
              <a:off x="4343400" y="310947"/>
              <a:ext cx="8839200"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GIẢI NGHĨA TỪ KHÓ</a:t>
              </a:r>
              <a:endParaRPr lang="en-US" sz="5400" b="1" dirty="0">
                <a:solidFill>
                  <a:schemeClr val="bg1"/>
                </a:solidFill>
                <a:latin typeface="Arial" panose="020B0604020202020204" pitchFamily="34" charset="0"/>
                <a:cs typeface="Arial" panose="020B0604020202020204" pitchFamily="34" charset="0"/>
              </a:endParaRPr>
            </a:p>
          </p:txBody>
        </p:sp>
      </p:grpSp>
      <p:sp>
        <p:nvSpPr>
          <p:cNvPr id="13" name="Rectangle: Rounded Corners 12">
            <a:extLst>
              <a:ext uri="{FF2B5EF4-FFF2-40B4-BE49-F238E27FC236}">
                <a16:creationId xmlns:a16="http://schemas.microsoft.com/office/drawing/2014/main" id="{68DD2A47-87EF-2721-199E-EBA304B92A9C}"/>
              </a:ext>
            </a:extLst>
          </p:cNvPr>
          <p:cNvSpPr/>
          <p:nvPr/>
        </p:nvSpPr>
        <p:spPr>
          <a:xfrm>
            <a:off x="569034" y="6587608"/>
            <a:ext cx="5206830"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(hay ngoại thành): khu vực bao quanh thành phố.</a:t>
            </a:r>
            <a:endParaRPr lang="en-US" sz="4000" dirty="0">
              <a:latin typeface="Arial" panose="020B0604020202020204" pitchFamily="34" charset="0"/>
              <a:cs typeface="Arial" panose="020B0604020202020204" pitchFamily="34" charset="0"/>
            </a:endParaRPr>
          </a:p>
        </p:txBody>
      </p:sp>
      <p:sp>
        <p:nvSpPr>
          <p:cNvPr id="17" name="Arrow: Down 16">
            <a:extLst>
              <a:ext uri="{FF2B5EF4-FFF2-40B4-BE49-F238E27FC236}">
                <a16:creationId xmlns:a16="http://schemas.microsoft.com/office/drawing/2014/main" id="{53CE39D0-73B7-66AD-8674-A8C5A8AA57AA}"/>
              </a:ext>
            </a:extLst>
          </p:cNvPr>
          <p:cNvSpPr/>
          <p:nvPr/>
        </p:nvSpPr>
        <p:spPr>
          <a:xfrm>
            <a:off x="2707185" y="5098367"/>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18" name="Cloud 17">
            <a:extLst>
              <a:ext uri="{FF2B5EF4-FFF2-40B4-BE49-F238E27FC236}">
                <a16:creationId xmlns:a16="http://schemas.microsoft.com/office/drawing/2014/main" id="{07EB54CF-0328-041C-9054-AFDD4E12FACC}"/>
              </a:ext>
            </a:extLst>
          </p:cNvPr>
          <p:cNvSpPr/>
          <p:nvPr/>
        </p:nvSpPr>
        <p:spPr>
          <a:xfrm>
            <a:off x="12167768" y="2019300"/>
            <a:ext cx="5663032" cy="2775528"/>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4000" b="1" i="1">
                <a:solidFill>
                  <a:schemeClr val="tx1"/>
                </a:solidFill>
                <a:latin typeface="Arial" panose="020B0604020202020204" pitchFamily="34" charset="0"/>
                <a:cs typeface="Arial" panose="020B0604020202020204" pitchFamily="34" charset="0"/>
              </a:rPr>
              <a:t>Diều cốc, diều tu, diều sáo</a:t>
            </a:r>
            <a:endParaRPr lang="en-US" sz="4000" b="1" i="1" dirty="0">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4328F51F-CCB6-D81B-2DEC-78A8C87F12C0}"/>
              </a:ext>
            </a:extLst>
          </p:cNvPr>
          <p:cNvSpPr/>
          <p:nvPr/>
        </p:nvSpPr>
        <p:spPr>
          <a:xfrm>
            <a:off x="12512136" y="6587608"/>
            <a:ext cx="5206830"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a:latin typeface="Arial" panose="020B0604020202020204" pitchFamily="34" charset="0"/>
                <a:cs typeface="Arial" panose="020B0604020202020204" pitchFamily="34" charset="0"/>
              </a:rPr>
              <a:t>các loại diều</a:t>
            </a:r>
            <a:endParaRPr lang="en-US" sz="4000" dirty="0">
              <a:latin typeface="Arial" panose="020B0604020202020204" pitchFamily="34" charset="0"/>
              <a:cs typeface="Arial" panose="020B0604020202020204" pitchFamily="34" charset="0"/>
            </a:endParaRPr>
          </a:p>
        </p:txBody>
      </p:sp>
      <p:sp>
        <p:nvSpPr>
          <p:cNvPr id="25" name="Arrow: Down 24">
            <a:extLst>
              <a:ext uri="{FF2B5EF4-FFF2-40B4-BE49-F238E27FC236}">
                <a16:creationId xmlns:a16="http://schemas.microsoft.com/office/drawing/2014/main" id="{C601C2EC-A620-EF52-51AC-F9287D047A22}"/>
              </a:ext>
            </a:extLst>
          </p:cNvPr>
          <p:cNvSpPr/>
          <p:nvPr/>
        </p:nvSpPr>
        <p:spPr>
          <a:xfrm>
            <a:off x="14648751" y="5098367"/>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26" name="Cloud 25">
            <a:extLst>
              <a:ext uri="{FF2B5EF4-FFF2-40B4-BE49-F238E27FC236}">
                <a16:creationId xmlns:a16="http://schemas.microsoft.com/office/drawing/2014/main" id="{C85723A5-2EC5-47FD-9011-2B957D6F6C70}"/>
              </a:ext>
            </a:extLst>
          </p:cNvPr>
          <p:cNvSpPr/>
          <p:nvPr/>
        </p:nvSpPr>
        <p:spPr>
          <a:xfrm>
            <a:off x="457201" y="2019300"/>
            <a:ext cx="5546496" cy="2775528"/>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Ngoại ô</a:t>
            </a:r>
            <a:endParaRPr lang="en-US" sz="4000" b="1" i="1" dirty="0">
              <a:solidFill>
                <a:schemeClr val="tx1"/>
              </a:solidFill>
              <a:latin typeface="Arial" panose="020B0604020202020204" pitchFamily="34" charset="0"/>
              <a:cs typeface="Arial" panose="020B0604020202020204" pitchFamily="34" charset="0"/>
            </a:endParaRPr>
          </a:p>
        </p:txBody>
      </p:sp>
      <p:pic>
        <p:nvPicPr>
          <p:cNvPr id="1026" name="Picture 2" descr="Những vùng ngoại ô sắp “tuyệt chủng” ở nước Mỹ">
            <a:extLst>
              <a:ext uri="{FF2B5EF4-FFF2-40B4-BE49-F238E27FC236}">
                <a16:creationId xmlns:a16="http://schemas.microsoft.com/office/drawing/2014/main" id="{B863C9F3-6384-F163-AE28-C4184C95D0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4516" y="2781300"/>
            <a:ext cx="5212031" cy="3261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100 con diều nghệ thuật tung bay trên biển Cần Giờ trong lễ hội Nghinh Ông  - Báo Phụ Nữ">
            <a:extLst>
              <a:ext uri="{FF2B5EF4-FFF2-40B4-BE49-F238E27FC236}">
                <a16:creationId xmlns:a16="http://schemas.microsoft.com/office/drawing/2014/main" id="{900AD88D-34A7-62FB-8B24-D6ADCE34CB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1714"/>
          <a:stretch/>
        </p:blipFill>
        <p:spPr bwMode="auto">
          <a:xfrm>
            <a:off x="6479717" y="6438900"/>
            <a:ext cx="5206830" cy="2989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117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barn(inVertical)">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childTnLst>
                          </p:cTn>
                        </p:par>
                        <p:par>
                          <p:cTn id="33" fill="hold">
                            <p:stCondLst>
                              <p:cond delay="500"/>
                            </p:stCondLst>
                            <p:childTnLst>
                              <p:par>
                                <p:cTn id="34" presetID="16" presetClass="entr" presetSubtype="37"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outVertical)">
                                      <p:cBhvr>
                                        <p:cTn id="36" dur="500"/>
                                        <p:tgtEl>
                                          <p:spTgt spid="20"/>
                                        </p:tgtEl>
                                      </p:cBhvr>
                                    </p:animEffect>
                                  </p:childTnLst>
                                </p:cTn>
                              </p:par>
                              <p:par>
                                <p:cTn id="37" presetID="16" presetClass="entr" presetSubtype="37"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barn(outVertical)">
                                      <p:cBhvr>
                                        <p:cTn id="3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0"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6D7487-5B59-D13F-4BE8-0537797D49BF}"/>
              </a:ext>
            </a:extLst>
          </p:cNvPr>
          <p:cNvSpPr txBox="1"/>
          <p:nvPr/>
        </p:nvSpPr>
        <p:spPr>
          <a:xfrm>
            <a:off x="468087" y="6390576"/>
            <a:ext cx="17286513" cy="3671583"/>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sao tác giả nói vùng ngoại ô mang vẻ đẹp bình dị?</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Tác giả có cảm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hận như thế nào khi chơi thả diều trong chiều hè ở ngoại ô?</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Câu 5: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Nêu ý chính của mỗi đoạn trong bài.</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35C7D88E-54C6-49B8-190A-3E451BF3F2A9}"/>
              </a:ext>
            </a:extLst>
          </p:cNvPr>
          <p:cNvSpPr txBox="1"/>
          <p:nvPr/>
        </p:nvSpPr>
        <p:spPr>
          <a:xfrm>
            <a:off x="468087" y="1698350"/>
            <a:ext cx="17021904" cy="1824923"/>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Đoạn mở đầu giới thiệu những gì về chiều hè ở ngoại ô</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Cảnh vật ở ngoại ô được miêu tả như thế nào?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6" name="Freeform 8">
            <a:extLst>
              <a:ext uri="{FF2B5EF4-FFF2-40B4-BE49-F238E27FC236}">
                <a16:creationId xmlns:a16="http://schemas.microsoft.com/office/drawing/2014/main" id="{98AB6F4D-06C1-161D-3E27-558B7265C7D1}"/>
              </a:ext>
            </a:extLst>
          </p:cNvPr>
          <p:cNvSpPr/>
          <p:nvPr/>
        </p:nvSpPr>
        <p:spPr>
          <a:xfrm>
            <a:off x="17112730" y="9144000"/>
            <a:ext cx="1045029" cy="1143000"/>
          </a:xfrm>
          <a:custGeom>
            <a:avLst/>
            <a:gdLst/>
            <a:ahLst/>
            <a:cxnLst/>
            <a:rect l="l" t="t" r="r" b="b"/>
            <a:pathLst>
              <a:path w="1515951" h="1627699">
                <a:moveTo>
                  <a:pt x="0" y="0"/>
                </a:moveTo>
                <a:lnTo>
                  <a:pt x="1515951" y="0"/>
                </a:lnTo>
                <a:lnTo>
                  <a:pt x="1515951" y="1627699"/>
                </a:lnTo>
                <a:lnTo>
                  <a:pt x="0" y="16276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2">
            <a:extLst>
              <a:ext uri="{FF2B5EF4-FFF2-40B4-BE49-F238E27FC236}">
                <a16:creationId xmlns:a16="http://schemas.microsoft.com/office/drawing/2014/main" id="{B65FA36E-C8B8-3842-65E6-F1BCD2941087}"/>
              </a:ext>
            </a:extLst>
          </p:cNvPr>
          <p:cNvSpPr/>
          <p:nvPr/>
        </p:nvSpPr>
        <p:spPr>
          <a:xfrm flipH="1" flipV="1">
            <a:off x="16383000" y="0"/>
            <a:ext cx="1902418" cy="1738296"/>
          </a:xfrm>
          <a:custGeom>
            <a:avLst/>
            <a:gdLst/>
            <a:ahLst/>
            <a:cxnLst/>
            <a:rect l="l" t="t" r="r" b="b"/>
            <a:pathLst>
              <a:path w="2899368" h="2899368">
                <a:moveTo>
                  <a:pt x="2899368" y="2899368"/>
                </a:moveTo>
                <a:lnTo>
                  <a:pt x="0" y="2899368"/>
                </a:lnTo>
                <a:lnTo>
                  <a:pt x="0" y="0"/>
                </a:lnTo>
                <a:lnTo>
                  <a:pt x="2899368" y="0"/>
                </a:lnTo>
                <a:lnTo>
                  <a:pt x="2899368" y="2899368"/>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id="{B5AC24FE-A9A0-5C98-B3A7-ECAF6BEB0AC6}"/>
              </a:ext>
            </a:extLst>
          </p:cNvPr>
          <p:cNvSpPr/>
          <p:nvPr/>
        </p:nvSpPr>
        <p:spPr>
          <a:xfrm>
            <a:off x="1137557" y="3740082"/>
            <a:ext cx="4572000" cy="1161069"/>
          </a:xfrm>
          <a:prstGeom prst="roundRect">
            <a:avLst/>
          </a:prstGeom>
          <a:solidFill>
            <a:schemeClr val="accent1">
              <a:lumMod val="20000"/>
              <a:lumOff val="80000"/>
            </a:schemeClr>
          </a:solidFill>
          <a:ln w="571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con kênh</a:t>
            </a:r>
          </a:p>
        </p:txBody>
      </p:sp>
      <p:sp>
        <p:nvSpPr>
          <p:cNvPr id="19" name="Rectangle: Rounded Corners 18">
            <a:extLst>
              <a:ext uri="{FF2B5EF4-FFF2-40B4-BE49-F238E27FC236}">
                <a16:creationId xmlns:a16="http://schemas.microsoft.com/office/drawing/2014/main" id="{7EE632C8-9E10-10AC-84BF-85B2E9F035FA}"/>
              </a:ext>
            </a:extLst>
          </p:cNvPr>
          <p:cNvSpPr/>
          <p:nvPr/>
        </p:nvSpPr>
        <p:spPr>
          <a:xfrm>
            <a:off x="6515100" y="3736799"/>
            <a:ext cx="5257800" cy="1161069"/>
          </a:xfrm>
          <a:prstGeom prst="roundRect">
            <a:avLst/>
          </a:prstGeom>
          <a:solidFill>
            <a:schemeClr val="accent5">
              <a:lumMod val="20000"/>
              <a:lumOff val="80000"/>
            </a:schemeClr>
          </a:solidFill>
          <a:ln w="571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ruộng rau muống</a:t>
            </a:r>
          </a:p>
        </p:txBody>
      </p:sp>
      <p:sp>
        <p:nvSpPr>
          <p:cNvPr id="20" name="Rectangle: Rounded Corners 19">
            <a:extLst>
              <a:ext uri="{FF2B5EF4-FFF2-40B4-BE49-F238E27FC236}">
                <a16:creationId xmlns:a16="http://schemas.microsoft.com/office/drawing/2014/main" id="{EB02CAE2-C5A3-4FCA-D5D2-C0116366B5EB}"/>
              </a:ext>
            </a:extLst>
          </p:cNvPr>
          <p:cNvSpPr/>
          <p:nvPr/>
        </p:nvSpPr>
        <p:spPr>
          <a:xfrm>
            <a:off x="12567557" y="3736799"/>
            <a:ext cx="4572000" cy="1161069"/>
          </a:xfrm>
          <a:prstGeom prst="roundRect">
            <a:avLst/>
          </a:prstGeom>
          <a:solidFill>
            <a:schemeClr val="accent3">
              <a:lumMod val="20000"/>
              <a:lumOff val="80000"/>
            </a:schemeClr>
          </a:solidFill>
          <a:ln w="571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rặng tre</a:t>
            </a:r>
          </a:p>
        </p:txBody>
      </p:sp>
      <p:sp>
        <p:nvSpPr>
          <p:cNvPr id="21" name="Rectangle: Rounded Corners 20">
            <a:extLst>
              <a:ext uri="{FF2B5EF4-FFF2-40B4-BE49-F238E27FC236}">
                <a16:creationId xmlns:a16="http://schemas.microsoft.com/office/drawing/2014/main" id="{8964BE78-DCB0-2965-1273-60C1DD737F54}"/>
              </a:ext>
            </a:extLst>
          </p:cNvPr>
          <p:cNvSpPr/>
          <p:nvPr/>
        </p:nvSpPr>
        <p:spPr>
          <a:xfrm>
            <a:off x="3031672" y="5229508"/>
            <a:ext cx="5257800" cy="1161069"/>
          </a:xfrm>
          <a:prstGeom prst="roundRect">
            <a:avLst/>
          </a:prstGeom>
          <a:solidFill>
            <a:srgbClr val="FFF3CD"/>
          </a:solidFill>
          <a:ln w="571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tiếng chim</a:t>
            </a:r>
          </a:p>
        </p:txBody>
      </p:sp>
      <p:sp>
        <p:nvSpPr>
          <p:cNvPr id="22" name="Rectangle: Rounded Corners 21">
            <a:extLst>
              <a:ext uri="{FF2B5EF4-FFF2-40B4-BE49-F238E27FC236}">
                <a16:creationId xmlns:a16="http://schemas.microsoft.com/office/drawing/2014/main" id="{2EEB8673-64C1-A37B-1973-0BB466221192}"/>
              </a:ext>
            </a:extLst>
          </p:cNvPr>
          <p:cNvSpPr/>
          <p:nvPr/>
        </p:nvSpPr>
        <p:spPr>
          <a:xfrm>
            <a:off x="9144000" y="5229507"/>
            <a:ext cx="5257800" cy="1161069"/>
          </a:xfrm>
          <a:prstGeom prst="roundRect">
            <a:avLst/>
          </a:prstGeom>
          <a:solidFill>
            <a:srgbClr val="B7FFD8"/>
          </a:solidFill>
          <a:ln w="571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cánh đồng lúa</a:t>
            </a:r>
          </a:p>
        </p:txBody>
      </p:sp>
      <p:grpSp>
        <p:nvGrpSpPr>
          <p:cNvPr id="23" name="Group 22">
            <a:extLst>
              <a:ext uri="{FF2B5EF4-FFF2-40B4-BE49-F238E27FC236}">
                <a16:creationId xmlns:a16="http://schemas.microsoft.com/office/drawing/2014/main" id="{EC904CA2-2A3C-02D1-D27F-B8E59A7AE4F7}"/>
              </a:ext>
            </a:extLst>
          </p:cNvPr>
          <p:cNvGrpSpPr/>
          <p:nvPr/>
        </p:nvGrpSpPr>
        <p:grpSpPr>
          <a:xfrm>
            <a:off x="0" y="452553"/>
            <a:ext cx="13416085" cy="1138928"/>
            <a:chOff x="-1" y="1430541"/>
            <a:chExt cx="13416085" cy="1138928"/>
          </a:xfrm>
        </p:grpSpPr>
        <p:sp>
          <p:nvSpPr>
            <p:cNvPr id="24" name="Rectangle 23">
              <a:extLst>
                <a:ext uri="{FF2B5EF4-FFF2-40B4-BE49-F238E27FC236}">
                  <a16:creationId xmlns:a16="http://schemas.microsoft.com/office/drawing/2014/main" id="{AFA9639E-4C2C-F6FD-4FED-DA52A64C6A3A}"/>
                </a:ext>
              </a:extLst>
            </p:cNvPr>
            <p:cNvSpPr/>
            <p:nvPr/>
          </p:nvSpPr>
          <p:spPr>
            <a:xfrm>
              <a:off x="-1" y="1526533"/>
              <a:ext cx="12877800" cy="1042936"/>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Các em làm việc theo nhóm và trả lời câu hỏi</a:t>
              </a:r>
            </a:p>
          </p:txBody>
        </p:sp>
        <p:pic>
          <p:nvPicPr>
            <p:cNvPr id="25" name="Picture 103">
              <a:extLst>
                <a:ext uri="{FF2B5EF4-FFF2-40B4-BE49-F238E27FC236}">
                  <a16:creationId xmlns:a16="http://schemas.microsoft.com/office/drawing/2014/main" id="{F6FC0ECE-9DAB-D3E6-115A-5F863C7B3D09}"/>
                </a:ext>
              </a:extLst>
            </p:cNvPr>
            <p:cNvPicPr>
              <a:picLocks noChangeAspect="1"/>
            </p:cNvPicPr>
            <p:nvPr/>
          </p:nvPicPr>
          <p:blipFill>
            <a:blip r:embed="rId6"/>
            <a:srcRect/>
            <a:stretch>
              <a:fillRect/>
            </a:stretch>
          </p:blipFill>
          <p:spPr>
            <a:xfrm rot="1376890">
              <a:off x="12339514" y="1430541"/>
              <a:ext cx="1076570" cy="1097521"/>
            </a:xfrm>
            <a:prstGeom prst="rect">
              <a:avLst/>
            </a:prstGeom>
          </p:spPr>
        </p:pic>
      </p:grpSp>
    </p:spTree>
    <p:extLst>
      <p:ext uri="{BB962C8B-B14F-4D97-AF65-F5344CB8AC3E}">
        <p14:creationId xmlns:p14="http://schemas.microsoft.com/office/powerpoint/2010/main" val="4621411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par>
                          <p:cTn id="39" fill="hold">
                            <p:stCondLst>
                              <p:cond delay="2000"/>
                            </p:stCondLst>
                            <p:childTnLst>
                              <p:par>
                                <p:cTn id="40" presetID="2" presetClass="entr" presetSubtype="4"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wipe(left)">
                                      <p:cBhvr>
                                        <p:cTn id="48" dur="500"/>
                                        <p:tgtEl>
                                          <p:spTgt spid="7">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xEl>
                                              <p:pRg st="1" end="1"/>
                                            </p:txEl>
                                          </p:spTgt>
                                        </p:tgtEl>
                                        <p:attrNameLst>
                                          <p:attrName>style.visibility</p:attrName>
                                        </p:attrNameLst>
                                      </p:cBhvr>
                                      <p:to>
                                        <p:strVal val="visible"/>
                                      </p:to>
                                    </p:set>
                                    <p:animEffect transition="in" filter="wipe(left)">
                                      <p:cBhvr>
                                        <p:cTn id="53" dur="500"/>
                                        <p:tgtEl>
                                          <p:spTgt spid="7">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
                                            <p:txEl>
                                              <p:pRg st="2" end="2"/>
                                            </p:txEl>
                                          </p:spTgt>
                                        </p:tgtEl>
                                        <p:attrNameLst>
                                          <p:attrName>style.visibility</p:attrName>
                                        </p:attrNameLst>
                                      </p:cBhvr>
                                      <p:to>
                                        <p:strVal val="visible"/>
                                      </p:to>
                                    </p:set>
                                    <p:animEffect transition="in" filter="wipe(left)">
                                      <p:cBhvr>
                                        <p:cTn id="5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18"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id="{75151BA2-23D2-4053-68D6-75F40013C007}"/>
              </a:ext>
            </a:extLst>
          </p:cNvPr>
          <p:cNvSpPr/>
          <p:nvPr/>
        </p:nvSpPr>
        <p:spPr>
          <a:xfrm>
            <a:off x="914400" y="1813060"/>
            <a:ext cx="16459200" cy="7902440"/>
          </a:xfrm>
          <a:custGeom>
            <a:avLst/>
            <a:gdLst/>
            <a:ahLst/>
            <a:cxnLst/>
            <a:rect l="l" t="t" r="r" b="b"/>
            <a:pathLst>
              <a:path w="4137329" h="2167467">
                <a:moveTo>
                  <a:pt x="0" y="0"/>
                </a:moveTo>
                <a:lnTo>
                  <a:pt x="4137329" y="0"/>
                </a:lnTo>
                <a:lnTo>
                  <a:pt x="4137329" y="2167467"/>
                </a:lnTo>
                <a:lnTo>
                  <a:pt x="0" y="2167467"/>
                </a:lnTo>
                <a:close/>
              </a:path>
            </a:pathLst>
          </a:custGeom>
          <a:solidFill>
            <a:srgbClr val="FFF3CD"/>
          </a:solid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25D70F04-C39F-6E5A-5F78-4C177CDA3210}"/>
              </a:ext>
            </a:extLst>
          </p:cNvPr>
          <p:cNvSpPr txBox="1"/>
          <p:nvPr/>
        </p:nvSpPr>
        <p:spPr>
          <a:xfrm>
            <a:off x="1314451" y="3504691"/>
            <a:ext cx="9890568" cy="5543890"/>
          </a:xfrm>
          <a:prstGeom prst="rect">
            <a:avLst/>
          </a:prstGeom>
          <a:noFill/>
        </p:spPr>
        <p:txBody>
          <a:bodyPr wrap="square">
            <a:spAutoFit/>
          </a:bodyPr>
          <a:lstStyle/>
          <a:p>
            <a:pPr marL="571500" marR="0" lvl="0" indent="-571500" algn="just">
              <a:lnSpc>
                <a:spcPct val="150000"/>
              </a:lnSpc>
              <a:spcBef>
                <a:spcPts val="100"/>
              </a:spcBef>
              <a:spcAft>
                <a:spcPts val="100"/>
              </a:spcAft>
              <a:buFont typeface="Courier New" panose="02070309020205020404" pitchFamily="49" charset="0"/>
              <a:buChar char="o"/>
            </a:pP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Giới thiệu khí hậu dễ chịu vào buổi chiều ở ngoại ô: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nắng nhạt dần, trời mát mẻ, gió lộng, không khí dịu lại.</a:t>
            </a:r>
          </a:p>
          <a:p>
            <a:pPr marL="571500" marR="0" lvl="0" indent="-571500" algn="just">
              <a:lnSpc>
                <a:spcPct val="150000"/>
              </a:lnSpc>
              <a:spcBef>
                <a:spcPts val="100"/>
              </a:spcBef>
              <a:spcAft>
                <a:spcPts val="100"/>
              </a:spcAft>
              <a:buFont typeface="Courier New" panose="02070309020205020404" pitchFamily="49" charset="0"/>
              <a:buChar char="o"/>
            </a:pP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Giới thiệu cảnh vật êm đềm, thơ mộng vào buổi chiều ở ngoại ô: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ngoại ô chìm vào nắng chiều, không gian yên tĩnh.</a:t>
            </a:r>
          </a:p>
        </p:txBody>
      </p:sp>
      <p:pic>
        <p:nvPicPr>
          <p:cNvPr id="16" name="Picture 15" descr="Icon&#10;&#10;Description automatically generated">
            <a:extLst>
              <a:ext uri="{FF2B5EF4-FFF2-40B4-BE49-F238E27FC236}">
                <a16:creationId xmlns:a16="http://schemas.microsoft.com/office/drawing/2014/main" id="{1D304EBC-E7E1-890A-945F-B6A90E19EC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01649" y="8937308"/>
            <a:ext cx="1143901" cy="1143901"/>
          </a:xfrm>
          <a:prstGeom prst="rect">
            <a:avLst/>
          </a:prstGeom>
        </p:spPr>
      </p:pic>
      <p:sp>
        <p:nvSpPr>
          <p:cNvPr id="17" name="Rectangle: Rounded Corners 16">
            <a:extLst>
              <a:ext uri="{FF2B5EF4-FFF2-40B4-BE49-F238E27FC236}">
                <a16:creationId xmlns:a16="http://schemas.microsoft.com/office/drawing/2014/main" id="{A71D918B-C5B0-0D11-91AE-51C00094B2C7}"/>
              </a:ext>
            </a:extLst>
          </p:cNvPr>
          <p:cNvSpPr/>
          <p:nvPr/>
        </p:nvSpPr>
        <p:spPr>
          <a:xfrm>
            <a:off x="-304800" y="777740"/>
            <a:ext cx="13868400" cy="2418964"/>
          </a:xfrm>
          <a:prstGeom prst="roundRect">
            <a:avLst/>
          </a:prstGeom>
          <a:solidFill>
            <a:schemeClr val="bg1"/>
          </a:solidFill>
          <a:ln w="57150">
            <a:solidFill>
              <a:schemeClr val="accent6">
                <a:lumMod val="50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Đoạn mở đầu giới thiệu những gì về chiều hè ở ngoại ô?</a:t>
            </a:r>
          </a:p>
        </p:txBody>
      </p:sp>
      <p:sp>
        <p:nvSpPr>
          <p:cNvPr id="4" name="Freeform 4">
            <a:extLst>
              <a:ext uri="{FF2B5EF4-FFF2-40B4-BE49-F238E27FC236}">
                <a16:creationId xmlns:a16="http://schemas.microsoft.com/office/drawing/2014/main" id="{F7B4DD2B-1CA3-7173-8800-79D16DD1EEC6}"/>
              </a:ext>
            </a:extLst>
          </p:cNvPr>
          <p:cNvSpPr/>
          <p:nvPr/>
        </p:nvSpPr>
        <p:spPr>
          <a:xfrm>
            <a:off x="215409" y="8753291"/>
            <a:ext cx="1397982" cy="151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AC85503E-4BD6-EDD1-441F-5AC5A4E670BE}"/>
              </a:ext>
            </a:extLst>
          </p:cNvPr>
          <p:cNvGrpSpPr/>
          <p:nvPr/>
        </p:nvGrpSpPr>
        <p:grpSpPr>
          <a:xfrm>
            <a:off x="11904460" y="4222086"/>
            <a:ext cx="4949356" cy="3616693"/>
            <a:chOff x="12028266" y="4413995"/>
            <a:chExt cx="4949356" cy="3616693"/>
          </a:xfrm>
        </p:grpSpPr>
        <p:pic>
          <p:nvPicPr>
            <p:cNvPr id="1028" name="Picture 4" descr="Cánh diều bay lưng trời đánh thức tuổi thơ tôi - VnExpress">
              <a:extLst>
                <a:ext uri="{FF2B5EF4-FFF2-40B4-BE49-F238E27FC236}">
                  <a16:creationId xmlns:a16="http://schemas.microsoft.com/office/drawing/2014/main" id="{B223404D-3B84-1682-8585-DC68E2DFAB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8266" y="5087463"/>
              <a:ext cx="4762500" cy="2943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 descr="Pin ">
              <a:extLst>
                <a:ext uri="{FF2B5EF4-FFF2-40B4-BE49-F238E27FC236}">
                  <a16:creationId xmlns:a16="http://schemas.microsoft.com/office/drawing/2014/main" id="{1C3BF218-CB19-2E4D-8A1A-46581FD243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155357">
              <a:off x="16216288" y="4413995"/>
              <a:ext cx="761334" cy="7613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2224949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5" name="Freeform 5"/>
          <p:cNvSpPr/>
          <p:nvPr/>
        </p:nvSpPr>
        <p:spPr>
          <a:xfrm>
            <a:off x="16491528" y="-22894"/>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Freeform 6"/>
          <p:cNvSpPr/>
          <p:nvPr/>
        </p:nvSpPr>
        <p:spPr>
          <a:xfrm flipH="1" flipV="1">
            <a:off x="0" y="-2289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CB749ABC-4AF6-7022-E4DF-B0D218C2D606}"/>
              </a:ext>
            </a:extLst>
          </p:cNvPr>
          <p:cNvGrpSpPr/>
          <p:nvPr/>
        </p:nvGrpSpPr>
        <p:grpSpPr>
          <a:xfrm>
            <a:off x="805871" y="1047292"/>
            <a:ext cx="7086600" cy="8192416"/>
            <a:chOff x="-1207599" y="179804"/>
            <a:chExt cx="7086600" cy="8192416"/>
          </a:xfrm>
        </p:grpSpPr>
        <p:sp>
          <p:nvSpPr>
            <p:cNvPr id="11" name="Rectangle: Rounded Corners 10">
              <a:extLst>
                <a:ext uri="{FF2B5EF4-FFF2-40B4-BE49-F238E27FC236}">
                  <a16:creationId xmlns:a16="http://schemas.microsoft.com/office/drawing/2014/main" id="{02F6F27A-2823-CB8C-0D4F-B32A6644BBC0}"/>
                </a:ext>
              </a:extLst>
            </p:cNvPr>
            <p:cNvSpPr/>
            <p:nvPr/>
          </p:nvSpPr>
          <p:spPr>
            <a:xfrm>
              <a:off x="-1207599" y="468278"/>
              <a:ext cx="7086600" cy="790394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Cảnh vật ở ngoại ô được miêu tả như thế nào?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(Thảo luận nhóm (4 HS) và dựa vào hướng dẫn sau để trả lời câu hỏi)</a:t>
              </a:r>
              <a:endParaRPr lang="vi-VN" sz="40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026DC166-0DD1-989D-513A-BFBA042A8B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5413" y="179804"/>
              <a:ext cx="1800575" cy="1757813"/>
            </a:xfrm>
            <a:prstGeom prst="rect">
              <a:avLst/>
            </a:prstGeom>
          </p:spPr>
        </p:pic>
      </p:grpSp>
      <p:sp>
        <p:nvSpPr>
          <p:cNvPr id="14" name="Speech Bubble: Rectangle with Corners Rounded 13">
            <a:extLst>
              <a:ext uri="{FF2B5EF4-FFF2-40B4-BE49-F238E27FC236}">
                <a16:creationId xmlns:a16="http://schemas.microsoft.com/office/drawing/2014/main" id="{F10170D9-A168-30A5-0246-CB5A23DBB4F2}"/>
              </a:ext>
            </a:extLst>
          </p:cNvPr>
          <p:cNvSpPr/>
          <p:nvPr/>
        </p:nvSpPr>
        <p:spPr>
          <a:xfrm>
            <a:off x="8915400" y="7200900"/>
            <a:ext cx="8566729" cy="2590799"/>
          </a:xfrm>
          <a:prstGeom prst="wedgeRoundRectCallout">
            <a:avLst>
              <a:gd name="adj1" fmla="val -57264"/>
              <a:gd name="adj2" fmla="val -48557"/>
              <a:gd name="adj3" fmla="val 16667"/>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HS tập hợp thành sản phẩm chung</a:t>
            </a:r>
          </a:p>
        </p:txBody>
      </p:sp>
      <p:sp>
        <p:nvSpPr>
          <p:cNvPr id="15" name="Speech Bubble: Rectangle with Corners Rounded 14">
            <a:extLst>
              <a:ext uri="{FF2B5EF4-FFF2-40B4-BE49-F238E27FC236}">
                <a16:creationId xmlns:a16="http://schemas.microsoft.com/office/drawing/2014/main" id="{69B72807-F072-2CA0-CBB0-D2A64BA30960}"/>
              </a:ext>
            </a:extLst>
          </p:cNvPr>
          <p:cNvSpPr/>
          <p:nvPr/>
        </p:nvSpPr>
        <p:spPr>
          <a:xfrm>
            <a:off x="8915400" y="710266"/>
            <a:ext cx="8566729" cy="3008815"/>
          </a:xfrm>
          <a:prstGeom prst="wedgeRoundRectCallout">
            <a:avLst>
              <a:gd name="adj1" fmla="val -56648"/>
              <a:gd name="adj2" fmla="val 51590"/>
              <a:gd name="adj3" fmla="val 16667"/>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Mỗi thành viên tìm chi tiết miêu tả 1 sự vật </a:t>
            </a:r>
            <a:r>
              <a:rPr lang="vi-VN" sz="3600" i="1">
                <a:solidFill>
                  <a:schemeClr val="tx1"/>
                </a:solidFill>
                <a:latin typeface="Arial" panose="020B0604020202020204" pitchFamily="34" charset="0"/>
                <a:cs typeface="Arial" panose="020B0604020202020204" pitchFamily="34" charset="0"/>
              </a:rPr>
              <a:t>(con kênh, ruộng rau muống, rặng tre, tiếng chim, đồng lúa)</a:t>
            </a:r>
          </a:p>
        </p:txBody>
      </p:sp>
      <p:sp>
        <p:nvSpPr>
          <p:cNvPr id="16" name="Speech Bubble: Rectangle with Corners Rounded 15">
            <a:extLst>
              <a:ext uri="{FF2B5EF4-FFF2-40B4-BE49-F238E27FC236}">
                <a16:creationId xmlns:a16="http://schemas.microsoft.com/office/drawing/2014/main" id="{3DF4D1DA-1805-BE02-2958-BB3454923D3B}"/>
              </a:ext>
            </a:extLst>
          </p:cNvPr>
          <p:cNvSpPr/>
          <p:nvPr/>
        </p:nvSpPr>
        <p:spPr>
          <a:xfrm>
            <a:off x="8915400" y="4164591"/>
            <a:ext cx="8566729" cy="2590799"/>
          </a:xfrm>
          <a:prstGeom prst="wedgeRoundRectCallout">
            <a:avLst>
              <a:gd name="adj1" fmla="val -56462"/>
              <a:gd name="adj2" fmla="val -41992"/>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Từng thành viên trình bày kết quả, cả nhóm kiểm soát và góp ý</a:t>
            </a:r>
          </a:p>
        </p:txBody>
      </p:sp>
      <p:pic>
        <p:nvPicPr>
          <p:cNvPr id="20" name="Picture 19" descr="A person walking with a dog near a campfire&#10;&#10;Description automatically generated">
            <a:extLst>
              <a:ext uri="{FF2B5EF4-FFF2-40B4-BE49-F238E27FC236}">
                <a16:creationId xmlns:a16="http://schemas.microsoft.com/office/drawing/2014/main" id="{8E832919-258E-2910-007E-7C9D35691F15}"/>
              </a:ext>
            </a:extLst>
          </p:cNvPr>
          <p:cNvPicPr>
            <a:picLocks noChangeAspect="1"/>
          </p:cNvPicPr>
          <p:nvPr/>
        </p:nvPicPr>
        <p:blipFill rotWithShape="1">
          <a:blip r:embed="rId6">
            <a:extLst>
              <a:ext uri="{28A0092B-C50C-407E-A947-70E740481C1C}">
                <a14:useLocalDpi xmlns:a14="http://schemas.microsoft.com/office/drawing/2010/main" val="0"/>
              </a:ext>
            </a:extLst>
          </a:blip>
          <a:srcRect t="21991" b="17901"/>
          <a:stretch/>
        </p:blipFill>
        <p:spPr>
          <a:xfrm>
            <a:off x="1747102" y="7910295"/>
            <a:ext cx="4423375" cy="2658825"/>
          </a:xfrm>
          <a:prstGeom prst="rect">
            <a:avLst/>
          </a:prstGeom>
        </p:spPr>
      </p:pic>
    </p:spTree>
    <p:extLst>
      <p:ext uri="{BB962C8B-B14F-4D97-AF65-F5344CB8AC3E}">
        <p14:creationId xmlns:p14="http://schemas.microsoft.com/office/powerpoint/2010/main" val="426252795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103EF0-B3EB-9714-A41D-D8B8FF90F428}"/>
              </a:ext>
            </a:extLst>
          </p:cNvPr>
          <p:cNvGrpSpPr/>
          <p:nvPr/>
        </p:nvGrpSpPr>
        <p:grpSpPr>
          <a:xfrm>
            <a:off x="5446400" y="0"/>
            <a:ext cx="7583876" cy="1388058"/>
            <a:chOff x="4834930" y="84191"/>
            <a:chExt cx="7359542" cy="1232175"/>
          </a:xfrm>
        </p:grpSpPr>
        <p:sp>
          <p:nvSpPr>
            <p:cNvPr id="3" name="Round Same Side Corner Rectangle 11">
              <a:extLst>
                <a:ext uri="{FF2B5EF4-FFF2-40B4-BE49-F238E27FC236}">
                  <a16:creationId xmlns:a16="http://schemas.microsoft.com/office/drawing/2014/main" id="{E33248DA-48C5-424B-5EBA-47ED1BFE6221}"/>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8D2A6F-0F66-A95E-7406-956CC49E3A99}"/>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ĐÁP ÁN CÂU 2</a:t>
              </a:r>
              <a:endParaRPr lang="en-US" sz="4800" b="1" dirty="0">
                <a:solidFill>
                  <a:schemeClr val="bg1"/>
                </a:solidFill>
                <a:latin typeface="Arial" panose="020B0604020202020204" pitchFamily="34" charset="0"/>
                <a:cs typeface="Arial" panose="020B0604020202020204" pitchFamily="34" charset="0"/>
              </a:endParaRPr>
            </a:p>
          </p:txBody>
        </p:sp>
      </p:grpSp>
      <p:graphicFrame>
        <p:nvGraphicFramePr>
          <p:cNvPr id="10" name="Table 9">
            <a:extLst>
              <a:ext uri="{FF2B5EF4-FFF2-40B4-BE49-F238E27FC236}">
                <a16:creationId xmlns:a16="http://schemas.microsoft.com/office/drawing/2014/main" id="{06B29F69-1874-6762-EB65-3BEAAA8DD15D}"/>
              </a:ext>
            </a:extLst>
          </p:cNvPr>
          <p:cNvGraphicFramePr>
            <a:graphicFrameLocks noGrp="1"/>
          </p:cNvGraphicFramePr>
          <p:nvPr>
            <p:extLst>
              <p:ext uri="{D42A27DB-BD31-4B8C-83A1-F6EECF244321}">
                <p14:modId xmlns:p14="http://schemas.microsoft.com/office/powerpoint/2010/main" val="3402331452"/>
              </p:ext>
            </p:extLst>
          </p:nvPr>
        </p:nvGraphicFramePr>
        <p:xfrm>
          <a:off x="639300" y="1866900"/>
          <a:ext cx="17198073" cy="8004586"/>
        </p:xfrm>
        <a:graphic>
          <a:graphicData uri="http://schemas.openxmlformats.org/drawingml/2006/table">
            <a:tbl>
              <a:tblPr firstRow="1" firstCol="1" bandRow="1">
                <a:tableStyleId>{22838BEF-8BB2-4498-84A7-C5851F593DF1}</a:tableStyleId>
              </a:tblPr>
              <a:tblGrid>
                <a:gridCol w="3746645">
                  <a:extLst>
                    <a:ext uri="{9D8B030D-6E8A-4147-A177-3AD203B41FA5}">
                      <a16:colId xmlns:a16="http://schemas.microsoft.com/office/drawing/2014/main" val="1855113025"/>
                    </a:ext>
                  </a:extLst>
                </a:gridCol>
                <a:gridCol w="13451428">
                  <a:extLst>
                    <a:ext uri="{9D8B030D-6E8A-4147-A177-3AD203B41FA5}">
                      <a16:colId xmlns:a16="http://schemas.microsoft.com/office/drawing/2014/main" val="3921374254"/>
                    </a:ext>
                  </a:extLst>
                </a:gridCol>
              </a:tblGrid>
              <a:tr h="1676400">
                <a:tc>
                  <a:txBody>
                    <a:bodyPr/>
                    <a:lstStyle/>
                    <a:p>
                      <a:pPr marL="457200" marR="0" lvl="1" algn="l">
                        <a:lnSpc>
                          <a:spcPct val="15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Con kênh</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914400" marR="0" lvl="1" indent="-457200" algn="l">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Con kênh nước trong vắt.</a:t>
                      </a:r>
                      <a:endParaRPr lang="en-US" sz="2600" b="0">
                        <a:effectLst/>
                        <a:latin typeface="Arial" panose="020B0604020202020204" pitchFamily="34" charset="0"/>
                        <a:ea typeface="SimSun" panose="02010600030101010101" pitchFamily="2" charset="-122"/>
                        <a:cs typeface="Arial" panose="020B0604020202020204" pitchFamily="34" charset="0"/>
                      </a:endParaRPr>
                    </a:p>
                    <a:p>
                      <a:pPr marL="914400" marR="0" lvl="1" indent="-457200" algn="l">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Hai bên bờ kênh, dải cỏ xanh êm như tấm thảm trải ra đón bước chân người</a:t>
                      </a:r>
                      <a:r>
                        <a:rPr lang="en-US" sz="2600" b="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2125950537"/>
                  </a:ext>
                </a:extLst>
              </a:tr>
              <a:tr h="1143000">
                <a:tc>
                  <a:txBody>
                    <a:bodyPr/>
                    <a:lstStyle/>
                    <a:p>
                      <a:pPr marL="457200" marR="0" lvl="1" algn="l">
                        <a:lnSpc>
                          <a:spcPct val="15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Ruộng rau muống</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0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Mùa hè, những ruộng rau muống lên xanh mơn mởn, hoa rau muống tím lấp lánh.</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1553149897"/>
                  </a:ext>
                </a:extLst>
              </a:tr>
              <a:tr h="1158957">
                <a:tc>
                  <a:txBody>
                    <a:bodyPr/>
                    <a:lstStyle/>
                    <a:p>
                      <a:pPr marL="457200" marR="0" lvl="1" algn="l">
                        <a:lnSpc>
                          <a:spcPct val="15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Rặng tre</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0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Những rặng tre xanh đang thì th</a:t>
                      </a:r>
                      <a:r>
                        <a:rPr lang="en-US" sz="2600" b="0">
                          <a:solidFill>
                            <a:srgbClr val="000000"/>
                          </a:solidFill>
                          <a:effectLst/>
                          <a:latin typeface="Arial" panose="020B0604020202020204" pitchFamily="34" charset="0"/>
                          <a:ea typeface="Calibri" panose="020F0502020204030204" pitchFamily="34" charset="0"/>
                          <a:cs typeface="Arial" panose="020B0604020202020204" pitchFamily="34" charset="0"/>
                        </a:rPr>
                        <a:t>ầ</a:t>
                      </a: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m trong gió.</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930427429"/>
                  </a:ext>
                </a:extLst>
              </a:tr>
              <a:tr h="1810845">
                <a:tc>
                  <a:txBody>
                    <a:bodyPr/>
                    <a:lstStyle/>
                    <a:p>
                      <a:pPr marL="457200" marR="0" lvl="1" algn="l">
                        <a:lnSpc>
                          <a:spcPct val="15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Tiếng chim</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5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Con chim sơn ca cất tiếng hót tự do, thiết tha đến nỗi khiến người ta phải ao ước giá mình có một đôi cánh.</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888327244"/>
                  </a:ext>
                </a:extLst>
              </a:tr>
              <a:tr h="2215384">
                <a:tc>
                  <a:txBody>
                    <a:bodyPr/>
                    <a:lstStyle/>
                    <a:p>
                      <a:pPr marL="457200" marR="0" lvl="1" algn="l">
                        <a:lnSpc>
                          <a:spcPct val="15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Cánh đồng lúa</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914400" marR="0" lvl="1" indent="-457200" algn="l">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Đồng lúa chín mênh mông.</a:t>
                      </a:r>
                      <a:endParaRPr lang="en-US" sz="2600" b="0">
                        <a:effectLst/>
                        <a:latin typeface="Arial" panose="020B0604020202020204" pitchFamily="34" charset="0"/>
                        <a:ea typeface="SimSun" panose="02010600030101010101" pitchFamily="2" charset="-122"/>
                        <a:cs typeface="Arial" panose="020B0604020202020204" pitchFamily="34" charset="0"/>
                      </a:endParaRPr>
                    </a:p>
                    <a:p>
                      <a:pPr marL="914400" marR="0" lvl="1" indent="-457200" algn="l">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Trải khắp cánh đồng là ráng chiều vàng dịu và thơm hơi đất, là gió đưa thoang thoảng hương lúa chín và hương sen.</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val="372140361"/>
                  </a:ext>
                </a:extLst>
              </a:tr>
            </a:tbl>
          </a:graphicData>
        </a:graphic>
      </p:graphicFrame>
    </p:spTree>
    <p:extLst>
      <p:ext uri="{BB962C8B-B14F-4D97-AF65-F5344CB8AC3E}">
        <p14:creationId xmlns:p14="http://schemas.microsoft.com/office/powerpoint/2010/main" val="4189884954"/>
      </p:ext>
    </p:extLst>
  </p:cSld>
  <p:clrMapOvr>
    <a:masterClrMapping/>
  </p:clrMapOvr>
  <p:transition spd="med">
    <p:wip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7" name="Freeform 17"/>
          <p:cNvSpPr/>
          <p:nvPr/>
        </p:nvSpPr>
        <p:spPr>
          <a:xfrm rot="238043">
            <a:off x="16933556" y="-71511"/>
            <a:ext cx="1296468" cy="1720795"/>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2">
              <a:extLst>
                <a:ext uri="{96DAC541-7B7A-43D3-8B79-37D633B846F1}">
                  <asvg:svgBlip xmlns:asvg="http://schemas.microsoft.com/office/drawing/2016/SVG/main" r:embed="rId3"/>
                </a:ext>
              </a:extLst>
            </a:blip>
            <a:stretch>
              <a:fillRect r="-23617"/>
            </a:stretch>
          </a:blipFill>
        </p:spPr>
        <p:txBody>
          <a:bodyPr/>
          <a:lstStyle/>
          <a:p>
            <a:endParaRPr lang="en-US"/>
          </a:p>
        </p:txBody>
      </p:sp>
      <p:pic>
        <p:nvPicPr>
          <p:cNvPr id="20" name="Picture 6">
            <a:extLst>
              <a:ext uri="{FF2B5EF4-FFF2-40B4-BE49-F238E27FC236}">
                <a16:creationId xmlns:a16="http://schemas.microsoft.com/office/drawing/2014/main" id="{9487E194-791F-244E-9499-6BA187908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452">
            <a:off x="559221" y="466338"/>
            <a:ext cx="8771981" cy="9786067"/>
          </a:xfrm>
          <a:prstGeom prst="rect">
            <a:avLst/>
          </a:prstGeom>
        </p:spPr>
      </p:pic>
      <p:grpSp>
        <p:nvGrpSpPr>
          <p:cNvPr id="21" name="Group 20">
            <a:extLst>
              <a:ext uri="{FF2B5EF4-FFF2-40B4-BE49-F238E27FC236}">
                <a16:creationId xmlns:a16="http://schemas.microsoft.com/office/drawing/2014/main" id="{FEC6B092-2157-851B-A92F-E03DC61C05D9}"/>
              </a:ext>
            </a:extLst>
          </p:cNvPr>
          <p:cNvGrpSpPr/>
          <p:nvPr/>
        </p:nvGrpSpPr>
        <p:grpSpPr>
          <a:xfrm>
            <a:off x="266668" y="480182"/>
            <a:ext cx="6827420" cy="1157110"/>
            <a:chOff x="203132" y="534842"/>
            <a:chExt cx="6827420" cy="1157110"/>
          </a:xfrm>
        </p:grpSpPr>
        <p:grpSp>
          <p:nvGrpSpPr>
            <p:cNvPr id="22" name="Group 10">
              <a:extLst>
                <a:ext uri="{FF2B5EF4-FFF2-40B4-BE49-F238E27FC236}">
                  <a16:creationId xmlns:a16="http://schemas.microsoft.com/office/drawing/2014/main" id="{B8EDADD9-4D67-F3E9-9CCD-001CCB0A9BB9}"/>
                </a:ext>
              </a:extLst>
            </p:cNvPr>
            <p:cNvGrpSpPr/>
            <p:nvPr/>
          </p:nvGrpSpPr>
          <p:grpSpPr>
            <a:xfrm rot="-143938">
              <a:off x="203132" y="534842"/>
              <a:ext cx="6827420" cy="1157110"/>
              <a:chOff x="0" y="0"/>
              <a:chExt cx="5761308" cy="848774"/>
            </a:xfrm>
          </p:grpSpPr>
          <p:sp>
            <p:nvSpPr>
              <p:cNvPr id="25" name="Freeform 11">
                <a:extLst>
                  <a:ext uri="{FF2B5EF4-FFF2-40B4-BE49-F238E27FC236}">
                    <a16:creationId xmlns:a16="http://schemas.microsoft.com/office/drawing/2014/main" id="{18891D24-0DE6-B570-4F7D-184E91976B7C}"/>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txBody>
              <a:bodyPr/>
              <a:lstStyle/>
              <a:p>
                <a:endParaRPr lang="en-US"/>
              </a:p>
            </p:txBody>
          </p:sp>
        </p:grpSp>
        <p:sp>
          <p:nvSpPr>
            <p:cNvPr id="23" name="TextBox 22">
              <a:extLst>
                <a:ext uri="{FF2B5EF4-FFF2-40B4-BE49-F238E27FC236}">
                  <a16:creationId xmlns:a16="http://schemas.microsoft.com/office/drawing/2014/main" id="{96FE1774-CD6F-7AED-4670-00659EDBF774}"/>
                </a:ext>
              </a:extLst>
            </p:cNvPr>
            <p:cNvSpPr txBox="1"/>
            <p:nvPr/>
          </p:nvSpPr>
          <p:spPr>
            <a:xfrm rot="21459337">
              <a:off x="546079" y="682510"/>
              <a:ext cx="6141524" cy="861774"/>
            </a:xfrm>
            <a:prstGeom prst="rect">
              <a:avLst/>
            </a:prstGeom>
          </p:spPr>
          <p:txBody>
            <a:bodyPr wrap="square" lIns="0" tIns="0" rIns="0" bIns="0" rtlCol="0" anchor="t">
              <a:spAutoFit/>
            </a:bodyPr>
            <a:lstStyle/>
            <a:p>
              <a:pPr marL="0" lvl="0" indent="0" algn="ctr">
                <a:spcBef>
                  <a:spcPct val="0"/>
                </a:spcBef>
              </a:pPr>
              <a:r>
                <a:rPr lang="en-US" sz="5600" b="1" spc="179">
                  <a:solidFill>
                    <a:srgbClr val="FFFFFF"/>
                  </a:solidFill>
                  <a:latin typeface="Arial" panose="020B0604020202020204" pitchFamily="34" charset="0"/>
                  <a:cs typeface="Arial" panose="020B0604020202020204" pitchFamily="34" charset="0"/>
                </a:rPr>
                <a:t>ÔN BÀI CŨ</a:t>
              </a:r>
              <a:endParaRPr lang="en-US" sz="5600" b="1" spc="179" dirty="0">
                <a:solidFill>
                  <a:srgbClr val="FFFFFF"/>
                </a:solidFill>
                <a:latin typeface="Arial" panose="020B0604020202020204" pitchFamily="34" charset="0"/>
                <a:cs typeface="Arial" panose="020B0604020202020204" pitchFamily="34" charset="0"/>
              </a:endParaRPr>
            </a:p>
          </p:txBody>
        </p:sp>
      </p:grpSp>
      <p:sp>
        <p:nvSpPr>
          <p:cNvPr id="35" name="Freeform 5">
            <a:extLst>
              <a:ext uri="{FF2B5EF4-FFF2-40B4-BE49-F238E27FC236}">
                <a16:creationId xmlns:a16="http://schemas.microsoft.com/office/drawing/2014/main" id="{044FA1B4-4761-483E-4465-34F526E97657}"/>
              </a:ext>
            </a:extLst>
          </p:cNvPr>
          <p:cNvSpPr/>
          <p:nvPr/>
        </p:nvSpPr>
        <p:spPr>
          <a:xfrm>
            <a:off x="9618312" y="2074292"/>
            <a:ext cx="7926602" cy="6305748"/>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p>
        </p:txBody>
      </p:sp>
      <p:sp>
        <p:nvSpPr>
          <p:cNvPr id="36" name="TextBox 35">
            <a:extLst>
              <a:ext uri="{FF2B5EF4-FFF2-40B4-BE49-F238E27FC236}">
                <a16:creationId xmlns:a16="http://schemas.microsoft.com/office/drawing/2014/main" id="{63710288-CB38-A018-877D-0B06BDE672CA}"/>
              </a:ext>
            </a:extLst>
          </p:cNvPr>
          <p:cNvSpPr txBox="1"/>
          <p:nvPr/>
        </p:nvSpPr>
        <p:spPr>
          <a:xfrm>
            <a:off x="10140842" y="2468045"/>
            <a:ext cx="6881542" cy="5518242"/>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Các em đọc thuộc 4 khổ thơ đầu bài </a:t>
            </a:r>
            <a:r>
              <a:rPr lang="en-US" sz="4000" b="1">
                <a:latin typeface="Arial" panose="020B0604020202020204" pitchFamily="34" charset="0"/>
                <a:cs typeface="Arial" panose="020B0604020202020204" pitchFamily="34" charset="0"/>
              </a:rPr>
              <a:t>“Đi hội chùa Hương”, </a:t>
            </a:r>
            <a:r>
              <a:rPr lang="en-US" sz="4000">
                <a:latin typeface="Arial" panose="020B0604020202020204" pitchFamily="34" charset="0"/>
                <a:cs typeface="Arial" panose="020B0604020202020204" pitchFamily="34" charset="0"/>
              </a:rPr>
              <a:t>rồi trả lời câu hỏi: </a:t>
            </a:r>
            <a:r>
              <a:rPr lang="vi-VN" sz="4000">
                <a:solidFill>
                  <a:srgbClr val="FF0000"/>
                </a:solidFill>
                <a:cs typeface="Arial" panose="020B0604020202020204" pitchFamily="34" charset="0"/>
              </a:rPr>
              <a:t>Niềm tự hào về quê hương, đất nước được thể hiện qua những câu thơ nào?</a:t>
            </a:r>
            <a:endParaRPr lang="en-US" sz="4000" dirty="0">
              <a:solidFill>
                <a:srgbClr val="FF0000"/>
              </a:solidFill>
              <a:latin typeface="Arial" panose="020B0604020202020204" pitchFamily="34" charset="0"/>
              <a:cs typeface="Arial" panose="020B0604020202020204" pitchFamily="34" charset="0"/>
            </a:endParaRPr>
          </a:p>
        </p:txBody>
      </p:sp>
      <p:pic>
        <p:nvPicPr>
          <p:cNvPr id="38" name="Picture 3">
            <a:extLst>
              <a:ext uri="{FF2B5EF4-FFF2-40B4-BE49-F238E27FC236}">
                <a16:creationId xmlns:a16="http://schemas.microsoft.com/office/drawing/2014/main" id="{F2CA12DB-F4D4-DAE1-D285-9734F8C45D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3956" y="7285104"/>
            <a:ext cx="2354044" cy="3109359"/>
          </a:xfrm>
          <a:prstGeom prst="rect">
            <a:avLst/>
          </a:prstGeom>
        </p:spPr>
      </p:pic>
      <p:sp>
        <p:nvSpPr>
          <p:cNvPr id="16" name="Freeform 16"/>
          <p:cNvSpPr/>
          <p:nvPr/>
        </p:nvSpPr>
        <p:spPr>
          <a:xfrm rot="9591631">
            <a:off x="8943332" y="7503313"/>
            <a:ext cx="1296468" cy="1720795"/>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2">
              <a:extLst>
                <a:ext uri="{96DAC541-7B7A-43D3-8B79-37D633B846F1}">
                  <asvg:svgBlip xmlns:asvg="http://schemas.microsoft.com/office/drawing/2016/SVG/main" r:embed="rId3"/>
                </a:ext>
              </a:extLst>
            </a:blip>
            <a:stretch>
              <a:fillRect r="-23617"/>
            </a:stretch>
          </a:blipFill>
        </p:spPr>
        <p:txBody>
          <a:bodyPr/>
          <a:lstStyle/>
          <a:p>
            <a:endParaRPr lang="en-US"/>
          </a:p>
        </p:txBody>
      </p:sp>
      <p:grpSp>
        <p:nvGrpSpPr>
          <p:cNvPr id="42" name="Group 41">
            <a:extLst>
              <a:ext uri="{FF2B5EF4-FFF2-40B4-BE49-F238E27FC236}">
                <a16:creationId xmlns:a16="http://schemas.microsoft.com/office/drawing/2014/main" id="{B7B53E85-BFE6-D75E-A93E-2F100A8CAF3C}"/>
              </a:ext>
            </a:extLst>
          </p:cNvPr>
          <p:cNvGrpSpPr/>
          <p:nvPr/>
        </p:nvGrpSpPr>
        <p:grpSpPr>
          <a:xfrm>
            <a:off x="792781" y="2905919"/>
            <a:ext cx="7260503" cy="5112110"/>
            <a:chOff x="465063" y="3060093"/>
            <a:chExt cx="7260503" cy="5112110"/>
          </a:xfrm>
        </p:grpSpPr>
        <p:pic>
          <p:nvPicPr>
            <p:cNvPr id="43" name="Picture 42" descr="A group of people standing in front of a temple&#10;&#10;Description automatically generated">
              <a:extLst>
                <a:ext uri="{FF2B5EF4-FFF2-40B4-BE49-F238E27FC236}">
                  <a16:creationId xmlns:a16="http://schemas.microsoft.com/office/drawing/2014/main" id="{5C7AF779-C22E-01D1-D06D-1BEC8B88E9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063" y="3490919"/>
              <a:ext cx="7260503" cy="46812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4" name="Picture 43" descr="Push pin ">
              <a:extLst>
                <a:ext uri="{FF2B5EF4-FFF2-40B4-BE49-F238E27FC236}">
                  <a16:creationId xmlns:a16="http://schemas.microsoft.com/office/drawing/2014/main" id="{7032B535-E7F8-4492-8C35-DFCD91AEBB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130306">
              <a:off x="3588533" y="3060093"/>
              <a:ext cx="861652" cy="86165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randombar(horizontal)">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48" name="Plaque 47">
            <a:extLst>
              <a:ext uri="{FF2B5EF4-FFF2-40B4-BE49-F238E27FC236}">
                <a16:creationId xmlns:a16="http://schemas.microsoft.com/office/drawing/2014/main" id="{218E4441-29AD-5234-3CA7-2A139C046AB9}"/>
              </a:ext>
            </a:extLst>
          </p:cNvPr>
          <p:cNvSpPr/>
          <p:nvPr/>
        </p:nvSpPr>
        <p:spPr>
          <a:xfrm>
            <a:off x="723902" y="3243641"/>
            <a:ext cx="16840196" cy="2410877"/>
          </a:xfrm>
          <a:prstGeom prst="plaqu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2">
                    <a:lumMod val="50000"/>
                  </a:schemeClr>
                </a:solidFill>
                <a:latin typeface="Arial" panose="020B0604020202020204" pitchFamily="34" charset="0"/>
                <a:cs typeface="Arial" panose="020B0604020202020204" pitchFamily="34" charset="0"/>
              </a:rPr>
              <a:t>Tác giả nói vùng ngoại ô mang vẻ đẹp bình dị vì ở đó có những cảnh vật quen thuộc, bình dị, gần gũi với làng cảnh Việt Nam như: </a:t>
            </a:r>
          </a:p>
        </p:txBody>
      </p:sp>
      <p:sp>
        <p:nvSpPr>
          <p:cNvPr id="6" name="Freeform 6"/>
          <p:cNvSpPr/>
          <p:nvPr/>
        </p:nvSpPr>
        <p:spPr>
          <a:xfrm rot="15848710" flipH="1" flipV="1">
            <a:off x="17286374" y="9257990"/>
            <a:ext cx="1066262" cy="898221"/>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01353" y="55337"/>
            <a:ext cx="1331247" cy="2040163"/>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4">
              <a:extLst>
                <a:ext uri="{96DAC541-7B7A-43D3-8B79-37D633B846F1}">
                  <asvg:svgBlip xmlns:asvg="http://schemas.microsoft.com/office/drawing/2016/SVG/main" r:embed="rId5"/>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43CFBFD-5FA0-7A2E-D1B2-24A299485840}"/>
              </a:ext>
            </a:extLst>
          </p:cNvPr>
          <p:cNvGrpSpPr/>
          <p:nvPr/>
        </p:nvGrpSpPr>
        <p:grpSpPr>
          <a:xfrm>
            <a:off x="1769845" y="377819"/>
            <a:ext cx="15548508" cy="2345241"/>
            <a:chOff x="1391333" y="1095534"/>
            <a:chExt cx="15548508" cy="2345241"/>
          </a:xfrm>
        </p:grpSpPr>
        <p:sp>
          <p:nvSpPr>
            <p:cNvPr id="7" name="Rectangle: Rounded Corners 6">
              <a:extLst>
                <a:ext uri="{FF2B5EF4-FFF2-40B4-BE49-F238E27FC236}">
                  <a16:creationId xmlns:a16="http://schemas.microsoft.com/office/drawing/2014/main" id="{2AED44E6-03F1-40F0-E10E-80FD915106D1}"/>
                </a:ext>
              </a:extLst>
            </p:cNvPr>
            <p:cNvSpPr/>
            <p:nvPr/>
          </p:nvSpPr>
          <p:spPr>
            <a:xfrm>
              <a:off x="1391333" y="1415678"/>
              <a:ext cx="15060384" cy="2025097"/>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sao tác giả nói vùng ngoại ô mang vẻ đẹp bình dị?</a:t>
              </a:r>
            </a:p>
          </p:txBody>
        </p:sp>
        <p:sp>
          <p:nvSpPr>
            <p:cNvPr id="8" name="Freeform 4">
              <a:extLst>
                <a:ext uri="{FF2B5EF4-FFF2-40B4-BE49-F238E27FC236}">
                  <a16:creationId xmlns:a16="http://schemas.microsoft.com/office/drawing/2014/main" id="{F8B48384-7CEB-300A-3E08-CBD5A9C7008D}"/>
                </a:ext>
              </a:extLst>
            </p:cNvPr>
            <p:cNvSpPr/>
            <p:nvPr/>
          </p:nvSpPr>
          <p:spPr>
            <a:xfrm>
              <a:off x="15796841" y="1095534"/>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cxnSp>
        <p:nvCxnSpPr>
          <p:cNvPr id="46" name="Straight Arrow Connector 45">
            <a:extLst>
              <a:ext uri="{FF2B5EF4-FFF2-40B4-BE49-F238E27FC236}">
                <a16:creationId xmlns:a16="http://schemas.microsoft.com/office/drawing/2014/main" id="{9A1C3FA1-F5D8-F564-65FC-1D79BE139DAC}"/>
              </a:ext>
            </a:extLst>
          </p:cNvPr>
          <p:cNvCxnSpPr>
            <a:cxnSpLocks/>
            <a:endCxn id="49" idx="0"/>
          </p:cNvCxnSpPr>
          <p:nvPr/>
        </p:nvCxnSpPr>
        <p:spPr>
          <a:xfrm>
            <a:off x="2476500"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77BEAFC5-932A-927B-A970-BEBE4ACEE4AE}"/>
              </a:ext>
            </a:extLst>
          </p:cNvPr>
          <p:cNvSpPr/>
          <p:nvPr/>
        </p:nvSpPr>
        <p:spPr>
          <a:xfrm>
            <a:off x="457200" y="6560613"/>
            <a:ext cx="4038600" cy="302842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con kênh nước trong vắt</a:t>
            </a:r>
          </a:p>
        </p:txBody>
      </p:sp>
      <p:cxnSp>
        <p:nvCxnSpPr>
          <p:cNvPr id="58" name="Straight Arrow Connector 57">
            <a:extLst>
              <a:ext uri="{FF2B5EF4-FFF2-40B4-BE49-F238E27FC236}">
                <a16:creationId xmlns:a16="http://schemas.microsoft.com/office/drawing/2014/main" id="{F3D780F0-CE97-FAFC-AD5C-6F47AD540983}"/>
              </a:ext>
            </a:extLst>
          </p:cNvPr>
          <p:cNvCxnSpPr>
            <a:cxnSpLocks/>
            <a:endCxn id="59" idx="0"/>
          </p:cNvCxnSpPr>
          <p:nvPr/>
        </p:nvCxnSpPr>
        <p:spPr>
          <a:xfrm>
            <a:off x="6915151"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61C16152-DB7F-F6E0-7CB0-670CC5B10BF5}"/>
              </a:ext>
            </a:extLst>
          </p:cNvPr>
          <p:cNvSpPr/>
          <p:nvPr/>
        </p:nvSpPr>
        <p:spPr>
          <a:xfrm>
            <a:off x="4895851" y="6560613"/>
            <a:ext cx="4038600" cy="3028424"/>
          </a:xfrm>
          <a:prstGeom prst="roundRect">
            <a:avLst/>
          </a:prstGeom>
          <a:solidFill>
            <a:srgbClr val="EA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cỏ xanh êm như tấm thảm</a:t>
            </a:r>
          </a:p>
        </p:txBody>
      </p:sp>
      <p:cxnSp>
        <p:nvCxnSpPr>
          <p:cNvPr id="62" name="Straight Arrow Connector 61">
            <a:extLst>
              <a:ext uri="{FF2B5EF4-FFF2-40B4-BE49-F238E27FC236}">
                <a16:creationId xmlns:a16="http://schemas.microsoft.com/office/drawing/2014/main" id="{DB433B6E-937D-6B75-5967-D74B58668944}"/>
              </a:ext>
            </a:extLst>
          </p:cNvPr>
          <p:cNvCxnSpPr>
            <a:cxnSpLocks/>
            <a:endCxn id="63" idx="0"/>
          </p:cNvCxnSpPr>
          <p:nvPr/>
        </p:nvCxnSpPr>
        <p:spPr>
          <a:xfrm>
            <a:off x="11353802"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92E01749-543D-6B76-2CE7-FED56EB268FB}"/>
              </a:ext>
            </a:extLst>
          </p:cNvPr>
          <p:cNvSpPr/>
          <p:nvPr/>
        </p:nvSpPr>
        <p:spPr>
          <a:xfrm>
            <a:off x="9334502" y="6560613"/>
            <a:ext cx="4038600" cy="3028424"/>
          </a:xfrm>
          <a:prstGeom prst="roundRect">
            <a:avLst/>
          </a:prstGeom>
          <a:solidFill>
            <a:srgbClr val="B7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ruộng rau muống</a:t>
            </a:r>
          </a:p>
        </p:txBody>
      </p:sp>
      <p:cxnSp>
        <p:nvCxnSpPr>
          <p:cNvPr id="64" name="Straight Arrow Connector 63">
            <a:extLst>
              <a:ext uri="{FF2B5EF4-FFF2-40B4-BE49-F238E27FC236}">
                <a16:creationId xmlns:a16="http://schemas.microsoft.com/office/drawing/2014/main" id="{958ED68F-1445-B4C7-AAD6-1C9699F1F2A6}"/>
              </a:ext>
            </a:extLst>
          </p:cNvPr>
          <p:cNvCxnSpPr>
            <a:cxnSpLocks/>
            <a:endCxn id="65" idx="0"/>
          </p:cNvCxnSpPr>
          <p:nvPr/>
        </p:nvCxnSpPr>
        <p:spPr>
          <a:xfrm>
            <a:off x="15792452"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9FA43442-001F-0DFC-C9CE-7C7C73AFA915}"/>
              </a:ext>
            </a:extLst>
          </p:cNvPr>
          <p:cNvSpPr/>
          <p:nvPr/>
        </p:nvSpPr>
        <p:spPr>
          <a:xfrm>
            <a:off x="13773152" y="6560613"/>
            <a:ext cx="4038600" cy="302842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hoa rau muống tím</a:t>
            </a:r>
          </a:p>
        </p:txBody>
      </p:sp>
    </p:spTree>
    <p:extLst>
      <p:ext uri="{BB962C8B-B14F-4D97-AF65-F5344CB8AC3E}">
        <p14:creationId xmlns:p14="http://schemas.microsoft.com/office/powerpoint/2010/main" val="388958817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randombar(horizont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up)">
                                      <p:cBhvr>
                                        <p:cTn id="17" dur="500"/>
                                        <p:tgtEl>
                                          <p:spTgt spid="4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barn(inVertical)">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up)">
                                      <p:cBhvr>
                                        <p:cTn id="26" dur="500"/>
                                        <p:tgtEl>
                                          <p:spTgt spid="58"/>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barn(inVertical)">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up)">
                                      <p:cBhvr>
                                        <p:cTn id="35" dur="500"/>
                                        <p:tgtEl>
                                          <p:spTgt spid="62"/>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barn(inVertical)">
                                      <p:cBhvr>
                                        <p:cTn id="39" dur="500"/>
                                        <p:tgtEl>
                                          <p:spTgt spid="6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up)">
                                      <p:cBhvr>
                                        <p:cTn id="44" dur="500"/>
                                        <p:tgtEl>
                                          <p:spTgt spid="64"/>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barn(inVertical)">
                                      <p:cBhvr>
                                        <p:cTn id="4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9" grpId="0" animBg="1"/>
      <p:bldP spid="63" grpId="0" animBg="1"/>
      <p:bldP spid="6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48" name="Plaque 47">
            <a:extLst>
              <a:ext uri="{FF2B5EF4-FFF2-40B4-BE49-F238E27FC236}">
                <a16:creationId xmlns:a16="http://schemas.microsoft.com/office/drawing/2014/main" id="{218E4441-29AD-5234-3CA7-2A139C046AB9}"/>
              </a:ext>
            </a:extLst>
          </p:cNvPr>
          <p:cNvSpPr/>
          <p:nvPr/>
        </p:nvSpPr>
        <p:spPr>
          <a:xfrm>
            <a:off x="723902" y="3243641"/>
            <a:ext cx="16840196" cy="2410877"/>
          </a:xfrm>
          <a:prstGeom prst="plaqu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2">
                    <a:lumMod val="50000"/>
                  </a:schemeClr>
                </a:solidFill>
                <a:latin typeface="Arial" panose="020B0604020202020204" pitchFamily="34" charset="0"/>
                <a:cs typeface="Arial" panose="020B0604020202020204" pitchFamily="34" charset="0"/>
              </a:rPr>
              <a:t>Tác giả nói vùng ngoại ô mang vẻ đẹp bình dị vì ở đó có những cảnh vật quen thuộc, bình dị, gần gũi với làng cảnh Việt Nam như: </a:t>
            </a:r>
          </a:p>
        </p:txBody>
      </p:sp>
      <p:sp>
        <p:nvSpPr>
          <p:cNvPr id="6" name="Freeform 6"/>
          <p:cNvSpPr/>
          <p:nvPr/>
        </p:nvSpPr>
        <p:spPr>
          <a:xfrm rot="15848710" flipH="1" flipV="1">
            <a:off x="17286374" y="9257990"/>
            <a:ext cx="1066262" cy="898221"/>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01353" y="55337"/>
            <a:ext cx="1331247" cy="2040163"/>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4">
              <a:extLst>
                <a:ext uri="{96DAC541-7B7A-43D3-8B79-37D633B846F1}">
                  <asvg:svgBlip xmlns:asvg="http://schemas.microsoft.com/office/drawing/2016/SVG/main" r:embed="rId5"/>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43CFBFD-5FA0-7A2E-D1B2-24A299485840}"/>
              </a:ext>
            </a:extLst>
          </p:cNvPr>
          <p:cNvGrpSpPr/>
          <p:nvPr/>
        </p:nvGrpSpPr>
        <p:grpSpPr>
          <a:xfrm>
            <a:off x="1769845" y="377819"/>
            <a:ext cx="15548508" cy="2345241"/>
            <a:chOff x="1391333" y="1095534"/>
            <a:chExt cx="15548508" cy="2345241"/>
          </a:xfrm>
        </p:grpSpPr>
        <p:sp>
          <p:nvSpPr>
            <p:cNvPr id="7" name="Rectangle: Rounded Corners 6">
              <a:extLst>
                <a:ext uri="{FF2B5EF4-FFF2-40B4-BE49-F238E27FC236}">
                  <a16:creationId xmlns:a16="http://schemas.microsoft.com/office/drawing/2014/main" id="{2AED44E6-03F1-40F0-E10E-80FD915106D1}"/>
                </a:ext>
              </a:extLst>
            </p:cNvPr>
            <p:cNvSpPr/>
            <p:nvPr/>
          </p:nvSpPr>
          <p:spPr>
            <a:xfrm>
              <a:off x="1391333" y="1415678"/>
              <a:ext cx="15060384" cy="2025097"/>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sao tác giả nói vùng ngoại ô mang vẻ đẹp bình dị?</a:t>
              </a:r>
            </a:p>
          </p:txBody>
        </p:sp>
        <p:sp>
          <p:nvSpPr>
            <p:cNvPr id="8" name="Freeform 4">
              <a:extLst>
                <a:ext uri="{FF2B5EF4-FFF2-40B4-BE49-F238E27FC236}">
                  <a16:creationId xmlns:a16="http://schemas.microsoft.com/office/drawing/2014/main" id="{F8B48384-7CEB-300A-3E08-CBD5A9C7008D}"/>
                </a:ext>
              </a:extLst>
            </p:cNvPr>
            <p:cNvSpPr/>
            <p:nvPr/>
          </p:nvSpPr>
          <p:spPr>
            <a:xfrm>
              <a:off x="15796841" y="1095534"/>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cxnSp>
        <p:nvCxnSpPr>
          <p:cNvPr id="46" name="Straight Arrow Connector 45">
            <a:extLst>
              <a:ext uri="{FF2B5EF4-FFF2-40B4-BE49-F238E27FC236}">
                <a16:creationId xmlns:a16="http://schemas.microsoft.com/office/drawing/2014/main" id="{9A1C3FA1-F5D8-F564-65FC-1D79BE139DAC}"/>
              </a:ext>
            </a:extLst>
          </p:cNvPr>
          <p:cNvCxnSpPr>
            <a:cxnSpLocks/>
            <a:endCxn id="49" idx="0"/>
          </p:cNvCxnSpPr>
          <p:nvPr/>
        </p:nvCxnSpPr>
        <p:spPr>
          <a:xfrm>
            <a:off x="2476500"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id="{77BEAFC5-932A-927B-A970-BEBE4ACEE4AE}"/>
              </a:ext>
            </a:extLst>
          </p:cNvPr>
          <p:cNvSpPr/>
          <p:nvPr/>
        </p:nvSpPr>
        <p:spPr>
          <a:xfrm>
            <a:off x="457200" y="6560613"/>
            <a:ext cx="4038600" cy="3028424"/>
          </a:xfrm>
          <a:prstGeom prst="roundRect">
            <a:avLst/>
          </a:prstGeom>
          <a:solidFill>
            <a:srgbClr val="DCF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những rặng tre xanh</a:t>
            </a:r>
          </a:p>
        </p:txBody>
      </p:sp>
      <p:cxnSp>
        <p:nvCxnSpPr>
          <p:cNvPr id="58" name="Straight Arrow Connector 57">
            <a:extLst>
              <a:ext uri="{FF2B5EF4-FFF2-40B4-BE49-F238E27FC236}">
                <a16:creationId xmlns:a16="http://schemas.microsoft.com/office/drawing/2014/main" id="{F3D780F0-CE97-FAFC-AD5C-6F47AD540983}"/>
              </a:ext>
            </a:extLst>
          </p:cNvPr>
          <p:cNvCxnSpPr>
            <a:cxnSpLocks/>
            <a:endCxn id="59" idx="0"/>
          </p:cNvCxnSpPr>
          <p:nvPr/>
        </p:nvCxnSpPr>
        <p:spPr>
          <a:xfrm>
            <a:off x="6915151"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61C16152-DB7F-F6E0-7CB0-670CC5B10BF5}"/>
              </a:ext>
            </a:extLst>
          </p:cNvPr>
          <p:cNvSpPr/>
          <p:nvPr/>
        </p:nvSpPr>
        <p:spPr>
          <a:xfrm>
            <a:off x="4895851" y="6560613"/>
            <a:ext cx="4038600" cy="3028424"/>
          </a:xfrm>
          <a:prstGeom prst="roundRect">
            <a:avLst/>
          </a:prstGeom>
          <a:solidFill>
            <a:srgbClr val="FFE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đồng lúa chín mênh mông</a:t>
            </a:r>
          </a:p>
        </p:txBody>
      </p:sp>
      <p:cxnSp>
        <p:nvCxnSpPr>
          <p:cNvPr id="62" name="Straight Arrow Connector 61">
            <a:extLst>
              <a:ext uri="{FF2B5EF4-FFF2-40B4-BE49-F238E27FC236}">
                <a16:creationId xmlns:a16="http://schemas.microsoft.com/office/drawing/2014/main" id="{DB433B6E-937D-6B75-5967-D74B58668944}"/>
              </a:ext>
            </a:extLst>
          </p:cNvPr>
          <p:cNvCxnSpPr>
            <a:cxnSpLocks/>
            <a:endCxn id="63" idx="0"/>
          </p:cNvCxnSpPr>
          <p:nvPr/>
        </p:nvCxnSpPr>
        <p:spPr>
          <a:xfrm>
            <a:off x="11353802"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id="{92E01749-543D-6B76-2CE7-FED56EB268FB}"/>
              </a:ext>
            </a:extLst>
          </p:cNvPr>
          <p:cNvSpPr/>
          <p:nvPr/>
        </p:nvSpPr>
        <p:spPr>
          <a:xfrm>
            <a:off x="9334502" y="6560613"/>
            <a:ext cx="4038600" cy="3028424"/>
          </a:xfrm>
          <a:prstGeom prst="roundRect">
            <a:avLst/>
          </a:prstGeom>
          <a:solidFill>
            <a:srgbClr val="FF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cs typeface="Arial" panose="020B0604020202020204" pitchFamily="34" charset="0"/>
              </a:rPr>
              <a:t>hơi đất</a:t>
            </a:r>
          </a:p>
        </p:txBody>
      </p:sp>
      <p:cxnSp>
        <p:nvCxnSpPr>
          <p:cNvPr id="64" name="Straight Arrow Connector 63">
            <a:extLst>
              <a:ext uri="{FF2B5EF4-FFF2-40B4-BE49-F238E27FC236}">
                <a16:creationId xmlns:a16="http://schemas.microsoft.com/office/drawing/2014/main" id="{958ED68F-1445-B4C7-AAD6-1C9699F1F2A6}"/>
              </a:ext>
            </a:extLst>
          </p:cNvPr>
          <p:cNvCxnSpPr>
            <a:cxnSpLocks/>
            <a:endCxn id="65" idx="0"/>
          </p:cNvCxnSpPr>
          <p:nvPr/>
        </p:nvCxnSpPr>
        <p:spPr>
          <a:xfrm>
            <a:off x="15792452"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9FA43442-001F-0DFC-C9CE-7C7C73AFA915}"/>
              </a:ext>
            </a:extLst>
          </p:cNvPr>
          <p:cNvSpPr/>
          <p:nvPr/>
        </p:nvSpPr>
        <p:spPr>
          <a:xfrm>
            <a:off x="13773152" y="6560613"/>
            <a:ext cx="4038600" cy="3028424"/>
          </a:xfrm>
          <a:prstGeom prst="roundRect">
            <a:avLst/>
          </a:prstGeom>
          <a:solidFill>
            <a:srgbClr val="FF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hương lúa chín và hương sen</a:t>
            </a:r>
          </a:p>
        </p:txBody>
      </p:sp>
    </p:spTree>
    <p:extLst>
      <p:ext uri="{BB962C8B-B14F-4D97-AF65-F5344CB8AC3E}">
        <p14:creationId xmlns:p14="http://schemas.microsoft.com/office/powerpoint/2010/main" val="190878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barn(inVertical)">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500"/>
                                        <p:tgtEl>
                                          <p:spTgt spid="5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barn(inVertical)">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up)">
                                      <p:cBhvr>
                                        <p:cTn id="25" dur="500"/>
                                        <p:tgtEl>
                                          <p:spTgt spid="62"/>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barn(inVertical)">
                                      <p:cBhvr>
                                        <p:cTn id="29" dur="5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up)">
                                      <p:cBhvr>
                                        <p:cTn id="34" dur="500"/>
                                        <p:tgtEl>
                                          <p:spTgt spid="64"/>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barn(inVertical)">
                                      <p:cBhvr>
                                        <p:cTn id="3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9" grpId="0" animBg="1"/>
      <p:bldP spid="63" grpId="0" animBg="1"/>
      <p:bldP spid="6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5" name="Freeform 5"/>
          <p:cNvSpPr/>
          <p:nvPr/>
        </p:nvSpPr>
        <p:spPr>
          <a:xfrm>
            <a:off x="16491528" y="-22894"/>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Freeform 6"/>
          <p:cNvSpPr/>
          <p:nvPr/>
        </p:nvSpPr>
        <p:spPr>
          <a:xfrm flipH="1" flipV="1">
            <a:off x="0" y="-2289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CB749ABC-4AF6-7022-E4DF-B0D218C2D606}"/>
              </a:ext>
            </a:extLst>
          </p:cNvPr>
          <p:cNvGrpSpPr/>
          <p:nvPr/>
        </p:nvGrpSpPr>
        <p:grpSpPr>
          <a:xfrm>
            <a:off x="805871" y="1028700"/>
            <a:ext cx="6737929" cy="7543800"/>
            <a:chOff x="-1207599" y="161212"/>
            <a:chExt cx="6737929" cy="7543800"/>
          </a:xfrm>
        </p:grpSpPr>
        <p:sp>
          <p:nvSpPr>
            <p:cNvPr id="11" name="Rectangle: Rounded Corners 10">
              <a:extLst>
                <a:ext uri="{FF2B5EF4-FFF2-40B4-BE49-F238E27FC236}">
                  <a16:creationId xmlns:a16="http://schemas.microsoft.com/office/drawing/2014/main" id="{02F6F27A-2823-CB8C-0D4F-B32A6644BBC0}"/>
                </a:ext>
              </a:extLst>
            </p:cNvPr>
            <p:cNvSpPr/>
            <p:nvPr/>
          </p:nvSpPr>
          <p:spPr>
            <a:xfrm>
              <a:off x="-1207599" y="468278"/>
              <a:ext cx="6737929" cy="7236734"/>
            </a:xfrm>
            <a:prstGeom prst="round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Câu 4: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Tác giả có cảm nhận như thế nào khi chơi thả diều trong chiều hè ở ngoại ô?</a:t>
              </a:r>
              <a:endParaRPr kumimoji="0" lang="vi-VN" sz="4000" b="0"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026DC166-0DD1-989D-513A-BFBA042A8B42}"/>
                </a:ext>
              </a:extLst>
            </p:cNvPr>
            <p:cNvPicPr>
              <a:picLocks noChangeAspect="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61077" y="161212"/>
              <a:ext cx="1800575" cy="1757813"/>
            </a:xfrm>
            <a:prstGeom prst="rect">
              <a:avLst/>
            </a:prstGeom>
          </p:spPr>
        </p:pic>
      </p:grpSp>
      <p:pic>
        <p:nvPicPr>
          <p:cNvPr id="3" name="Picture 2" descr="A cartoon of a child holding a kite&#10;&#10;Description automatically generated">
            <a:extLst>
              <a:ext uri="{FF2B5EF4-FFF2-40B4-BE49-F238E27FC236}">
                <a16:creationId xmlns:a16="http://schemas.microsoft.com/office/drawing/2014/main" id="{8D66D716-21AA-4DEC-DFC4-54E98A8048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5100" y="6492766"/>
            <a:ext cx="4159468" cy="4159468"/>
          </a:xfrm>
          <a:prstGeom prst="rect">
            <a:avLst/>
          </a:prstGeom>
        </p:spPr>
      </p:pic>
      <p:sp>
        <p:nvSpPr>
          <p:cNvPr id="4" name="Plaque 3">
            <a:extLst>
              <a:ext uri="{FF2B5EF4-FFF2-40B4-BE49-F238E27FC236}">
                <a16:creationId xmlns:a16="http://schemas.microsoft.com/office/drawing/2014/main" id="{96A83055-CA90-3BD7-D836-999170EFCDD9}"/>
              </a:ext>
            </a:extLst>
          </p:cNvPr>
          <p:cNvSpPr/>
          <p:nvPr/>
        </p:nvSpPr>
        <p:spPr>
          <a:xfrm>
            <a:off x="8349672" y="3461887"/>
            <a:ext cx="9132458" cy="2062614"/>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Bước 1: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Tìm các từ ngữ, câu văn bộc lộ cảm xúc, suy nghĩ của tác giả.</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7" name="Plaque 6">
            <a:extLst>
              <a:ext uri="{FF2B5EF4-FFF2-40B4-BE49-F238E27FC236}">
                <a16:creationId xmlns:a16="http://schemas.microsoft.com/office/drawing/2014/main" id="{DB9CFC9D-1F5F-DFD7-A95E-92BB02EB54F9}"/>
              </a:ext>
            </a:extLst>
          </p:cNvPr>
          <p:cNvSpPr/>
          <p:nvPr/>
        </p:nvSpPr>
        <p:spPr>
          <a:xfrm>
            <a:off x="8349672" y="6190317"/>
            <a:ext cx="9132458" cy="3753784"/>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Bước 2: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Dựa vào các từ ngữ, câu văn tìm được, hãy cho biết tác giả cảm nhận thế nào khi chơi thả diều trong chiều hè ở ngoại ô.</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415C8D50-5049-984B-AB48-184F87BFEABF}"/>
              </a:ext>
            </a:extLst>
          </p:cNvPr>
          <p:cNvCxnSpPr>
            <a:cxnSpLocks/>
            <a:stCxn id="9" idx="2"/>
            <a:endCxn id="4" idx="0"/>
          </p:cNvCxnSpPr>
          <p:nvPr/>
        </p:nvCxnSpPr>
        <p:spPr>
          <a:xfrm>
            <a:off x="12915901" y="2796071"/>
            <a:ext cx="0" cy="66581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Plaque 8">
            <a:extLst>
              <a:ext uri="{FF2B5EF4-FFF2-40B4-BE49-F238E27FC236}">
                <a16:creationId xmlns:a16="http://schemas.microsoft.com/office/drawing/2014/main" id="{FBAFECFA-FAF1-1EA3-AAFE-1AC8A4F0C283}"/>
              </a:ext>
            </a:extLst>
          </p:cNvPr>
          <p:cNvSpPr/>
          <p:nvPr/>
        </p:nvSpPr>
        <p:spPr>
          <a:xfrm>
            <a:off x="8349672" y="723901"/>
            <a:ext cx="9132458" cy="2072170"/>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Hướng dẫn các bước để trả lời câu hỏi</a:t>
            </a:r>
            <a:endParaRPr lang="vi-VN" sz="40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id="{D87F2421-031B-FBB6-C935-0C156240D7C1}"/>
              </a:ext>
            </a:extLst>
          </p:cNvPr>
          <p:cNvCxnSpPr>
            <a:cxnSpLocks/>
            <a:stCxn id="4" idx="2"/>
            <a:endCxn id="7" idx="0"/>
          </p:cNvCxnSpPr>
          <p:nvPr/>
        </p:nvCxnSpPr>
        <p:spPr>
          <a:xfrm>
            <a:off x="12915901" y="5524501"/>
            <a:ext cx="0" cy="66581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36300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8" name="Freeform 18"/>
          <p:cNvSpPr/>
          <p:nvPr/>
        </p:nvSpPr>
        <p:spPr>
          <a:xfrm flipH="1" flipV="1">
            <a:off x="17089192" y="0"/>
            <a:ext cx="1198807" cy="1104900"/>
          </a:xfrm>
          <a:custGeom>
            <a:avLst/>
            <a:gdLst/>
            <a:ahLst/>
            <a:cxnLst/>
            <a:rect l="l" t="t" r="r" b="b"/>
            <a:pathLst>
              <a:path w="1820775" h="2259898">
                <a:moveTo>
                  <a:pt x="1820775" y="2259898"/>
                </a:moveTo>
                <a:lnTo>
                  <a:pt x="0" y="2259898"/>
                </a:lnTo>
                <a:lnTo>
                  <a:pt x="0" y="0"/>
                </a:lnTo>
                <a:lnTo>
                  <a:pt x="1820775" y="0"/>
                </a:lnTo>
                <a:lnTo>
                  <a:pt x="1820775" y="2259898"/>
                </a:lnTo>
                <a:close/>
              </a:path>
            </a:pathLst>
          </a:custGeom>
          <a:blipFill>
            <a:blip r:embed="rId2">
              <a:extLst>
                <a:ext uri="{96DAC541-7B7A-43D3-8B79-37D633B846F1}">
                  <asvg:svgBlip xmlns:asvg="http://schemas.microsoft.com/office/drawing/2016/SVG/main" r:embed="rId3"/>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sp>
        <p:nvSpPr>
          <p:cNvPr id="8" name="Freeform 3">
            <a:extLst>
              <a:ext uri="{FF2B5EF4-FFF2-40B4-BE49-F238E27FC236}">
                <a16:creationId xmlns:a16="http://schemas.microsoft.com/office/drawing/2014/main" id="{76D01728-B8C7-5B91-526B-8CC17F8CB96A}"/>
              </a:ext>
            </a:extLst>
          </p:cNvPr>
          <p:cNvSpPr/>
          <p:nvPr/>
        </p:nvSpPr>
        <p:spPr>
          <a:xfrm>
            <a:off x="774347" y="1392374"/>
            <a:ext cx="16790447" cy="8418263"/>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a:ln>
            <a:noFill/>
          </a:ln>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0E68568C-15FC-D8C2-BF40-1D6E48CF551B}"/>
              </a:ext>
            </a:extLst>
          </p:cNvPr>
          <p:cNvGrpSpPr/>
          <p:nvPr/>
        </p:nvGrpSpPr>
        <p:grpSpPr>
          <a:xfrm>
            <a:off x="5531306" y="750367"/>
            <a:ext cx="7276528" cy="1284013"/>
            <a:chOff x="5721387" y="1270945"/>
            <a:chExt cx="7276528" cy="1284013"/>
          </a:xfrm>
        </p:grpSpPr>
        <p:pic>
          <p:nvPicPr>
            <p:cNvPr id="10" name="Picture 9">
              <a:extLst>
                <a:ext uri="{FF2B5EF4-FFF2-40B4-BE49-F238E27FC236}">
                  <a16:creationId xmlns:a16="http://schemas.microsoft.com/office/drawing/2014/main" id="{6C170B25-C4AA-A979-62D8-8A5C28469A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946" y="1270945"/>
              <a:ext cx="6951410" cy="1284013"/>
            </a:xfrm>
            <a:prstGeom prst="rect">
              <a:avLst/>
            </a:prstGeom>
          </p:spPr>
        </p:pic>
        <p:sp>
          <p:nvSpPr>
            <p:cNvPr id="11" name="TextBox 10">
              <a:extLst>
                <a:ext uri="{FF2B5EF4-FFF2-40B4-BE49-F238E27FC236}">
                  <a16:creationId xmlns:a16="http://schemas.microsoft.com/office/drawing/2014/main" id="{4CA7A374-6AF2-51A2-230D-E66DAE48B34C}"/>
                </a:ext>
              </a:extLst>
            </p:cNvPr>
            <p:cNvSpPr txBox="1"/>
            <p:nvPr/>
          </p:nvSpPr>
          <p:spPr>
            <a:xfrm>
              <a:off x="5721387" y="1482064"/>
              <a:ext cx="7276528" cy="861774"/>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ĐÁP ÁN CÂU 4</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id="{A03F768B-EC7E-43B0-077E-CCCDC35CA5CF}"/>
              </a:ext>
            </a:extLst>
          </p:cNvPr>
          <p:cNvSpPr txBox="1"/>
          <p:nvPr/>
        </p:nvSpPr>
        <p:spPr>
          <a:xfrm>
            <a:off x="7035919" y="2162062"/>
            <a:ext cx="10106260" cy="7653314"/>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Các từ ngữ, câu văn thể hiện cảm xúc của tác giả</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Thú vị nhất trong chiều hè ngoại ô là được thả diều cùng lũ bạn;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Những cánh điều như những mảnh hồn ấu thơ bay lên với biết bao khát vọng;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Ngồi bên nơi cắm diều, lòng tôi lâng lâng, tôi muốn gửi ước mơ của mình theo những cánh diều lên tận mây xanh,...</a:t>
            </a:r>
          </a:p>
        </p:txBody>
      </p:sp>
      <p:sp>
        <p:nvSpPr>
          <p:cNvPr id="15" name="Freeform 15"/>
          <p:cNvSpPr/>
          <p:nvPr/>
        </p:nvSpPr>
        <p:spPr>
          <a:xfrm flipH="1">
            <a:off x="16787162" y="8530258"/>
            <a:ext cx="1500837" cy="1756741"/>
          </a:xfrm>
          <a:custGeom>
            <a:avLst/>
            <a:gdLst/>
            <a:ahLst/>
            <a:cxnLst/>
            <a:rect l="l" t="t" r="r" b="b"/>
            <a:pathLst>
              <a:path w="2565435" h="3135300">
                <a:moveTo>
                  <a:pt x="2565435" y="0"/>
                </a:moveTo>
                <a:lnTo>
                  <a:pt x="0" y="0"/>
                </a:lnTo>
                <a:lnTo>
                  <a:pt x="0" y="3135300"/>
                </a:lnTo>
                <a:lnTo>
                  <a:pt x="2565435" y="3135300"/>
                </a:lnTo>
                <a:lnTo>
                  <a:pt x="25654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flipV="1">
            <a:off x="1" y="0"/>
            <a:ext cx="1820776" cy="2259898"/>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7"/>
          <p:cNvSpPr/>
          <p:nvPr/>
        </p:nvSpPr>
        <p:spPr>
          <a:xfrm>
            <a:off x="-25263" y="8913563"/>
            <a:ext cx="1320663" cy="1440270"/>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2">
              <a:extLst>
                <a:ext uri="{96DAC541-7B7A-43D3-8B79-37D633B846F1}">
                  <asvg:svgBlip xmlns:asvg="http://schemas.microsoft.com/office/drawing/2016/SVG/main" r:embed="rId3"/>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id="{B66D93E8-B920-05FF-48C3-CA819F26ED2B}"/>
              </a:ext>
            </a:extLst>
          </p:cNvPr>
          <p:cNvGrpSpPr/>
          <p:nvPr/>
        </p:nvGrpSpPr>
        <p:grpSpPr>
          <a:xfrm>
            <a:off x="1577802" y="3674523"/>
            <a:ext cx="4658507" cy="3853963"/>
            <a:chOff x="1577802" y="3674523"/>
            <a:chExt cx="4658507" cy="3853963"/>
          </a:xfrm>
        </p:grpSpPr>
        <p:grpSp>
          <p:nvGrpSpPr>
            <p:cNvPr id="30" name="Group 8">
              <a:extLst>
                <a:ext uri="{FF2B5EF4-FFF2-40B4-BE49-F238E27FC236}">
                  <a16:creationId xmlns:a16="http://schemas.microsoft.com/office/drawing/2014/main" id="{820EEFB1-E924-81F0-ED77-577F7C1568E7}"/>
                </a:ext>
              </a:extLst>
            </p:cNvPr>
            <p:cNvGrpSpPr/>
            <p:nvPr/>
          </p:nvGrpSpPr>
          <p:grpSpPr>
            <a:xfrm>
              <a:off x="1577802" y="3674523"/>
              <a:ext cx="4658507" cy="3853963"/>
              <a:chOff x="0" y="0"/>
              <a:chExt cx="1100661" cy="893945"/>
            </a:xfrm>
          </p:grpSpPr>
          <p:sp>
            <p:nvSpPr>
              <p:cNvPr id="32" name="Freeform 9">
                <a:extLst>
                  <a:ext uri="{FF2B5EF4-FFF2-40B4-BE49-F238E27FC236}">
                    <a16:creationId xmlns:a16="http://schemas.microsoft.com/office/drawing/2014/main" id="{72C5CF76-088C-4381-2932-06D7C749CE8F}"/>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33" name="TextBox 10">
                <a:extLst>
                  <a:ext uri="{FF2B5EF4-FFF2-40B4-BE49-F238E27FC236}">
                    <a16:creationId xmlns:a16="http://schemas.microsoft.com/office/drawing/2014/main" id="{D5D7BD20-A5CE-F8EA-0CDD-78F3C605E403}"/>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35" name="Picture 34" descr="A cartoon of two boys flying a kite&#10;&#10;Description automatically generated">
              <a:extLst>
                <a:ext uri="{FF2B5EF4-FFF2-40B4-BE49-F238E27FC236}">
                  <a16:creationId xmlns:a16="http://schemas.microsoft.com/office/drawing/2014/main" id="{6EFA4C55-A8DB-6E08-9C3B-0CF3EE1DA5F7}"/>
                </a:ext>
              </a:extLst>
            </p:cNvPr>
            <p:cNvPicPr>
              <a:picLocks noChangeAspect="1"/>
            </p:cNvPicPr>
            <p:nvPr/>
          </p:nvPicPr>
          <p:blipFill rotWithShape="1">
            <a:blip r:embed="rId8">
              <a:extLst>
                <a:ext uri="{28A0092B-C50C-407E-A947-70E740481C1C}">
                  <a14:useLocalDpi xmlns:a14="http://schemas.microsoft.com/office/drawing/2010/main" val="0"/>
                </a:ext>
              </a:extLst>
            </a:blip>
            <a:srcRect t="10253" b="7241"/>
            <a:stretch/>
          </p:blipFill>
          <p:spPr>
            <a:xfrm>
              <a:off x="1820777" y="3834664"/>
              <a:ext cx="4247107" cy="3504132"/>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15" dur="500"/>
                                        <p:tgtEl>
                                          <p:spTgt spid="25">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animEffect transition="in" filter="wipe(left)">
                                      <p:cBhvr>
                                        <p:cTn id="23" dur="500"/>
                                        <p:tgtEl>
                                          <p:spTgt spid="25">
                                            <p:txEl>
                                              <p:pRg st="1" end="1"/>
                                            </p:txEl>
                                          </p:spTgt>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animEffect transition="in" filter="wipe(left)">
                                      <p:cBhvr>
                                        <p:cTn id="27" dur="500"/>
                                        <p:tgtEl>
                                          <p:spTgt spid="25">
                                            <p:txEl>
                                              <p:pRg st="2" end="2"/>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5">
                                            <p:txEl>
                                              <p:pRg st="3" end="3"/>
                                            </p:txEl>
                                          </p:spTgt>
                                        </p:tgtEl>
                                        <p:attrNameLst>
                                          <p:attrName>style.visibility</p:attrName>
                                        </p:attrNameLst>
                                      </p:cBhvr>
                                      <p:to>
                                        <p:strVal val="visible"/>
                                      </p:to>
                                    </p:set>
                                    <p:animEffect transition="in" filter="wipe(left)">
                                      <p:cBhvr>
                                        <p:cTn id="31"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8" name="Freeform 18"/>
          <p:cNvSpPr/>
          <p:nvPr/>
        </p:nvSpPr>
        <p:spPr>
          <a:xfrm flipH="1" flipV="1">
            <a:off x="17089192" y="0"/>
            <a:ext cx="1198807" cy="1104900"/>
          </a:xfrm>
          <a:custGeom>
            <a:avLst/>
            <a:gdLst/>
            <a:ahLst/>
            <a:cxnLst/>
            <a:rect l="l" t="t" r="r" b="b"/>
            <a:pathLst>
              <a:path w="1820775" h="2259898">
                <a:moveTo>
                  <a:pt x="1820775" y="2259898"/>
                </a:moveTo>
                <a:lnTo>
                  <a:pt x="0" y="2259898"/>
                </a:lnTo>
                <a:lnTo>
                  <a:pt x="0" y="0"/>
                </a:lnTo>
                <a:lnTo>
                  <a:pt x="1820775" y="0"/>
                </a:lnTo>
                <a:lnTo>
                  <a:pt x="1820775" y="2259898"/>
                </a:lnTo>
                <a:close/>
              </a:path>
            </a:pathLst>
          </a:custGeom>
          <a:blipFill>
            <a:blip r:embed="rId2">
              <a:extLst>
                <a:ext uri="{96DAC541-7B7A-43D3-8B79-37D633B846F1}">
                  <asvg:svgBlip xmlns:asvg="http://schemas.microsoft.com/office/drawing/2016/SVG/main" r:embed="rId3"/>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sp>
        <p:nvSpPr>
          <p:cNvPr id="8" name="Freeform 3">
            <a:extLst>
              <a:ext uri="{FF2B5EF4-FFF2-40B4-BE49-F238E27FC236}">
                <a16:creationId xmlns:a16="http://schemas.microsoft.com/office/drawing/2014/main" id="{76D01728-B8C7-5B91-526B-8CC17F8CB96A}"/>
              </a:ext>
            </a:extLst>
          </p:cNvPr>
          <p:cNvSpPr/>
          <p:nvPr/>
        </p:nvSpPr>
        <p:spPr>
          <a:xfrm>
            <a:off x="774347" y="1392374"/>
            <a:ext cx="16790447" cy="8418263"/>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a:ln>
            <a:noFill/>
          </a:ln>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0E68568C-15FC-D8C2-BF40-1D6E48CF551B}"/>
              </a:ext>
            </a:extLst>
          </p:cNvPr>
          <p:cNvGrpSpPr/>
          <p:nvPr/>
        </p:nvGrpSpPr>
        <p:grpSpPr>
          <a:xfrm>
            <a:off x="5531306" y="750367"/>
            <a:ext cx="7276528" cy="1284013"/>
            <a:chOff x="5721387" y="1270945"/>
            <a:chExt cx="7276528" cy="1284013"/>
          </a:xfrm>
        </p:grpSpPr>
        <p:pic>
          <p:nvPicPr>
            <p:cNvPr id="10" name="Picture 9">
              <a:extLst>
                <a:ext uri="{FF2B5EF4-FFF2-40B4-BE49-F238E27FC236}">
                  <a16:creationId xmlns:a16="http://schemas.microsoft.com/office/drawing/2014/main" id="{6C170B25-C4AA-A979-62D8-8A5C28469A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83946" y="1270945"/>
              <a:ext cx="6951410" cy="1284013"/>
            </a:xfrm>
            <a:prstGeom prst="rect">
              <a:avLst/>
            </a:prstGeom>
          </p:spPr>
        </p:pic>
        <p:sp>
          <p:nvSpPr>
            <p:cNvPr id="11" name="TextBox 10">
              <a:extLst>
                <a:ext uri="{FF2B5EF4-FFF2-40B4-BE49-F238E27FC236}">
                  <a16:creationId xmlns:a16="http://schemas.microsoft.com/office/drawing/2014/main" id="{4CA7A374-6AF2-51A2-230D-E66DAE48B34C}"/>
                </a:ext>
              </a:extLst>
            </p:cNvPr>
            <p:cNvSpPr txBox="1"/>
            <p:nvPr/>
          </p:nvSpPr>
          <p:spPr>
            <a:xfrm>
              <a:off x="5721387" y="1482064"/>
              <a:ext cx="7276528" cy="861774"/>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ĐÁP ÁN CÂU 4</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id="{A03F768B-EC7E-43B0-077E-CCCDC35CA5CF}"/>
              </a:ext>
            </a:extLst>
          </p:cNvPr>
          <p:cNvSpPr txBox="1"/>
          <p:nvPr/>
        </p:nvSpPr>
        <p:spPr>
          <a:xfrm>
            <a:off x="7035919" y="2397335"/>
            <a:ext cx="9751243" cy="6928179"/>
          </a:xfrm>
          <a:prstGeom prst="rect">
            <a:avLst/>
          </a:prstGeom>
          <a:noFill/>
        </p:spPr>
        <p:txBody>
          <a:bodyPr wrap="square">
            <a:spAutoFit/>
          </a:bodyPr>
          <a:lstStyle/>
          <a:p>
            <a:pPr marL="571500" indent="-571500" algn="just">
              <a:lnSpc>
                <a:spcPct val="200000"/>
              </a:lnSpc>
              <a:buFont typeface="Wingdings" panose="05000000000000000000" pitchFamily="2" charset="2"/>
              <a:buChar char="Ø"/>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Các câu trên đều chứa đựng tình cảm, cảm xúc của tác giả.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Ø"/>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Đó là niềm vui, sự hào hứng thú vị khi chơi diều trong chiều hè ngoại ô.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Ø"/>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Đó cũng chính là tình yêu quê hương chan chứa trong lòng tác giả.</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Freeform 15"/>
          <p:cNvSpPr/>
          <p:nvPr/>
        </p:nvSpPr>
        <p:spPr>
          <a:xfrm flipH="1">
            <a:off x="16787162" y="8530258"/>
            <a:ext cx="1500837" cy="1756741"/>
          </a:xfrm>
          <a:custGeom>
            <a:avLst/>
            <a:gdLst/>
            <a:ahLst/>
            <a:cxnLst/>
            <a:rect l="l" t="t" r="r" b="b"/>
            <a:pathLst>
              <a:path w="2565435" h="3135300">
                <a:moveTo>
                  <a:pt x="2565435" y="0"/>
                </a:moveTo>
                <a:lnTo>
                  <a:pt x="0" y="0"/>
                </a:lnTo>
                <a:lnTo>
                  <a:pt x="0" y="3135300"/>
                </a:lnTo>
                <a:lnTo>
                  <a:pt x="2565435" y="3135300"/>
                </a:lnTo>
                <a:lnTo>
                  <a:pt x="2565435"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flipV="1">
            <a:off x="1" y="0"/>
            <a:ext cx="1820776" cy="2259898"/>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7"/>
          <p:cNvSpPr/>
          <p:nvPr/>
        </p:nvSpPr>
        <p:spPr>
          <a:xfrm>
            <a:off x="-25263" y="8913563"/>
            <a:ext cx="1320663" cy="1440270"/>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2">
              <a:extLst>
                <a:ext uri="{96DAC541-7B7A-43D3-8B79-37D633B846F1}">
                  <asvg:svgBlip xmlns:asvg="http://schemas.microsoft.com/office/drawing/2016/SVG/main" r:embed="rId3"/>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4904FF0F-AFD4-B090-6672-90820A217CAF}"/>
              </a:ext>
            </a:extLst>
          </p:cNvPr>
          <p:cNvGrpSpPr/>
          <p:nvPr/>
        </p:nvGrpSpPr>
        <p:grpSpPr>
          <a:xfrm>
            <a:off x="1577802" y="3674523"/>
            <a:ext cx="4658507" cy="3853963"/>
            <a:chOff x="1577802" y="3674523"/>
            <a:chExt cx="4658507" cy="3853963"/>
          </a:xfrm>
        </p:grpSpPr>
        <p:grpSp>
          <p:nvGrpSpPr>
            <p:cNvPr id="3" name="Group 8">
              <a:extLst>
                <a:ext uri="{FF2B5EF4-FFF2-40B4-BE49-F238E27FC236}">
                  <a16:creationId xmlns:a16="http://schemas.microsoft.com/office/drawing/2014/main" id="{037160F2-0D6E-DD93-7F33-522DFEF3FB45}"/>
                </a:ext>
              </a:extLst>
            </p:cNvPr>
            <p:cNvGrpSpPr/>
            <p:nvPr/>
          </p:nvGrpSpPr>
          <p:grpSpPr>
            <a:xfrm>
              <a:off x="1577802" y="3674523"/>
              <a:ext cx="4658507" cy="3853963"/>
              <a:chOff x="0" y="0"/>
              <a:chExt cx="1100661" cy="893945"/>
            </a:xfrm>
          </p:grpSpPr>
          <p:sp>
            <p:nvSpPr>
              <p:cNvPr id="5" name="Freeform 9">
                <a:extLst>
                  <a:ext uri="{FF2B5EF4-FFF2-40B4-BE49-F238E27FC236}">
                    <a16:creationId xmlns:a16="http://schemas.microsoft.com/office/drawing/2014/main" id="{0FF29926-6734-1B5B-945C-D3470B300F53}"/>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6" name="TextBox 10">
                <a:extLst>
                  <a:ext uri="{FF2B5EF4-FFF2-40B4-BE49-F238E27FC236}">
                    <a16:creationId xmlns:a16="http://schemas.microsoft.com/office/drawing/2014/main" id="{6921695B-5AE1-C8BB-9A9E-3E31B28F7013}"/>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4" name="Picture 3" descr="A cartoon of two boys flying a kite&#10;&#10;Description automatically generated">
              <a:extLst>
                <a:ext uri="{FF2B5EF4-FFF2-40B4-BE49-F238E27FC236}">
                  <a16:creationId xmlns:a16="http://schemas.microsoft.com/office/drawing/2014/main" id="{3B822F54-F638-0CA1-F39D-301EBCA32978}"/>
                </a:ext>
              </a:extLst>
            </p:cNvPr>
            <p:cNvPicPr>
              <a:picLocks noChangeAspect="1"/>
            </p:cNvPicPr>
            <p:nvPr/>
          </p:nvPicPr>
          <p:blipFill rotWithShape="1">
            <a:blip r:embed="rId8">
              <a:extLst>
                <a:ext uri="{28A0092B-C50C-407E-A947-70E740481C1C}">
                  <a14:useLocalDpi xmlns:a14="http://schemas.microsoft.com/office/drawing/2010/main" val="0"/>
                </a:ext>
              </a:extLst>
            </a:blip>
            <a:srcRect t="10253" b="7241"/>
            <a:stretch/>
          </p:blipFill>
          <p:spPr>
            <a:xfrm>
              <a:off x="1820777" y="3834664"/>
              <a:ext cx="4247107" cy="3504132"/>
            </a:xfrm>
            <a:prstGeom prst="rect">
              <a:avLst/>
            </a:prstGeom>
          </p:spPr>
        </p:pic>
      </p:grpSp>
    </p:spTree>
    <p:extLst>
      <p:ext uri="{BB962C8B-B14F-4D97-AF65-F5344CB8AC3E}">
        <p14:creationId xmlns:p14="http://schemas.microsoft.com/office/powerpoint/2010/main" val="275101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7" dur="500"/>
                                        <p:tgtEl>
                                          <p:spTgt spid="25">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11" dur="500"/>
                                        <p:tgtEl>
                                          <p:spTgt spid="25">
                                            <p:txEl>
                                              <p:pRg st="1" end="1"/>
                                            </p:txEl>
                                          </p:spTgt>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15"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6" name="Freeform 16"/>
          <p:cNvSpPr/>
          <p:nvPr/>
        </p:nvSpPr>
        <p:spPr>
          <a:xfrm rot="9591631">
            <a:off x="17332667" y="-179701"/>
            <a:ext cx="986837" cy="1390406"/>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2">
              <a:extLst>
                <a:ext uri="{96DAC541-7B7A-43D3-8B79-37D633B846F1}">
                  <asvg:svgBlip xmlns:asvg="http://schemas.microsoft.com/office/drawing/2016/SVG/main" r:embed="rId3"/>
                </a:ext>
              </a:extLst>
            </a:blip>
            <a:stretch>
              <a:fillRect r="-23617"/>
            </a:stretch>
          </a:blipFill>
        </p:spPr>
        <p:txBody>
          <a:bodyPr/>
          <a:lstStyle/>
          <a:p>
            <a:endParaRPr lang="en-US"/>
          </a:p>
        </p:txBody>
      </p:sp>
      <p:grpSp>
        <p:nvGrpSpPr>
          <p:cNvPr id="15" name="Group 14">
            <a:extLst>
              <a:ext uri="{FF2B5EF4-FFF2-40B4-BE49-F238E27FC236}">
                <a16:creationId xmlns:a16="http://schemas.microsoft.com/office/drawing/2014/main" id="{5375720C-4946-FD4C-E088-CB055F1F5C8A}"/>
              </a:ext>
            </a:extLst>
          </p:cNvPr>
          <p:cNvGrpSpPr/>
          <p:nvPr/>
        </p:nvGrpSpPr>
        <p:grpSpPr>
          <a:xfrm>
            <a:off x="381000" y="739287"/>
            <a:ext cx="7028537" cy="3624691"/>
            <a:chOff x="375403" y="1064663"/>
            <a:chExt cx="7028537" cy="3624691"/>
          </a:xfrm>
        </p:grpSpPr>
        <p:sp>
          <p:nvSpPr>
            <p:cNvPr id="17" name="Rounded Rectangle 21">
              <a:extLst>
                <a:ext uri="{FF2B5EF4-FFF2-40B4-BE49-F238E27FC236}">
                  <a16:creationId xmlns:a16="http://schemas.microsoft.com/office/drawing/2014/main" id="{348A911A-439F-E8E5-FFFC-21A6B760ABA0}"/>
                </a:ext>
              </a:extLst>
            </p:cNvPr>
            <p:cNvSpPr/>
            <p:nvPr/>
          </p:nvSpPr>
          <p:spPr>
            <a:xfrm>
              <a:off x="807037" y="1663462"/>
              <a:ext cx="6596903" cy="3025892"/>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4200" b="1">
                  <a:solidFill>
                    <a:srgbClr val="C00000"/>
                  </a:solidFill>
                  <a:latin typeface="Arial" panose="020B0604020202020204" pitchFamily="34" charset="0"/>
                  <a:cs typeface="Arial" panose="020B0604020202020204" pitchFamily="34" charset="0"/>
                </a:rPr>
                <a:t>Câu 5: </a:t>
              </a:r>
              <a:r>
                <a:rPr lang="en-US" sz="4200">
                  <a:solidFill>
                    <a:schemeClr val="tx1"/>
                  </a:solidFill>
                  <a:latin typeface="Arial" panose="020B0604020202020204" pitchFamily="34" charset="0"/>
                  <a:cs typeface="Arial" panose="020B0604020202020204" pitchFamily="34" charset="0"/>
                </a:rPr>
                <a:t>Nêu ý chính của mỗi đoạn trong bài</a:t>
              </a:r>
              <a:endParaRPr lang="en-US" sz="4200" dirty="0">
                <a:solidFill>
                  <a:schemeClr val="tx1"/>
                </a:solidFill>
                <a:latin typeface="Arial" panose="020B0604020202020204" pitchFamily="34" charset="0"/>
                <a:cs typeface="Arial" panose="020B0604020202020204" pitchFamily="34" charset="0"/>
              </a:endParaRPr>
            </a:p>
          </p:txBody>
        </p:sp>
        <p:pic>
          <p:nvPicPr>
            <p:cNvPr id="18" name="Picture 4">
              <a:extLst>
                <a:ext uri="{FF2B5EF4-FFF2-40B4-BE49-F238E27FC236}">
                  <a16:creationId xmlns:a16="http://schemas.microsoft.com/office/drawing/2014/main" id="{F91430B8-A89C-7F74-F05E-428AC9B85F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5403" y="1064663"/>
              <a:ext cx="1376549" cy="1197597"/>
            </a:xfrm>
            <a:prstGeom prst="rect">
              <a:avLst/>
            </a:prstGeom>
          </p:spPr>
        </p:pic>
      </p:grpSp>
      <p:sp>
        <p:nvSpPr>
          <p:cNvPr id="19" name="Freeform 5">
            <a:extLst>
              <a:ext uri="{FF2B5EF4-FFF2-40B4-BE49-F238E27FC236}">
                <a16:creationId xmlns:a16="http://schemas.microsoft.com/office/drawing/2014/main" id="{BCFCD65E-0FB1-3563-BB14-4E0F7D0A2F54}"/>
              </a:ext>
            </a:extLst>
          </p:cNvPr>
          <p:cNvSpPr/>
          <p:nvPr/>
        </p:nvSpPr>
        <p:spPr>
          <a:xfrm flipH="1">
            <a:off x="2622532" y="4947390"/>
            <a:ext cx="2877744" cy="5413082"/>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4D4B2A58-F3D3-CA09-E76E-AB89BACB327D}"/>
              </a:ext>
            </a:extLst>
          </p:cNvPr>
          <p:cNvSpPr/>
          <p:nvPr/>
        </p:nvSpPr>
        <p:spPr>
          <a:xfrm>
            <a:off x="8915399" y="4258694"/>
            <a:ext cx="8390581"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4000" b="1">
                <a:latin typeface="Arial" panose="020B0604020202020204" pitchFamily="34" charset="0"/>
                <a:cs typeface="Arial" panose="020B0604020202020204" pitchFamily="34" charset="0"/>
              </a:rPr>
              <a:t>Đoạn 2: </a:t>
            </a:r>
            <a:r>
              <a:rPr lang="en-US" sz="4000">
                <a:latin typeface="Arial" panose="020B0604020202020204" pitchFamily="34" charset="0"/>
                <a:cs typeface="Arial" panose="020B0604020202020204" pitchFamily="34" charset="0"/>
              </a:rPr>
              <a:t>Cảnh vật ngoài ô đẹp và đáng yêu trong ráng chiều.</a:t>
            </a:r>
            <a:endParaRPr lang="en-US" sz="4000" i="1" dirty="0">
              <a:solidFill>
                <a:srgbClr val="FF0000"/>
              </a:solidFill>
              <a:latin typeface="Arial" panose="020B0604020202020204" pitchFamily="34" charset="0"/>
              <a:cs typeface="Arial" panose="020B0604020202020204" pitchFamily="34" charset="0"/>
            </a:endParaRPr>
          </a:p>
        </p:txBody>
      </p:sp>
      <p:sp>
        <p:nvSpPr>
          <p:cNvPr id="21" name="Rounded Rectangle 23">
            <a:extLst>
              <a:ext uri="{FF2B5EF4-FFF2-40B4-BE49-F238E27FC236}">
                <a16:creationId xmlns:a16="http://schemas.microsoft.com/office/drawing/2014/main" id="{E9DAC1F1-AA20-19FE-B737-293B5D8272DE}"/>
              </a:ext>
            </a:extLst>
          </p:cNvPr>
          <p:cNvSpPr/>
          <p:nvPr/>
        </p:nvSpPr>
        <p:spPr>
          <a:xfrm>
            <a:off x="8915401" y="7353300"/>
            <a:ext cx="8390579"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4000" b="1">
                <a:latin typeface="Arial" panose="020B0604020202020204" pitchFamily="34" charset="0"/>
                <a:cs typeface="Arial" panose="020B0604020202020204" pitchFamily="34" charset="0"/>
              </a:rPr>
              <a:t>Đoạn 3: </a:t>
            </a:r>
            <a:r>
              <a:rPr lang="vi-VN" sz="4000">
                <a:cs typeface="Arial" panose="020B0604020202020204" pitchFamily="34" charset="0"/>
              </a:rPr>
              <a:t>Chơi thả diều ở ngoại ô thật thú vị và thơ mộng.</a:t>
            </a:r>
            <a:endParaRPr lang="en-US" sz="4000" dirty="0">
              <a:solidFill>
                <a:schemeClr val="tx1"/>
              </a:solidFill>
              <a:latin typeface="Arial" panose="020B0604020202020204" pitchFamily="34" charset="0"/>
              <a:cs typeface="Arial" panose="020B0604020202020204" pitchFamily="34" charset="0"/>
            </a:endParaRPr>
          </a:p>
        </p:txBody>
      </p:sp>
      <p:sp>
        <p:nvSpPr>
          <p:cNvPr id="22" name="Rounded Rectangle 19">
            <a:extLst>
              <a:ext uri="{FF2B5EF4-FFF2-40B4-BE49-F238E27FC236}">
                <a16:creationId xmlns:a16="http://schemas.microsoft.com/office/drawing/2014/main" id="{E1730E5E-82DD-CDDF-1573-8FD06AD04CA8}"/>
              </a:ext>
            </a:extLst>
          </p:cNvPr>
          <p:cNvSpPr/>
          <p:nvPr/>
        </p:nvSpPr>
        <p:spPr>
          <a:xfrm>
            <a:off x="8915401" y="1207373"/>
            <a:ext cx="8390579"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4000" b="1">
                <a:latin typeface="Arial" panose="020B0604020202020204" pitchFamily="34" charset="0"/>
                <a:cs typeface="Arial" panose="020B0604020202020204" pitchFamily="34" charset="0"/>
              </a:rPr>
              <a:t>Đoạn 1: </a:t>
            </a:r>
            <a:r>
              <a:rPr lang="en-US" sz="4000">
                <a:latin typeface="Arial" panose="020B0604020202020204" pitchFamily="34" charset="0"/>
                <a:cs typeface="Arial" panose="020B0604020202020204" pitchFamily="34" charset="0"/>
              </a:rPr>
              <a:t>Chiều hè ngoại ô mát mẻ và yên tĩnh.</a:t>
            </a:r>
            <a:endParaRPr lang="en-US" sz="4000" i="1" dirty="0">
              <a:solidFill>
                <a:srgbClr val="FF0000"/>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0C5CB87A-D88D-6ABF-8F7A-A14C16FC1DCD}"/>
              </a:ext>
            </a:extLst>
          </p:cNvPr>
          <p:cNvGrpSpPr/>
          <p:nvPr/>
        </p:nvGrpSpPr>
        <p:grpSpPr>
          <a:xfrm rot="16200000">
            <a:off x="6998762" y="3738129"/>
            <a:ext cx="3025874" cy="807406"/>
            <a:chOff x="6498137" y="3625822"/>
            <a:chExt cx="558104" cy="973671"/>
          </a:xfrm>
        </p:grpSpPr>
        <p:cxnSp>
          <p:nvCxnSpPr>
            <p:cNvPr id="24" name="Straight Connector 23">
              <a:extLst>
                <a:ext uri="{FF2B5EF4-FFF2-40B4-BE49-F238E27FC236}">
                  <a16:creationId xmlns:a16="http://schemas.microsoft.com/office/drawing/2014/main" id="{A043694C-86E2-B1FC-C7F1-5F544942ABE0}"/>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1AF2202-5B71-2DE8-6439-5D0CDEFED382}"/>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33E01A91-B324-1DA5-4F57-7A488A2BD55B}"/>
              </a:ext>
            </a:extLst>
          </p:cNvPr>
          <p:cNvGrpSpPr/>
          <p:nvPr/>
        </p:nvGrpSpPr>
        <p:grpSpPr>
          <a:xfrm rot="16200000" flipH="1">
            <a:off x="5549441" y="5035056"/>
            <a:ext cx="5924514" cy="807406"/>
            <a:chOff x="6498137" y="3625822"/>
            <a:chExt cx="558104" cy="973671"/>
          </a:xfrm>
        </p:grpSpPr>
        <p:cxnSp>
          <p:nvCxnSpPr>
            <p:cNvPr id="27" name="Straight Connector 26">
              <a:extLst>
                <a:ext uri="{FF2B5EF4-FFF2-40B4-BE49-F238E27FC236}">
                  <a16:creationId xmlns:a16="http://schemas.microsoft.com/office/drawing/2014/main" id="{B7134532-77D9-6C93-3F01-C8211D77ABE7}"/>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D381201-408E-3433-B6EB-8C8AC03A32B8}"/>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2BC3974D-C917-0223-AE70-4551C44D82E8}"/>
              </a:ext>
            </a:extLst>
          </p:cNvPr>
          <p:cNvGrpSpPr/>
          <p:nvPr/>
        </p:nvGrpSpPr>
        <p:grpSpPr>
          <a:xfrm rot="16200000">
            <a:off x="7203949" y="6841953"/>
            <a:ext cx="2615499" cy="807408"/>
            <a:chOff x="6498137" y="3625822"/>
            <a:chExt cx="558104" cy="973671"/>
          </a:xfrm>
        </p:grpSpPr>
        <p:cxnSp>
          <p:nvCxnSpPr>
            <p:cNvPr id="30" name="Straight Connector 29">
              <a:extLst>
                <a:ext uri="{FF2B5EF4-FFF2-40B4-BE49-F238E27FC236}">
                  <a16:creationId xmlns:a16="http://schemas.microsoft.com/office/drawing/2014/main" id="{29A24F71-8AB8-793D-3EB6-07C21636AAF6}"/>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E79661A-19AA-43AC-A028-7245800CACF0}"/>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5824768"/>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1" name="Freeform 11"/>
          <p:cNvSpPr/>
          <p:nvPr/>
        </p:nvSpPr>
        <p:spPr>
          <a:xfrm flipV="1">
            <a:off x="0" y="0"/>
            <a:ext cx="2514600" cy="2166168"/>
          </a:xfrm>
          <a:custGeom>
            <a:avLst/>
            <a:gdLst/>
            <a:ahLst/>
            <a:cxnLst/>
            <a:rect l="l" t="t" r="r" b="b"/>
            <a:pathLst>
              <a:path w="2899368" h="2899368">
                <a:moveTo>
                  <a:pt x="0" y="2899368"/>
                </a:moveTo>
                <a:lnTo>
                  <a:pt x="2899368" y="2899368"/>
                </a:lnTo>
                <a:lnTo>
                  <a:pt x="2899368" y="0"/>
                </a:lnTo>
                <a:lnTo>
                  <a:pt x="0" y="0"/>
                </a:lnTo>
                <a:lnTo>
                  <a:pt x="0" y="289936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flipH="1" flipV="1">
            <a:off x="16154400" y="0"/>
            <a:ext cx="2131018" cy="2324100"/>
          </a:xfrm>
          <a:custGeom>
            <a:avLst/>
            <a:gdLst/>
            <a:ahLst/>
            <a:cxnLst/>
            <a:rect l="l" t="t" r="r" b="b"/>
            <a:pathLst>
              <a:path w="2899368" h="2899368">
                <a:moveTo>
                  <a:pt x="2899368" y="2899368"/>
                </a:moveTo>
                <a:lnTo>
                  <a:pt x="0" y="2899368"/>
                </a:lnTo>
                <a:lnTo>
                  <a:pt x="0" y="0"/>
                </a:lnTo>
                <a:lnTo>
                  <a:pt x="2899368" y="0"/>
                </a:lnTo>
                <a:lnTo>
                  <a:pt x="2899368" y="289936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238043">
            <a:off x="17045179" y="8972652"/>
            <a:ext cx="1296468" cy="1720795"/>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4">
              <a:extLst>
                <a:ext uri="{96DAC541-7B7A-43D3-8B79-37D633B846F1}">
                  <asvg:svgBlip xmlns:asvg="http://schemas.microsoft.com/office/drawing/2016/SVG/main" r:embed="rId5"/>
                </a:ext>
              </a:extLst>
            </a:blip>
            <a:stretch>
              <a:fillRect r="-23617"/>
            </a:stretch>
          </a:blipFill>
        </p:spPr>
        <p:txBody>
          <a:bodyPr/>
          <a:lstStyle/>
          <a:p>
            <a:endParaRPr lang="en-US">
              <a:latin typeface="Arial" panose="020B0604020202020204" pitchFamily="34" charset="0"/>
              <a:cs typeface="Arial" panose="020B0604020202020204" pitchFamily="34" charset="0"/>
            </a:endParaRPr>
          </a:p>
        </p:txBody>
      </p:sp>
      <p:sp>
        <p:nvSpPr>
          <p:cNvPr id="7" name="Freeform 5">
            <a:extLst>
              <a:ext uri="{FF2B5EF4-FFF2-40B4-BE49-F238E27FC236}">
                <a16:creationId xmlns:a16="http://schemas.microsoft.com/office/drawing/2014/main" id="{9E8BD3C7-9048-A17A-BC2D-592C496FFF32}"/>
              </a:ext>
            </a:extLst>
          </p:cNvPr>
          <p:cNvSpPr/>
          <p:nvPr/>
        </p:nvSpPr>
        <p:spPr>
          <a:xfrm rot="10800000">
            <a:off x="6317440" y="1284171"/>
            <a:ext cx="11387825" cy="823808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8" name="Freeform 12">
            <a:extLst>
              <a:ext uri="{FF2B5EF4-FFF2-40B4-BE49-F238E27FC236}">
                <a16:creationId xmlns:a16="http://schemas.microsoft.com/office/drawing/2014/main" id="{6CA3F575-CF78-8A9A-413B-66F6526E7FB7}"/>
              </a:ext>
            </a:extLst>
          </p:cNvPr>
          <p:cNvSpPr/>
          <p:nvPr/>
        </p:nvSpPr>
        <p:spPr>
          <a:xfrm rot="10800000">
            <a:off x="838200" y="1284170"/>
            <a:ext cx="4945207" cy="823808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3">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E39D77FF-6F8B-2373-0697-72D8AF55E23A}"/>
              </a:ext>
            </a:extLst>
          </p:cNvPr>
          <p:cNvGrpSpPr/>
          <p:nvPr/>
        </p:nvGrpSpPr>
        <p:grpSpPr>
          <a:xfrm>
            <a:off x="8333180" y="2187939"/>
            <a:ext cx="7356337" cy="1342962"/>
            <a:chOff x="6925564" y="2053540"/>
            <a:chExt cx="7356337" cy="1342962"/>
          </a:xfrm>
        </p:grpSpPr>
        <p:sp>
          <p:nvSpPr>
            <p:cNvPr id="10" name="Freeform 8">
              <a:extLst>
                <a:ext uri="{FF2B5EF4-FFF2-40B4-BE49-F238E27FC236}">
                  <a16:creationId xmlns:a16="http://schemas.microsoft.com/office/drawing/2014/main" id="{B592FDEE-5BF4-F313-3235-4F001E96DADD}"/>
                </a:ext>
              </a:extLst>
            </p:cNvPr>
            <p:cNvSpPr/>
            <p:nvPr/>
          </p:nvSpPr>
          <p:spPr>
            <a:xfrm>
              <a:off x="6925564" y="2053540"/>
              <a:ext cx="7356337" cy="1342962"/>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39062771-A1CF-7E8B-346C-47624C737FDE}"/>
                </a:ext>
              </a:extLst>
            </p:cNvPr>
            <p:cNvSpPr txBox="1"/>
            <p:nvPr/>
          </p:nvSpPr>
          <p:spPr>
            <a:xfrm>
              <a:off x="7059267" y="2247967"/>
              <a:ext cx="7088930" cy="954107"/>
            </a:xfrm>
            <a:prstGeom prst="rect">
              <a:avLst/>
            </a:prstGeom>
            <a:noFill/>
          </p:spPr>
          <p:txBody>
            <a:bodyPr wrap="square" rtlCol="0">
              <a:spAutoFit/>
            </a:bodyPr>
            <a:lstStyle/>
            <a:p>
              <a:pPr algn="ctr"/>
              <a:r>
                <a:rPr lang="en-US" sz="5600" b="1">
                  <a:solidFill>
                    <a:schemeClr val="bg1"/>
                  </a:solidFill>
                  <a:latin typeface="Arial" panose="020B0604020202020204" pitchFamily="34" charset="0"/>
                  <a:cs typeface="Arial" panose="020B0604020202020204" pitchFamily="34" charset="0"/>
                </a:rPr>
                <a:t>NHẤN MẠNH</a:t>
              </a:r>
            </a:p>
          </p:txBody>
        </p:sp>
      </p:grpSp>
      <p:sp>
        <p:nvSpPr>
          <p:cNvPr id="16" name="TextBox 15">
            <a:extLst>
              <a:ext uri="{FF2B5EF4-FFF2-40B4-BE49-F238E27FC236}">
                <a16:creationId xmlns:a16="http://schemas.microsoft.com/office/drawing/2014/main" id="{3EBCEBCC-9EA2-A3E4-29CD-13806B63175C}"/>
              </a:ext>
            </a:extLst>
          </p:cNvPr>
          <p:cNvSpPr txBox="1"/>
          <p:nvPr/>
        </p:nvSpPr>
        <p:spPr>
          <a:xfrm>
            <a:off x="6859481" y="3586969"/>
            <a:ext cx="10303737" cy="4825745"/>
          </a:xfrm>
          <a:prstGeom prst="rect">
            <a:avLst/>
          </a:prstGeom>
          <a:noFill/>
        </p:spPr>
        <p:txBody>
          <a:bodyPr wrap="square">
            <a:spAutoFit/>
          </a:bodyPr>
          <a:lstStyle/>
          <a:p>
            <a:pPr algn="just">
              <a:lnSpc>
                <a:spcPct val="200000"/>
              </a:lnSpc>
            </a:pPr>
            <a:r>
              <a:rPr lang="vi-VN" sz="4000">
                <a:latin typeface="Arial" panose="020B0604020202020204" pitchFamily="34" charset="0"/>
                <a:ea typeface="Calibri" panose="020F0502020204030204" pitchFamily="34" charset="0"/>
                <a:cs typeface="Arial" panose="020B0604020202020204" pitchFamily="34" charset="0"/>
              </a:rPr>
              <a:t>Tác giả cảm thấy vui, thấy thú vị, có cảm giác lâng lâng khi được hoà mình vào cảnh vật ngoại ô, để cảm nhận và phát hiện vẻ đẹp bình dị, thân thuộc của quê hương.</a:t>
            </a:r>
          </a:p>
        </p:txBody>
      </p:sp>
      <p:pic>
        <p:nvPicPr>
          <p:cNvPr id="22" name="Picture 10">
            <a:extLst>
              <a:ext uri="{FF2B5EF4-FFF2-40B4-BE49-F238E27FC236}">
                <a16:creationId xmlns:a16="http://schemas.microsoft.com/office/drawing/2014/main" id="{E55E9DA2-EDD2-74FD-1DF5-BFC97F7741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0669" y="5398969"/>
            <a:ext cx="5393624" cy="4341868"/>
          </a:xfrm>
          <a:prstGeom prst="rect">
            <a:avLst/>
          </a:prstGeom>
        </p:spPr>
      </p:pic>
    </p:spTree>
    <p:extLst>
      <p:ext uri="{BB962C8B-B14F-4D97-AF65-F5344CB8AC3E}">
        <p14:creationId xmlns:p14="http://schemas.microsoft.com/office/powerpoint/2010/main" val="35769116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barn(outVertical)">
                                      <p:cBhvr>
                                        <p:cTn id="2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grpSp>
        <p:nvGrpSpPr>
          <p:cNvPr id="2" name="Group 2"/>
          <p:cNvGrpSpPr/>
          <p:nvPr/>
        </p:nvGrpSpPr>
        <p:grpSpPr>
          <a:xfrm>
            <a:off x="1795513" y="2326122"/>
            <a:ext cx="14816088" cy="6105682"/>
            <a:chOff x="0" y="0"/>
            <a:chExt cx="3590715" cy="1432335"/>
          </a:xfrm>
        </p:grpSpPr>
        <p:sp>
          <p:nvSpPr>
            <p:cNvPr id="3" name="Freeform 3"/>
            <p:cNvSpPr/>
            <p:nvPr/>
          </p:nvSpPr>
          <p:spPr>
            <a:xfrm>
              <a:off x="0" y="0"/>
              <a:ext cx="3590715" cy="1432335"/>
            </a:xfrm>
            <a:custGeom>
              <a:avLst/>
              <a:gdLst/>
              <a:ahLst/>
              <a:cxnLst/>
              <a:rect l="l" t="t" r="r" b="b"/>
              <a:pathLst>
                <a:path w="3590715" h="1432335">
                  <a:moveTo>
                    <a:pt x="28961" y="0"/>
                  </a:moveTo>
                  <a:lnTo>
                    <a:pt x="3561754" y="0"/>
                  </a:lnTo>
                  <a:cubicBezTo>
                    <a:pt x="3569434" y="0"/>
                    <a:pt x="3576801" y="3051"/>
                    <a:pt x="3582232" y="8482"/>
                  </a:cubicBezTo>
                  <a:cubicBezTo>
                    <a:pt x="3587663" y="13914"/>
                    <a:pt x="3590715" y="21280"/>
                    <a:pt x="3590715" y="28961"/>
                  </a:cubicBezTo>
                  <a:lnTo>
                    <a:pt x="3590715" y="1403374"/>
                  </a:lnTo>
                  <a:cubicBezTo>
                    <a:pt x="3590715" y="1419369"/>
                    <a:pt x="3577748" y="1432335"/>
                    <a:pt x="3561754" y="1432335"/>
                  </a:cubicBezTo>
                  <a:lnTo>
                    <a:pt x="28961" y="1432335"/>
                  </a:lnTo>
                  <a:cubicBezTo>
                    <a:pt x="12966" y="1432335"/>
                    <a:pt x="0" y="1419369"/>
                    <a:pt x="0" y="1403374"/>
                  </a:cubicBezTo>
                  <a:lnTo>
                    <a:pt x="0" y="28961"/>
                  </a:lnTo>
                  <a:cubicBezTo>
                    <a:pt x="0" y="12966"/>
                    <a:pt x="12966" y="0"/>
                    <a:pt x="289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5360882" y="2076010"/>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flipV="1">
            <a:off x="1282717" y="727526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5722565" y="7151700"/>
            <a:ext cx="2565435" cy="3135300"/>
          </a:xfrm>
          <a:custGeom>
            <a:avLst/>
            <a:gdLst/>
            <a:ahLst/>
            <a:cxnLst/>
            <a:rect l="l" t="t" r="r" b="b"/>
            <a:pathLst>
              <a:path w="2565435" h="3135300">
                <a:moveTo>
                  <a:pt x="2565435" y="0"/>
                </a:moveTo>
                <a:lnTo>
                  <a:pt x="0" y="0"/>
                </a:lnTo>
                <a:lnTo>
                  <a:pt x="0" y="3135300"/>
                </a:lnTo>
                <a:lnTo>
                  <a:pt x="2565435" y="3135300"/>
                </a:lnTo>
                <a:lnTo>
                  <a:pt x="256543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V="1">
            <a:off x="0" y="0"/>
            <a:ext cx="2565435" cy="3135300"/>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20">
            <a:extLst>
              <a:ext uri="{FF2B5EF4-FFF2-40B4-BE49-F238E27FC236}">
                <a16:creationId xmlns:a16="http://schemas.microsoft.com/office/drawing/2014/main" id="{16883FAC-093C-34D2-6947-470711F0DD1D}"/>
              </a:ext>
            </a:extLst>
          </p:cNvPr>
          <p:cNvSpPr txBox="1"/>
          <p:nvPr/>
        </p:nvSpPr>
        <p:spPr>
          <a:xfrm>
            <a:off x="2201135" y="3775916"/>
            <a:ext cx="13885729"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800" b="1" i="0" u="none" strike="noStrike" kern="1200" cap="none" spc="0" normalizeH="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ĐỌC LẠI</a:t>
            </a:r>
            <a:endPar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1966118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7" name="Freeform 12">
            <a:extLst>
              <a:ext uri="{FF2B5EF4-FFF2-40B4-BE49-F238E27FC236}">
                <a16:creationId xmlns:a16="http://schemas.microsoft.com/office/drawing/2014/main" id="{B65FA36E-C8B8-3842-65E6-F1BCD2941087}"/>
              </a:ext>
            </a:extLst>
          </p:cNvPr>
          <p:cNvSpPr/>
          <p:nvPr/>
        </p:nvSpPr>
        <p:spPr>
          <a:xfrm flipH="1" flipV="1">
            <a:off x="16383000" y="0"/>
            <a:ext cx="1902418" cy="1738296"/>
          </a:xfrm>
          <a:custGeom>
            <a:avLst/>
            <a:gdLst/>
            <a:ahLst/>
            <a:cxnLst/>
            <a:rect l="l" t="t" r="r" b="b"/>
            <a:pathLst>
              <a:path w="2899368" h="2899368">
                <a:moveTo>
                  <a:pt x="2899368" y="2899368"/>
                </a:moveTo>
                <a:lnTo>
                  <a:pt x="0" y="2899368"/>
                </a:lnTo>
                <a:lnTo>
                  <a:pt x="0" y="0"/>
                </a:lnTo>
                <a:lnTo>
                  <a:pt x="2899368" y="0"/>
                </a:lnTo>
                <a:lnTo>
                  <a:pt x="2899368" y="289936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6">
            <a:extLst>
              <a:ext uri="{FF2B5EF4-FFF2-40B4-BE49-F238E27FC236}">
                <a16:creationId xmlns:a16="http://schemas.microsoft.com/office/drawing/2014/main" id="{566A3112-9056-AE00-6E4C-EA72E5F802BD}"/>
              </a:ext>
            </a:extLst>
          </p:cNvPr>
          <p:cNvSpPr/>
          <p:nvPr/>
        </p:nvSpPr>
        <p:spPr>
          <a:xfrm>
            <a:off x="590916" y="1790700"/>
            <a:ext cx="17173632" cy="75113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F14FD2D5-6433-5983-8BC4-51246C844349}"/>
              </a:ext>
            </a:extLst>
          </p:cNvPr>
          <p:cNvGrpSpPr/>
          <p:nvPr/>
        </p:nvGrpSpPr>
        <p:grpSpPr>
          <a:xfrm>
            <a:off x="1184947" y="2880365"/>
            <a:ext cx="7687407" cy="5337854"/>
            <a:chOff x="1120467" y="2871884"/>
            <a:chExt cx="7687407" cy="5337854"/>
          </a:xfrm>
        </p:grpSpPr>
        <p:grpSp>
          <p:nvGrpSpPr>
            <p:cNvPr id="6" name="Group 7">
              <a:extLst>
                <a:ext uri="{FF2B5EF4-FFF2-40B4-BE49-F238E27FC236}">
                  <a16:creationId xmlns:a16="http://schemas.microsoft.com/office/drawing/2014/main" id="{D22A3CC5-65E0-F4D9-3FCD-2DAF25302848}"/>
                </a:ext>
              </a:extLst>
            </p:cNvPr>
            <p:cNvGrpSpPr/>
            <p:nvPr/>
          </p:nvGrpSpPr>
          <p:grpSpPr>
            <a:xfrm>
              <a:off x="1120467" y="2871884"/>
              <a:ext cx="7687407" cy="5337854"/>
              <a:chOff x="-1375354" y="-203175"/>
              <a:chExt cx="10249874" cy="7117141"/>
            </a:xfrm>
          </p:grpSpPr>
          <p:grpSp>
            <p:nvGrpSpPr>
              <p:cNvPr id="10" name="Group 8">
                <a:extLst>
                  <a:ext uri="{FF2B5EF4-FFF2-40B4-BE49-F238E27FC236}">
                    <a16:creationId xmlns:a16="http://schemas.microsoft.com/office/drawing/2014/main" id="{82197983-53EB-1C6E-EE32-BCAFAC805905}"/>
                  </a:ext>
                </a:extLst>
              </p:cNvPr>
              <p:cNvGrpSpPr/>
              <p:nvPr/>
            </p:nvGrpSpPr>
            <p:grpSpPr>
              <a:xfrm>
                <a:off x="-1375354" y="478181"/>
                <a:ext cx="10249874" cy="6435785"/>
                <a:chOff x="-271675" y="-88333"/>
                <a:chExt cx="2024667" cy="1271266"/>
              </a:xfrm>
            </p:grpSpPr>
            <p:sp>
              <p:nvSpPr>
                <p:cNvPr id="14" name="Freeform 9">
                  <a:extLst>
                    <a:ext uri="{FF2B5EF4-FFF2-40B4-BE49-F238E27FC236}">
                      <a16:creationId xmlns:a16="http://schemas.microsoft.com/office/drawing/2014/main" id="{D1E50BD5-DC17-892A-847E-557DF091D18F}"/>
                    </a:ext>
                  </a:extLst>
                </p:cNvPr>
                <p:cNvSpPr/>
                <p:nvPr/>
              </p:nvSpPr>
              <p:spPr>
                <a:xfrm>
                  <a:off x="-271675" y="-88333"/>
                  <a:ext cx="2024667"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15" name="TextBox 10">
                  <a:extLst>
                    <a:ext uri="{FF2B5EF4-FFF2-40B4-BE49-F238E27FC236}">
                      <a16:creationId xmlns:a16="http://schemas.microsoft.com/office/drawing/2014/main" id="{571B20F0-3050-ECDB-CA61-A793844C6A65}"/>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11" name="Group 11">
                <a:extLst>
                  <a:ext uri="{FF2B5EF4-FFF2-40B4-BE49-F238E27FC236}">
                    <a16:creationId xmlns:a16="http://schemas.microsoft.com/office/drawing/2014/main" id="{76747361-1E1A-223F-87B0-12CAA2C370AE}"/>
                  </a:ext>
                </a:extLst>
              </p:cNvPr>
              <p:cNvGrpSpPr/>
              <p:nvPr/>
            </p:nvGrpSpPr>
            <p:grpSpPr>
              <a:xfrm>
                <a:off x="1692181" y="-203175"/>
                <a:ext cx="4437652" cy="4317983"/>
                <a:chOff x="-63773" y="-40133"/>
                <a:chExt cx="876573" cy="852933"/>
              </a:xfrm>
            </p:grpSpPr>
            <p:sp>
              <p:nvSpPr>
                <p:cNvPr id="12" name="Freeform 12">
                  <a:extLst>
                    <a:ext uri="{FF2B5EF4-FFF2-40B4-BE49-F238E27FC236}">
                      <a16:creationId xmlns:a16="http://schemas.microsoft.com/office/drawing/2014/main" id="{1DD988EC-DCDC-6D96-4C48-E955BEC7ED7E}"/>
                    </a:ext>
                  </a:extLst>
                </p:cNvPr>
                <p:cNvSpPr/>
                <p:nvPr/>
              </p:nvSpPr>
              <p:spPr>
                <a:xfrm>
                  <a:off x="-63773" y="-40133"/>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13" name="TextBox 13">
                  <a:extLst>
                    <a:ext uri="{FF2B5EF4-FFF2-40B4-BE49-F238E27FC236}">
                      <a16:creationId xmlns:a16="http://schemas.microsoft.com/office/drawing/2014/main" id="{DFFA9429-1365-EBB0-4A64-03F29AF0EC69}"/>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9" name="TextBox 8">
              <a:extLst>
                <a:ext uri="{FF2B5EF4-FFF2-40B4-BE49-F238E27FC236}">
                  <a16:creationId xmlns:a16="http://schemas.microsoft.com/office/drawing/2014/main" id="{E1C52408-847B-2220-DEA0-8869A1C6A458}"/>
                </a:ext>
              </a:extLst>
            </p:cNvPr>
            <p:cNvSpPr txBox="1"/>
            <p:nvPr/>
          </p:nvSpPr>
          <p:spPr>
            <a:xfrm>
              <a:off x="1391564" y="4021938"/>
              <a:ext cx="7190788" cy="367158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cả lớp</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Đại diện 3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HS</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 nối tiếp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đoạn trước lớp</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cả lớp góp ý cách đọc diễn cảm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của các bạn.</a:t>
              </a:r>
              <a:endPar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44F337E4-7D70-2246-0425-52909E874709}"/>
              </a:ext>
            </a:extLst>
          </p:cNvPr>
          <p:cNvGrpSpPr/>
          <p:nvPr/>
        </p:nvGrpSpPr>
        <p:grpSpPr>
          <a:xfrm>
            <a:off x="3564617" y="1037529"/>
            <a:ext cx="11454830" cy="1433677"/>
            <a:chOff x="2732279" y="1081457"/>
            <a:chExt cx="11454830" cy="1433677"/>
          </a:xfrm>
        </p:grpSpPr>
        <p:pic>
          <p:nvPicPr>
            <p:cNvPr id="27" name="Picture 9">
              <a:extLst>
                <a:ext uri="{FF2B5EF4-FFF2-40B4-BE49-F238E27FC236}">
                  <a16:creationId xmlns:a16="http://schemas.microsoft.com/office/drawing/2014/main" id="{42E12B25-D4E2-4015-9030-A1B15C80C2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209749" y="1081457"/>
              <a:ext cx="10445463" cy="1433677"/>
            </a:xfrm>
            <a:prstGeom prst="rect">
              <a:avLst/>
            </a:prstGeom>
          </p:spPr>
        </p:pic>
        <p:sp>
          <p:nvSpPr>
            <p:cNvPr id="28" name="TextBox 27">
              <a:extLst>
                <a:ext uri="{FF2B5EF4-FFF2-40B4-BE49-F238E27FC236}">
                  <a16:creationId xmlns:a16="http://schemas.microsoft.com/office/drawing/2014/main" id="{D7770B08-B08D-BCDD-B203-9BA31A8B35D4}"/>
                </a:ext>
              </a:extLst>
            </p:cNvPr>
            <p:cNvSpPr txBox="1"/>
            <p:nvPr/>
          </p:nvSpPr>
          <p:spPr>
            <a:xfrm>
              <a:off x="2732279" y="1407089"/>
              <a:ext cx="11454830"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Hướng dẫn đọc diễn cảm bài đọc</a:t>
              </a:r>
              <a:endParaRPr lang="en-US" sz="4400" b="1" dirty="0">
                <a:solidFill>
                  <a:srgbClr val="C00000"/>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17719DEA-FEC8-C2FA-82FC-AC456307BBF6}"/>
              </a:ext>
            </a:extLst>
          </p:cNvPr>
          <p:cNvGrpSpPr/>
          <p:nvPr/>
        </p:nvGrpSpPr>
        <p:grpSpPr>
          <a:xfrm>
            <a:off x="9474747" y="2880365"/>
            <a:ext cx="7687407" cy="5337853"/>
            <a:chOff x="1416475" y="2884900"/>
            <a:chExt cx="7687407" cy="5337853"/>
          </a:xfrm>
        </p:grpSpPr>
        <p:grpSp>
          <p:nvGrpSpPr>
            <p:cNvPr id="30" name="Group 7">
              <a:extLst>
                <a:ext uri="{FF2B5EF4-FFF2-40B4-BE49-F238E27FC236}">
                  <a16:creationId xmlns:a16="http://schemas.microsoft.com/office/drawing/2014/main" id="{13174C40-EB01-BF57-FB5F-9C52FE2D147D}"/>
                </a:ext>
              </a:extLst>
            </p:cNvPr>
            <p:cNvGrpSpPr/>
            <p:nvPr/>
          </p:nvGrpSpPr>
          <p:grpSpPr>
            <a:xfrm>
              <a:off x="1416475" y="2884900"/>
              <a:ext cx="7687407" cy="5337853"/>
              <a:chOff x="-980677" y="-185821"/>
              <a:chExt cx="10249874" cy="7117141"/>
            </a:xfrm>
          </p:grpSpPr>
          <p:grpSp>
            <p:nvGrpSpPr>
              <p:cNvPr id="32" name="Group 8">
                <a:extLst>
                  <a:ext uri="{FF2B5EF4-FFF2-40B4-BE49-F238E27FC236}">
                    <a16:creationId xmlns:a16="http://schemas.microsoft.com/office/drawing/2014/main" id="{50804713-FF3A-6A40-3A03-DC0E5B594255}"/>
                  </a:ext>
                </a:extLst>
              </p:cNvPr>
              <p:cNvGrpSpPr/>
              <p:nvPr/>
            </p:nvGrpSpPr>
            <p:grpSpPr>
              <a:xfrm>
                <a:off x="-980677" y="478181"/>
                <a:ext cx="10249874" cy="6453139"/>
                <a:chOff x="-193714" y="-88333"/>
                <a:chExt cx="2024667" cy="1274694"/>
              </a:xfrm>
            </p:grpSpPr>
            <p:sp>
              <p:nvSpPr>
                <p:cNvPr id="36" name="Freeform 9">
                  <a:extLst>
                    <a:ext uri="{FF2B5EF4-FFF2-40B4-BE49-F238E27FC236}">
                      <a16:creationId xmlns:a16="http://schemas.microsoft.com/office/drawing/2014/main" id="{6B2F5109-A1AE-F5D8-17E2-C7CC0C61E6AB}"/>
                    </a:ext>
                  </a:extLst>
                </p:cNvPr>
                <p:cNvSpPr/>
                <p:nvPr/>
              </p:nvSpPr>
              <p:spPr>
                <a:xfrm>
                  <a:off x="-193714" y="-88333"/>
                  <a:ext cx="2024667" cy="12746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37" name="TextBox 10">
                  <a:extLst>
                    <a:ext uri="{FF2B5EF4-FFF2-40B4-BE49-F238E27FC236}">
                      <a16:creationId xmlns:a16="http://schemas.microsoft.com/office/drawing/2014/main" id="{98505A0E-5AA4-6AB5-F7CE-82321F748B7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33" name="Group 11">
                <a:extLst>
                  <a:ext uri="{FF2B5EF4-FFF2-40B4-BE49-F238E27FC236}">
                    <a16:creationId xmlns:a16="http://schemas.microsoft.com/office/drawing/2014/main" id="{A61FC199-393A-2599-8CF0-DCE1F45E7959}"/>
                  </a:ext>
                </a:extLst>
              </p:cNvPr>
              <p:cNvGrpSpPr/>
              <p:nvPr/>
            </p:nvGrpSpPr>
            <p:grpSpPr>
              <a:xfrm>
                <a:off x="2015032" y="-185821"/>
                <a:ext cx="4437070" cy="4300629"/>
                <a:chOff x="0" y="-36705"/>
                <a:chExt cx="876458" cy="849505"/>
              </a:xfrm>
            </p:grpSpPr>
            <p:sp>
              <p:nvSpPr>
                <p:cNvPr id="34" name="Freeform 12">
                  <a:extLst>
                    <a:ext uri="{FF2B5EF4-FFF2-40B4-BE49-F238E27FC236}">
                      <a16:creationId xmlns:a16="http://schemas.microsoft.com/office/drawing/2014/main" id="{C9AD628B-D085-D1C3-6457-2AA15F8FA31E}"/>
                    </a:ext>
                  </a:extLst>
                </p:cNvPr>
                <p:cNvSpPr/>
                <p:nvPr/>
              </p:nvSpPr>
              <p:spPr>
                <a:xfrm>
                  <a:off x="63658" y="-36705"/>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35" name="TextBox 13">
                  <a:extLst>
                    <a:ext uri="{FF2B5EF4-FFF2-40B4-BE49-F238E27FC236}">
                      <a16:creationId xmlns:a16="http://schemas.microsoft.com/office/drawing/2014/main" id="{A3038DF9-2192-6C5B-3613-00680D2506C0}"/>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31" name="TextBox 30">
              <a:extLst>
                <a:ext uri="{FF2B5EF4-FFF2-40B4-BE49-F238E27FC236}">
                  <a16:creationId xmlns:a16="http://schemas.microsoft.com/office/drawing/2014/main" id="{303B43E1-7778-756C-1F89-410DE87815BA}"/>
                </a:ext>
              </a:extLst>
            </p:cNvPr>
            <p:cNvSpPr txBox="1"/>
            <p:nvPr/>
          </p:nvSpPr>
          <p:spPr>
            <a:xfrm>
              <a:off x="2151983" y="4877140"/>
              <a:ext cx="6477545" cy="182492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cá nhân: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Mỗi em hãy tự đọc toàn bài đọc.</a:t>
              </a:r>
              <a:endParaRPr lang="en-US" sz="4000" dirty="0">
                <a:latin typeface="Arial" panose="020B0604020202020204" pitchFamily="34" charset="0"/>
                <a:cs typeface="Arial" panose="020B0604020202020204" pitchFamily="34" charset="0"/>
              </a:endParaRPr>
            </a:p>
          </p:txBody>
        </p:sp>
      </p:grpSp>
      <p:pic>
        <p:nvPicPr>
          <p:cNvPr id="38" name="Picture 11">
            <a:extLst>
              <a:ext uri="{FF2B5EF4-FFF2-40B4-BE49-F238E27FC236}">
                <a16:creationId xmlns:a16="http://schemas.microsoft.com/office/drawing/2014/main" id="{67EC5A4A-0FF2-5B86-9959-4277F0FB8E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99820" y="7553861"/>
            <a:ext cx="3191003" cy="2836004"/>
          </a:xfrm>
          <a:prstGeom prst="rect">
            <a:avLst/>
          </a:prstGeom>
        </p:spPr>
      </p:pic>
      <p:sp>
        <p:nvSpPr>
          <p:cNvPr id="16" name="Freeform 8">
            <a:extLst>
              <a:ext uri="{FF2B5EF4-FFF2-40B4-BE49-F238E27FC236}">
                <a16:creationId xmlns:a16="http://schemas.microsoft.com/office/drawing/2014/main" id="{98AB6F4D-06C1-161D-3E27-558B7265C7D1}"/>
              </a:ext>
            </a:extLst>
          </p:cNvPr>
          <p:cNvSpPr/>
          <p:nvPr/>
        </p:nvSpPr>
        <p:spPr>
          <a:xfrm>
            <a:off x="183460" y="8782953"/>
            <a:ext cx="1045029" cy="1143000"/>
          </a:xfrm>
          <a:custGeom>
            <a:avLst/>
            <a:gdLst/>
            <a:ahLst/>
            <a:cxnLst/>
            <a:rect l="l" t="t" r="r" b="b"/>
            <a:pathLst>
              <a:path w="1515951" h="1627699">
                <a:moveTo>
                  <a:pt x="0" y="0"/>
                </a:moveTo>
                <a:lnTo>
                  <a:pt x="1515951" y="0"/>
                </a:lnTo>
                <a:lnTo>
                  <a:pt x="1515951" y="1627699"/>
                </a:lnTo>
                <a:lnTo>
                  <a:pt x="0" y="16276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69879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outVertical)">
                                      <p:cBhvr>
                                        <p:cTn id="7" dur="500"/>
                                        <p:tgtEl>
                                          <p:spTgt spid="3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grpSp>
        <p:nvGrpSpPr>
          <p:cNvPr id="2" name="Group 2"/>
          <p:cNvGrpSpPr/>
          <p:nvPr/>
        </p:nvGrpSpPr>
        <p:grpSpPr>
          <a:xfrm>
            <a:off x="1795513" y="2326122"/>
            <a:ext cx="14816088" cy="6105682"/>
            <a:chOff x="0" y="0"/>
            <a:chExt cx="3590715" cy="1432335"/>
          </a:xfrm>
        </p:grpSpPr>
        <p:sp>
          <p:nvSpPr>
            <p:cNvPr id="3" name="Freeform 3"/>
            <p:cNvSpPr/>
            <p:nvPr/>
          </p:nvSpPr>
          <p:spPr>
            <a:xfrm>
              <a:off x="0" y="0"/>
              <a:ext cx="3590715" cy="1432335"/>
            </a:xfrm>
            <a:custGeom>
              <a:avLst/>
              <a:gdLst/>
              <a:ahLst/>
              <a:cxnLst/>
              <a:rect l="l" t="t" r="r" b="b"/>
              <a:pathLst>
                <a:path w="3590715" h="1432335">
                  <a:moveTo>
                    <a:pt x="28961" y="0"/>
                  </a:moveTo>
                  <a:lnTo>
                    <a:pt x="3561754" y="0"/>
                  </a:lnTo>
                  <a:cubicBezTo>
                    <a:pt x="3569434" y="0"/>
                    <a:pt x="3576801" y="3051"/>
                    <a:pt x="3582232" y="8482"/>
                  </a:cubicBezTo>
                  <a:cubicBezTo>
                    <a:pt x="3587663" y="13914"/>
                    <a:pt x="3590715" y="21280"/>
                    <a:pt x="3590715" y="28961"/>
                  </a:cubicBezTo>
                  <a:lnTo>
                    <a:pt x="3590715" y="1403374"/>
                  </a:lnTo>
                  <a:cubicBezTo>
                    <a:pt x="3590715" y="1419369"/>
                    <a:pt x="3577748" y="1432335"/>
                    <a:pt x="3561754" y="1432335"/>
                  </a:cubicBezTo>
                  <a:lnTo>
                    <a:pt x="28961" y="1432335"/>
                  </a:lnTo>
                  <a:cubicBezTo>
                    <a:pt x="12966" y="1432335"/>
                    <a:pt x="0" y="1419369"/>
                    <a:pt x="0" y="1403374"/>
                  </a:cubicBezTo>
                  <a:lnTo>
                    <a:pt x="0" y="28961"/>
                  </a:lnTo>
                  <a:cubicBezTo>
                    <a:pt x="0" y="12966"/>
                    <a:pt x="12966" y="0"/>
                    <a:pt x="289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5360882" y="2076010"/>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flipV="1">
            <a:off x="1282717" y="727526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5722565" y="7151700"/>
            <a:ext cx="2565435" cy="3135300"/>
          </a:xfrm>
          <a:custGeom>
            <a:avLst/>
            <a:gdLst/>
            <a:ahLst/>
            <a:cxnLst/>
            <a:rect l="l" t="t" r="r" b="b"/>
            <a:pathLst>
              <a:path w="2565435" h="3135300">
                <a:moveTo>
                  <a:pt x="2565435" y="0"/>
                </a:moveTo>
                <a:lnTo>
                  <a:pt x="0" y="0"/>
                </a:lnTo>
                <a:lnTo>
                  <a:pt x="0" y="3135300"/>
                </a:lnTo>
                <a:lnTo>
                  <a:pt x="2565435" y="3135300"/>
                </a:lnTo>
                <a:lnTo>
                  <a:pt x="256543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V="1">
            <a:off x="0" y="0"/>
            <a:ext cx="2565435" cy="3135300"/>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20">
            <a:extLst>
              <a:ext uri="{FF2B5EF4-FFF2-40B4-BE49-F238E27FC236}">
                <a16:creationId xmlns:a16="http://schemas.microsoft.com/office/drawing/2014/main" id="{16883FAC-093C-34D2-6947-470711F0DD1D}"/>
              </a:ext>
            </a:extLst>
          </p:cNvPr>
          <p:cNvSpPr txBox="1"/>
          <p:nvPr/>
        </p:nvSpPr>
        <p:spPr>
          <a:xfrm>
            <a:off x="2201135" y="3775916"/>
            <a:ext cx="13885729"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lang="en-US" sz="66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4</a:t>
            </a:r>
            <a:r>
              <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defRPr/>
            </a:pPr>
            <a:r>
              <a:rPr lang="en-US" sz="66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LUYỆN TẬP THEO VĂN BẢN ĐỌC</a:t>
            </a:r>
            <a:endPar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00908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AD4D77-8759-BE81-122E-1C75CB86B32E}"/>
              </a:ext>
            </a:extLst>
          </p:cNvPr>
          <p:cNvGrpSpPr/>
          <p:nvPr/>
        </p:nvGrpSpPr>
        <p:grpSpPr>
          <a:xfrm>
            <a:off x="974271" y="3802208"/>
            <a:ext cx="7882214" cy="5979873"/>
            <a:chOff x="1073702" y="2500941"/>
            <a:chExt cx="7882214" cy="5979873"/>
          </a:xfrm>
        </p:grpSpPr>
        <p:sp>
          <p:nvSpPr>
            <p:cNvPr id="3" name="Freeform 8">
              <a:extLst>
                <a:ext uri="{FF2B5EF4-FFF2-40B4-BE49-F238E27FC236}">
                  <a16:creationId xmlns:a16="http://schemas.microsoft.com/office/drawing/2014/main" id="{8721C2ED-C4B8-88F0-72E3-73B0B4A2A92A}"/>
                </a:ext>
              </a:extLst>
            </p:cNvPr>
            <p:cNvSpPr/>
            <p:nvPr/>
          </p:nvSpPr>
          <p:spPr>
            <a:xfrm>
              <a:off x="1073702" y="3232599"/>
              <a:ext cx="7882214" cy="5248215"/>
            </a:xfrm>
            <a:custGeom>
              <a:avLst/>
              <a:gdLst/>
              <a:ahLst/>
              <a:cxnLst/>
              <a:rect l="l" t="t" r="r" b="b"/>
              <a:pathLst>
                <a:path w="1855339" h="1474531">
                  <a:moveTo>
                    <a:pt x="56049" y="0"/>
                  </a:moveTo>
                  <a:lnTo>
                    <a:pt x="1799290" y="0"/>
                  </a:lnTo>
                  <a:cubicBezTo>
                    <a:pt x="1830245" y="0"/>
                    <a:pt x="1855339" y="25094"/>
                    <a:pt x="1855339" y="56049"/>
                  </a:cubicBezTo>
                  <a:lnTo>
                    <a:pt x="1855339" y="1418482"/>
                  </a:lnTo>
                  <a:cubicBezTo>
                    <a:pt x="1855339" y="1433347"/>
                    <a:pt x="1849434" y="1447604"/>
                    <a:pt x="1838923" y="1458115"/>
                  </a:cubicBezTo>
                  <a:cubicBezTo>
                    <a:pt x="1828411" y="1468626"/>
                    <a:pt x="1814155" y="1474531"/>
                    <a:pt x="1799290" y="1474531"/>
                  </a:cubicBezTo>
                  <a:lnTo>
                    <a:pt x="56049" y="1474531"/>
                  </a:lnTo>
                  <a:cubicBezTo>
                    <a:pt x="41184" y="1474531"/>
                    <a:pt x="26928" y="1468626"/>
                    <a:pt x="16416" y="1458115"/>
                  </a:cubicBezTo>
                  <a:cubicBezTo>
                    <a:pt x="5905" y="1447604"/>
                    <a:pt x="0" y="1433347"/>
                    <a:pt x="0" y="1418482"/>
                  </a:cubicBezTo>
                  <a:lnTo>
                    <a:pt x="0" y="56049"/>
                  </a:lnTo>
                  <a:cubicBezTo>
                    <a:pt x="0" y="25094"/>
                    <a:pt x="25094" y="0"/>
                    <a:pt x="56049" y="0"/>
                  </a:cubicBezTo>
                  <a:close/>
                </a:path>
              </a:pathLst>
            </a:custGeom>
            <a:solidFill>
              <a:schemeClr val="accent5">
                <a:lumMod val="20000"/>
                <a:lumOff val="80000"/>
              </a:schemeClr>
            </a:solidFill>
          </p:spPr>
          <p:txBody>
            <a:bodyPr/>
            <a:lstStyle/>
            <a:p>
              <a:endParaRPr lang="en-US"/>
            </a:p>
          </p:txBody>
        </p:sp>
        <p:sp>
          <p:nvSpPr>
            <p:cNvPr id="4" name="Freeform 12">
              <a:extLst>
                <a:ext uri="{FF2B5EF4-FFF2-40B4-BE49-F238E27FC236}">
                  <a16:creationId xmlns:a16="http://schemas.microsoft.com/office/drawing/2014/main" id="{15B5FFC1-DD2B-33E5-937F-F6FB8EBAC5EE}"/>
                </a:ext>
              </a:extLst>
            </p:cNvPr>
            <p:cNvSpPr/>
            <p:nvPr/>
          </p:nvSpPr>
          <p:spPr>
            <a:xfrm>
              <a:off x="4174231" y="2500941"/>
              <a:ext cx="1371600" cy="133700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AA9F"/>
            </a:solidFill>
          </p:spPr>
          <p:txBody>
            <a:bodyPr/>
            <a:lstStyle/>
            <a:p>
              <a:endParaRPr lang="en-US"/>
            </a:p>
          </p:txBody>
        </p:sp>
        <p:sp>
          <p:nvSpPr>
            <p:cNvPr id="5" name="TextBox 4">
              <a:extLst>
                <a:ext uri="{FF2B5EF4-FFF2-40B4-BE49-F238E27FC236}">
                  <a16:creationId xmlns:a16="http://schemas.microsoft.com/office/drawing/2014/main" id="{827CA59B-6DEF-6F27-8226-F7C25E9F935B}"/>
                </a:ext>
              </a:extLst>
            </p:cNvPr>
            <p:cNvSpPr txBox="1"/>
            <p:nvPr/>
          </p:nvSpPr>
          <p:spPr>
            <a:xfrm>
              <a:off x="1169550" y="4060918"/>
              <a:ext cx="7690518" cy="367158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Bước mỗi bước say mê</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Như giữa trang cổ tích.</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Đất nước mình thanh lịch</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Nên núi rừng cũng thơ.</a:t>
              </a:r>
            </a:p>
          </p:txBody>
        </p:sp>
      </p:grpSp>
      <p:grpSp>
        <p:nvGrpSpPr>
          <p:cNvPr id="6" name="Group 5">
            <a:extLst>
              <a:ext uri="{FF2B5EF4-FFF2-40B4-BE49-F238E27FC236}">
                <a16:creationId xmlns:a16="http://schemas.microsoft.com/office/drawing/2014/main" id="{7740704B-BE95-F149-A5F7-EA685284C5EB}"/>
              </a:ext>
            </a:extLst>
          </p:cNvPr>
          <p:cNvGrpSpPr/>
          <p:nvPr/>
        </p:nvGrpSpPr>
        <p:grpSpPr>
          <a:xfrm>
            <a:off x="9440960" y="3802209"/>
            <a:ext cx="7882214" cy="5979872"/>
            <a:chOff x="9476534" y="2500942"/>
            <a:chExt cx="7882214" cy="5979872"/>
          </a:xfrm>
        </p:grpSpPr>
        <p:sp>
          <p:nvSpPr>
            <p:cNvPr id="9" name="Freeform 8">
              <a:extLst>
                <a:ext uri="{FF2B5EF4-FFF2-40B4-BE49-F238E27FC236}">
                  <a16:creationId xmlns:a16="http://schemas.microsoft.com/office/drawing/2014/main" id="{5AEEB92C-CE72-D924-382B-959BDC7E8AA1}"/>
                </a:ext>
              </a:extLst>
            </p:cNvPr>
            <p:cNvSpPr/>
            <p:nvPr/>
          </p:nvSpPr>
          <p:spPr>
            <a:xfrm>
              <a:off x="9476534" y="3232599"/>
              <a:ext cx="7882214" cy="5248215"/>
            </a:xfrm>
            <a:custGeom>
              <a:avLst/>
              <a:gdLst/>
              <a:ahLst/>
              <a:cxnLst/>
              <a:rect l="l" t="t" r="r" b="b"/>
              <a:pathLst>
                <a:path w="1855339" h="1474531">
                  <a:moveTo>
                    <a:pt x="56049" y="0"/>
                  </a:moveTo>
                  <a:lnTo>
                    <a:pt x="1799290" y="0"/>
                  </a:lnTo>
                  <a:cubicBezTo>
                    <a:pt x="1830245" y="0"/>
                    <a:pt x="1855339" y="25094"/>
                    <a:pt x="1855339" y="56049"/>
                  </a:cubicBezTo>
                  <a:lnTo>
                    <a:pt x="1855339" y="1418482"/>
                  </a:lnTo>
                  <a:cubicBezTo>
                    <a:pt x="1855339" y="1433347"/>
                    <a:pt x="1849434" y="1447604"/>
                    <a:pt x="1838923" y="1458115"/>
                  </a:cubicBezTo>
                  <a:cubicBezTo>
                    <a:pt x="1828411" y="1468626"/>
                    <a:pt x="1814155" y="1474531"/>
                    <a:pt x="1799290" y="1474531"/>
                  </a:cubicBezTo>
                  <a:lnTo>
                    <a:pt x="56049" y="1474531"/>
                  </a:lnTo>
                  <a:cubicBezTo>
                    <a:pt x="41184" y="1474531"/>
                    <a:pt x="26928" y="1468626"/>
                    <a:pt x="16416" y="1458115"/>
                  </a:cubicBezTo>
                  <a:cubicBezTo>
                    <a:pt x="5905" y="1447604"/>
                    <a:pt x="0" y="1433347"/>
                    <a:pt x="0" y="1418482"/>
                  </a:cubicBezTo>
                  <a:lnTo>
                    <a:pt x="0" y="56049"/>
                  </a:lnTo>
                  <a:cubicBezTo>
                    <a:pt x="0" y="25094"/>
                    <a:pt x="25094" y="0"/>
                    <a:pt x="56049" y="0"/>
                  </a:cubicBezTo>
                  <a:close/>
                </a:path>
              </a:pathLst>
            </a:custGeom>
            <a:solidFill>
              <a:schemeClr val="accent5">
                <a:lumMod val="20000"/>
                <a:lumOff val="80000"/>
              </a:schemeClr>
            </a:solidFill>
          </p:spPr>
          <p:txBody>
            <a:bodyPr/>
            <a:lstStyle/>
            <a:p>
              <a:endParaRPr lang="en-US"/>
            </a:p>
          </p:txBody>
        </p:sp>
        <p:sp>
          <p:nvSpPr>
            <p:cNvPr id="10" name="Freeform 12">
              <a:extLst>
                <a:ext uri="{FF2B5EF4-FFF2-40B4-BE49-F238E27FC236}">
                  <a16:creationId xmlns:a16="http://schemas.microsoft.com/office/drawing/2014/main" id="{D213EAD9-8135-D645-8F02-1BD62B2B310D}"/>
                </a:ext>
              </a:extLst>
            </p:cNvPr>
            <p:cNvSpPr/>
            <p:nvPr/>
          </p:nvSpPr>
          <p:spPr>
            <a:xfrm>
              <a:off x="12759314" y="2500942"/>
              <a:ext cx="1371600" cy="134596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AA9F"/>
            </a:solidFill>
          </p:spPr>
          <p:txBody>
            <a:bodyPr/>
            <a:lstStyle/>
            <a:p>
              <a:endParaRPr lang="en-US"/>
            </a:p>
          </p:txBody>
        </p:sp>
        <p:sp>
          <p:nvSpPr>
            <p:cNvPr id="11" name="TextBox 10">
              <a:extLst>
                <a:ext uri="{FF2B5EF4-FFF2-40B4-BE49-F238E27FC236}">
                  <a16:creationId xmlns:a16="http://schemas.microsoft.com/office/drawing/2014/main" id="{2F5CECED-00F3-4E00-B1D3-134E405A0291}"/>
                </a:ext>
              </a:extLst>
            </p:cNvPr>
            <p:cNvSpPr txBox="1"/>
            <p:nvPr/>
          </p:nvSpPr>
          <p:spPr>
            <a:xfrm>
              <a:off x="9636774" y="4212736"/>
              <a:ext cx="7616681" cy="3671583"/>
            </a:xfrm>
            <a:prstGeom prst="rect">
              <a:avLst/>
            </a:prstGeom>
            <a:noFill/>
          </p:spPr>
          <p:txBody>
            <a:bodyPr wrap="square">
              <a:spAutoFit/>
            </a:bodyPr>
            <a:lstStyle/>
            <a:p>
              <a:pPr marR="0" algn="ctr">
                <a:lnSpc>
                  <a:spcPct val="150000"/>
                </a:lnSpc>
                <a:spcBef>
                  <a:spcPts val="0"/>
                </a:spcBef>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Động chùa Tiên, chùa Hương</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Đá còn vang tiếng nhạc.</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Động chùa núi Hinh Bồng </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Gió còn 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â</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 khúc hát.</a:t>
              </a:r>
            </a:p>
          </p:txBody>
        </p:sp>
      </p:grpSp>
      <p:sp>
        <p:nvSpPr>
          <p:cNvPr id="8" name="Freeform 8"/>
          <p:cNvSpPr/>
          <p:nvPr/>
        </p:nvSpPr>
        <p:spPr>
          <a:xfrm>
            <a:off x="0" y="0"/>
            <a:ext cx="1095382" cy="1253232"/>
          </a:xfrm>
          <a:custGeom>
            <a:avLst/>
            <a:gdLst/>
            <a:ahLst/>
            <a:cxnLst/>
            <a:rect l="l" t="t" r="r" b="b"/>
            <a:pathLst>
              <a:path w="1515951" h="1627699">
                <a:moveTo>
                  <a:pt x="0" y="0"/>
                </a:moveTo>
                <a:lnTo>
                  <a:pt x="1515951" y="0"/>
                </a:lnTo>
                <a:lnTo>
                  <a:pt x="1515951" y="1627699"/>
                </a:lnTo>
                <a:lnTo>
                  <a:pt x="0" y="16276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id="{7A8AC5BD-ED7A-B324-7522-20F7423DBB6B}"/>
              </a:ext>
            </a:extLst>
          </p:cNvPr>
          <p:cNvGrpSpPr/>
          <p:nvPr/>
        </p:nvGrpSpPr>
        <p:grpSpPr>
          <a:xfrm>
            <a:off x="5446400" y="0"/>
            <a:ext cx="7583876" cy="1388058"/>
            <a:chOff x="4834930" y="84191"/>
            <a:chExt cx="7359542" cy="1232175"/>
          </a:xfrm>
        </p:grpSpPr>
        <p:sp>
          <p:nvSpPr>
            <p:cNvPr id="16" name="Round Same Side Corner Rectangle 11">
              <a:extLst>
                <a:ext uri="{FF2B5EF4-FFF2-40B4-BE49-F238E27FC236}">
                  <a16:creationId xmlns:a16="http://schemas.microsoft.com/office/drawing/2014/main" id="{F922F19E-F462-5C0B-2EA3-17E3A540396D}"/>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3CB20642-FFDB-CE2A-98AF-B444F38E1A88}"/>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CÂU TRẢ LỜI</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0B3D0862-60BF-3A64-E222-FF9DCE633158}"/>
              </a:ext>
            </a:extLst>
          </p:cNvPr>
          <p:cNvGrpSpPr/>
          <p:nvPr/>
        </p:nvGrpSpPr>
        <p:grpSpPr>
          <a:xfrm>
            <a:off x="0" y="1709173"/>
            <a:ext cx="17749823" cy="1933777"/>
            <a:chOff x="0" y="1641015"/>
            <a:chExt cx="17749823" cy="1933777"/>
          </a:xfrm>
        </p:grpSpPr>
        <p:sp>
          <p:nvSpPr>
            <p:cNvPr id="19" name="Rectangle 18">
              <a:extLst>
                <a:ext uri="{FF2B5EF4-FFF2-40B4-BE49-F238E27FC236}">
                  <a16:creationId xmlns:a16="http://schemas.microsoft.com/office/drawing/2014/main" id="{DBD8F8E2-8B96-F64B-2778-4402CD893AF0}"/>
                </a:ext>
              </a:extLst>
            </p:cNvPr>
            <p:cNvSpPr/>
            <p:nvPr/>
          </p:nvSpPr>
          <p:spPr>
            <a:xfrm>
              <a:off x="0" y="1913875"/>
              <a:ext cx="16535400" cy="1388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Những câu thơ thể hiện niềm tự hào về quê hương đất nước</a:t>
              </a:r>
              <a:endParaRPr lang="en-US" sz="4000" b="1" dirty="0">
                <a:solidFill>
                  <a:schemeClr val="tx1"/>
                </a:solidFill>
                <a:latin typeface="Arial" panose="020B0604020202020204" pitchFamily="34" charset="0"/>
                <a:cs typeface="Arial" panose="020B0604020202020204" pitchFamily="34" charset="0"/>
              </a:endParaRPr>
            </a:p>
          </p:txBody>
        </p:sp>
        <p:pic>
          <p:nvPicPr>
            <p:cNvPr id="20" name="Picture 19" descr="Icon&#10;&#10;Description automatically generated">
              <a:extLst>
                <a:ext uri="{FF2B5EF4-FFF2-40B4-BE49-F238E27FC236}">
                  <a16:creationId xmlns:a16="http://schemas.microsoft.com/office/drawing/2014/main" id="{4549768D-7FF8-3473-D3DD-E4930C65A9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16046" y="1641015"/>
              <a:ext cx="1933777" cy="1933777"/>
            </a:xfrm>
            <a:prstGeom prst="rect">
              <a:avLst/>
            </a:prstGeom>
          </p:spPr>
        </p:pic>
      </p:grpSp>
      <p:sp>
        <p:nvSpPr>
          <p:cNvPr id="7" name="Freeform 7"/>
          <p:cNvSpPr/>
          <p:nvPr/>
        </p:nvSpPr>
        <p:spPr>
          <a:xfrm>
            <a:off x="16782935" y="8604605"/>
            <a:ext cx="1515951" cy="1627699"/>
          </a:xfrm>
          <a:custGeom>
            <a:avLst/>
            <a:gdLst/>
            <a:ahLst/>
            <a:cxnLst/>
            <a:rect l="l" t="t" r="r" b="b"/>
            <a:pathLst>
              <a:path w="1515951" h="1627699">
                <a:moveTo>
                  <a:pt x="0" y="0"/>
                </a:moveTo>
                <a:lnTo>
                  <a:pt x="1515951" y="0"/>
                </a:lnTo>
                <a:lnTo>
                  <a:pt x="1515951" y="1627699"/>
                </a:lnTo>
                <a:lnTo>
                  <a:pt x="0" y="162769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6" name="Freeform 16"/>
          <p:cNvSpPr/>
          <p:nvPr/>
        </p:nvSpPr>
        <p:spPr>
          <a:xfrm rot="9591631">
            <a:off x="213919" y="-103510"/>
            <a:ext cx="992153" cy="1608493"/>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2">
              <a:extLst>
                <a:ext uri="{96DAC541-7B7A-43D3-8B79-37D633B846F1}">
                  <asvg:svgBlip xmlns:asvg="http://schemas.microsoft.com/office/drawing/2016/SVG/main" r:embed="rId3"/>
                </a:ext>
              </a:extLst>
            </a:blip>
            <a:stretch>
              <a:fillRect r="-23617"/>
            </a:stretch>
          </a:blipFill>
        </p:spPr>
        <p:txBody>
          <a:bodyPr/>
          <a:lstStyle/>
          <a:p>
            <a:endParaRPr lang="en-US">
              <a:latin typeface="Arial" panose="020B0604020202020204" pitchFamily="34" charset="0"/>
              <a:cs typeface="Arial" panose="020B0604020202020204" pitchFamily="34" charset="0"/>
            </a:endParaRPr>
          </a:p>
        </p:txBody>
      </p:sp>
      <p:sp>
        <p:nvSpPr>
          <p:cNvPr id="4" name="Freeform 24">
            <a:extLst>
              <a:ext uri="{FF2B5EF4-FFF2-40B4-BE49-F238E27FC236}">
                <a16:creationId xmlns:a16="http://schemas.microsoft.com/office/drawing/2014/main" id="{D1361C2A-FDE4-DDE1-B764-5D0C82CA110A}"/>
              </a:ext>
            </a:extLst>
          </p:cNvPr>
          <p:cNvSpPr/>
          <p:nvPr/>
        </p:nvSpPr>
        <p:spPr>
          <a:xfrm rot="1981402">
            <a:off x="16985348" y="132683"/>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Plaque 5">
            <a:extLst>
              <a:ext uri="{FF2B5EF4-FFF2-40B4-BE49-F238E27FC236}">
                <a16:creationId xmlns:a16="http://schemas.microsoft.com/office/drawing/2014/main" id="{3D54AD1F-DA10-47E6-9C5D-F3A95C363E87}"/>
              </a:ext>
            </a:extLst>
          </p:cNvPr>
          <p:cNvSpPr/>
          <p:nvPr/>
        </p:nvSpPr>
        <p:spPr>
          <a:xfrm>
            <a:off x="8238971" y="5524500"/>
            <a:ext cx="9437775" cy="4267200"/>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Chiều chiều, từ bãi cỏ gần nhà tôi, </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diều cốc, diều tu, diều sáo đua nhau bay lên cao.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Trên không trung bao la</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 tiếng sáo diều vi vu trầm bổng.</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8" name="Plaque 7">
            <a:extLst>
              <a:ext uri="{FF2B5EF4-FFF2-40B4-BE49-F238E27FC236}">
                <a16:creationId xmlns:a16="http://schemas.microsoft.com/office/drawing/2014/main" id="{0A2F0E1E-74B5-97F2-ABD7-D7CEACEEAB77}"/>
              </a:ext>
            </a:extLst>
          </p:cNvPr>
          <p:cNvSpPr/>
          <p:nvPr/>
        </p:nvSpPr>
        <p:spPr>
          <a:xfrm>
            <a:off x="8238971" y="876300"/>
            <a:ext cx="9437774" cy="3886200"/>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Diều cốc, diều tu, diều sáo đua nhau bay lên cao. Tiếng sáo diều vi vu trầm bổng.</a:t>
            </a:r>
            <a:endParaRPr lang="vi-VN"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F56B5353-E5B9-5A97-CC5A-F99C961A3C17}"/>
              </a:ext>
            </a:extLst>
          </p:cNvPr>
          <p:cNvCxnSpPr>
            <a:cxnSpLocks/>
            <a:stCxn id="8" idx="2"/>
            <a:endCxn id="6" idx="0"/>
          </p:cNvCxnSpPr>
          <p:nvPr/>
        </p:nvCxnSpPr>
        <p:spPr>
          <a:xfrm>
            <a:off x="12957858" y="4762500"/>
            <a:ext cx="1" cy="762000"/>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1568B15-D0AC-543A-5299-C07805FDFB69}"/>
              </a:ext>
            </a:extLst>
          </p:cNvPr>
          <p:cNvGrpSpPr/>
          <p:nvPr/>
        </p:nvGrpSpPr>
        <p:grpSpPr>
          <a:xfrm>
            <a:off x="611255" y="1495768"/>
            <a:ext cx="7049118" cy="6939481"/>
            <a:chOff x="441246" y="-513427"/>
            <a:chExt cx="7049118" cy="7281632"/>
          </a:xfrm>
        </p:grpSpPr>
        <p:sp>
          <p:nvSpPr>
            <p:cNvPr id="11" name="Rectangle: Rounded Corners 10">
              <a:extLst>
                <a:ext uri="{FF2B5EF4-FFF2-40B4-BE49-F238E27FC236}">
                  <a16:creationId xmlns:a16="http://schemas.microsoft.com/office/drawing/2014/main" id="{66758C59-AA22-D729-A1B5-086EAE751B70}"/>
                </a:ext>
              </a:extLst>
            </p:cNvPr>
            <p:cNvSpPr/>
            <p:nvPr/>
          </p:nvSpPr>
          <p:spPr>
            <a:xfrm>
              <a:off x="441246" y="-376132"/>
              <a:ext cx="7049118" cy="7144337"/>
            </a:xfrm>
            <a:prstGeom prst="roundRect">
              <a:avLst/>
            </a:prstGeom>
            <a:solidFill>
              <a:srgbClr val="ECE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4">
                      <a:lumMod val="50000"/>
                    </a:schemeClr>
                  </a:solidFill>
                  <a:effectLst/>
                  <a:uLnTx/>
                  <a:uFillTx/>
                  <a:latin typeface="Arial" panose="020B0604020202020204" pitchFamily="34" charset="0"/>
                  <a:cs typeface="Arial" panose="020B0604020202020204" pitchFamily="34" charset="0"/>
                </a:rPr>
                <a:t>HOẠT ĐỘNG NHÓM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Câu hỏi 1: </a:t>
              </a:r>
              <a:r>
                <a:rPr kumimoji="0" lang="vi-VN" sz="40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Thêm trạng ngữ cho mỗi câu dưới đây:</a:t>
              </a:r>
              <a:r>
                <a:rPr kumimoji="0" lang="en-US" sz="40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t>
              </a:r>
              <a:endParaRPr kumimoji="0" lang="vi-VN" sz="40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id="{F58A81C5-E436-56D1-F793-ADFC3C58ABDA}"/>
                </a:ext>
              </a:extLst>
            </p:cNvPr>
            <p:cNvPicPr>
              <a:picLocks noChangeAspect="1"/>
            </p:cNvPicPr>
            <p:nvPr/>
          </p:nvPicPr>
          <p:blipFill>
            <a:blip r:embed="rId6">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074420" y="-513427"/>
              <a:ext cx="1782770" cy="1740433"/>
            </a:xfrm>
            <a:prstGeom prst="rect">
              <a:avLst/>
            </a:prstGeom>
          </p:spPr>
        </p:pic>
      </p:grpSp>
      <p:pic>
        <p:nvPicPr>
          <p:cNvPr id="2" name="Picture 1" descr="A picture containing toy, doll&#10;&#10;Description automatically generated">
            <a:extLst>
              <a:ext uri="{FF2B5EF4-FFF2-40B4-BE49-F238E27FC236}">
                <a16:creationId xmlns:a16="http://schemas.microsoft.com/office/drawing/2014/main" id="{AAFAEE81-F01A-910B-F99F-ECF43F04124C}"/>
              </a:ext>
            </a:extLst>
          </p:cNvPr>
          <p:cNvPicPr>
            <a:picLocks noChangeAspect="1"/>
          </p:cNvPicPr>
          <p:nvPr/>
        </p:nvPicPr>
        <p:blipFill rotWithShape="1">
          <a:blip r:embed="rId8">
            <a:extLst>
              <a:ext uri="{28A0092B-C50C-407E-A947-70E740481C1C}">
                <a14:useLocalDpi xmlns:a14="http://schemas.microsoft.com/office/drawing/2010/main" val="0"/>
              </a:ext>
            </a:extLst>
          </a:blip>
          <a:srcRect t="26331"/>
          <a:stretch/>
        </p:blipFill>
        <p:spPr>
          <a:xfrm>
            <a:off x="891310" y="6656024"/>
            <a:ext cx="6489007" cy="355844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6" name="Freeform 6"/>
          <p:cNvSpPr/>
          <p:nvPr/>
        </p:nvSpPr>
        <p:spPr>
          <a:xfrm flipH="1" flipV="1">
            <a:off x="17198444" y="9204994"/>
            <a:ext cx="1051456" cy="1076172"/>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CED4D8DB-7362-2D75-E457-EC106FF80D1E}"/>
              </a:ext>
            </a:extLst>
          </p:cNvPr>
          <p:cNvGrpSpPr/>
          <p:nvPr/>
        </p:nvGrpSpPr>
        <p:grpSpPr>
          <a:xfrm>
            <a:off x="762000" y="3441479"/>
            <a:ext cx="10668000" cy="6490799"/>
            <a:chOff x="407900" y="2027872"/>
            <a:chExt cx="10668000" cy="6490799"/>
          </a:xfrm>
        </p:grpSpPr>
        <p:sp>
          <p:nvSpPr>
            <p:cNvPr id="22" name="Freeform 8">
              <a:extLst>
                <a:ext uri="{FF2B5EF4-FFF2-40B4-BE49-F238E27FC236}">
                  <a16:creationId xmlns:a16="http://schemas.microsoft.com/office/drawing/2014/main" id="{24972FE2-D2D6-A5F9-F416-6A470C7C3ED3}"/>
                </a:ext>
              </a:extLst>
            </p:cNvPr>
            <p:cNvSpPr/>
            <p:nvPr/>
          </p:nvSpPr>
          <p:spPr>
            <a:xfrm>
              <a:off x="407900" y="2027872"/>
              <a:ext cx="10668000" cy="6490799"/>
            </a:xfrm>
            <a:custGeom>
              <a:avLst/>
              <a:gdLst/>
              <a:ahLst/>
              <a:cxnLst/>
              <a:rect l="l" t="t" r="r" b="b"/>
              <a:pathLst>
                <a:path w="1855339" h="1474531">
                  <a:moveTo>
                    <a:pt x="56049" y="0"/>
                  </a:moveTo>
                  <a:lnTo>
                    <a:pt x="1799290" y="0"/>
                  </a:lnTo>
                  <a:cubicBezTo>
                    <a:pt x="1830245" y="0"/>
                    <a:pt x="1855339" y="25094"/>
                    <a:pt x="1855339" y="56049"/>
                  </a:cubicBezTo>
                  <a:lnTo>
                    <a:pt x="1855339" y="1418482"/>
                  </a:lnTo>
                  <a:cubicBezTo>
                    <a:pt x="1855339" y="1433347"/>
                    <a:pt x="1849434" y="1447604"/>
                    <a:pt x="1838923" y="1458115"/>
                  </a:cubicBezTo>
                  <a:cubicBezTo>
                    <a:pt x="1828411" y="1468626"/>
                    <a:pt x="1814155" y="1474531"/>
                    <a:pt x="1799290" y="1474531"/>
                  </a:cubicBezTo>
                  <a:lnTo>
                    <a:pt x="56049" y="1474531"/>
                  </a:lnTo>
                  <a:cubicBezTo>
                    <a:pt x="41184" y="1474531"/>
                    <a:pt x="26928" y="1468626"/>
                    <a:pt x="16416" y="1458115"/>
                  </a:cubicBezTo>
                  <a:cubicBezTo>
                    <a:pt x="5905" y="1447604"/>
                    <a:pt x="0" y="1433347"/>
                    <a:pt x="0" y="1418482"/>
                  </a:cubicBezTo>
                  <a:lnTo>
                    <a:pt x="0" y="56049"/>
                  </a:lnTo>
                  <a:cubicBezTo>
                    <a:pt x="0" y="25094"/>
                    <a:pt x="25094" y="0"/>
                    <a:pt x="56049"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C9A5280-A836-93F6-B0A8-52940B5453B7}"/>
                </a:ext>
              </a:extLst>
            </p:cNvPr>
            <p:cNvSpPr txBox="1"/>
            <p:nvPr/>
          </p:nvSpPr>
          <p:spPr>
            <a:xfrm>
              <a:off x="929968" y="2369944"/>
              <a:ext cx="9623864" cy="5806654"/>
            </a:xfrm>
            <a:prstGeom prst="rect">
              <a:avLst/>
            </a:prstGeom>
            <a:noFill/>
          </p:spPr>
          <p:txBody>
            <a:bodyPr wrap="square">
              <a:spAutoFit/>
            </a:bodyPr>
            <a:lstStyle/>
            <a:p>
              <a:pPr marR="0" algn="just">
                <a:lnSpc>
                  <a:spcPct val="150000"/>
                </a:lnSpc>
                <a:spcBef>
                  <a:spcPts val="0"/>
                </a:spcBef>
                <a:spcAft>
                  <a:spcPts val="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Đọc “Chiều ngoại ô” của Nguyễn Thụy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p:txBody>
        </p:sp>
      </p:grpSp>
      <p:sp>
        <p:nvSpPr>
          <p:cNvPr id="5" name="Freeform 5"/>
          <p:cNvSpPr/>
          <p:nvPr/>
        </p:nvSpPr>
        <p:spPr>
          <a:xfrm>
            <a:off x="-177387" y="9458172"/>
            <a:ext cx="1280057" cy="822994"/>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6DCE7842-C908-9B88-5E3D-EB7C7229BA42}"/>
              </a:ext>
            </a:extLst>
          </p:cNvPr>
          <p:cNvGrpSpPr/>
          <p:nvPr/>
        </p:nvGrpSpPr>
        <p:grpSpPr>
          <a:xfrm>
            <a:off x="462643" y="126753"/>
            <a:ext cx="16644708" cy="2806947"/>
            <a:chOff x="462643" y="126753"/>
            <a:chExt cx="16644708" cy="2806947"/>
          </a:xfrm>
        </p:grpSpPr>
        <p:sp>
          <p:nvSpPr>
            <p:cNvPr id="17" name="Line Callout 1 (Border and Accent Bar) 3">
              <a:extLst>
                <a:ext uri="{FF2B5EF4-FFF2-40B4-BE49-F238E27FC236}">
                  <a16:creationId xmlns:a16="http://schemas.microsoft.com/office/drawing/2014/main" id="{FF0157F8-F2E4-D107-2835-832D8E03D41D}"/>
                </a:ext>
              </a:extLst>
            </p:cNvPr>
            <p:cNvSpPr/>
            <p:nvPr/>
          </p:nvSpPr>
          <p:spPr>
            <a:xfrm>
              <a:off x="462643" y="570154"/>
              <a:ext cx="16072758" cy="2363546"/>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CÂU HỎI 2: </a:t>
              </a:r>
              <a:r>
                <a:rPr lang="en-US" sz="4000">
                  <a:solidFill>
                    <a:schemeClr val="tx1"/>
                  </a:solidFill>
                  <a:latin typeface="Arial" panose="020B0604020202020204" pitchFamily="34" charset="0"/>
                  <a:cs typeface="Arial" panose="020B0604020202020204" pitchFamily="34" charset="0"/>
                </a:rPr>
                <a:t>Các em làm việc cá nhân để nêu công dụng của </a:t>
              </a:r>
              <a:r>
                <a:rPr lang="en-US" sz="4000">
                  <a:solidFill>
                    <a:srgbClr val="FF0000"/>
                  </a:solidFill>
                  <a:latin typeface="Arial" panose="020B0604020202020204" pitchFamily="34" charset="0"/>
                  <a:cs typeface="Arial" panose="020B0604020202020204" pitchFamily="34" charset="0"/>
                </a:rPr>
                <a:t>dấu ngoặc kép </a:t>
              </a:r>
              <a:r>
                <a:rPr lang="en-US" sz="4000">
                  <a:solidFill>
                    <a:schemeClr val="tx1"/>
                  </a:solidFill>
                  <a:latin typeface="Arial" panose="020B0604020202020204" pitchFamily="34" charset="0"/>
                  <a:cs typeface="Arial" panose="020B0604020202020204" pitchFamily="34" charset="0"/>
                </a:rPr>
                <a:t>trong đoạn dưới đây, sau đó chia sẻ theo nhóm</a:t>
              </a:r>
            </a:p>
          </p:txBody>
        </p:sp>
        <p:pic>
          <p:nvPicPr>
            <p:cNvPr id="30" name="Picture 29" descr="Icon&#10;&#10;Description automatically generated">
              <a:extLst>
                <a:ext uri="{FF2B5EF4-FFF2-40B4-BE49-F238E27FC236}">
                  <a16:creationId xmlns:a16="http://schemas.microsoft.com/office/drawing/2014/main" id="{3EA2D008-CBF3-BD73-FF72-021611343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63450" y="126753"/>
              <a:ext cx="1143901" cy="1143901"/>
            </a:xfrm>
            <a:prstGeom prst="rect">
              <a:avLst/>
            </a:prstGeom>
          </p:spPr>
        </p:pic>
      </p:grpSp>
      <p:sp>
        <p:nvSpPr>
          <p:cNvPr id="32" name="Rectangle: Rounded Corners 31">
            <a:extLst>
              <a:ext uri="{FF2B5EF4-FFF2-40B4-BE49-F238E27FC236}">
                <a16:creationId xmlns:a16="http://schemas.microsoft.com/office/drawing/2014/main" id="{40DBD737-E534-F0F8-7CA5-96070B5CEDDE}"/>
              </a:ext>
            </a:extLst>
          </p:cNvPr>
          <p:cNvSpPr/>
          <p:nvPr/>
        </p:nvSpPr>
        <p:spPr>
          <a:xfrm>
            <a:off x="13563599" y="4515736"/>
            <a:ext cx="3962401" cy="4342287"/>
          </a:xfrm>
          <a:prstGeom prst="roundRect">
            <a:avLst>
              <a:gd name="adj" fmla="val 10011"/>
            </a:avLst>
          </a:prstGeom>
          <a:solidFill>
            <a:schemeClr val="bg1"/>
          </a:solidFill>
          <a:ln w="38100">
            <a:solidFill>
              <a:schemeClr val="accent5">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3800">
                <a:solidFill>
                  <a:srgbClr val="C00000"/>
                </a:solidFill>
                <a:latin typeface="Arial" panose="020B0604020202020204" pitchFamily="34" charset="0"/>
                <a:cs typeface="Arial" panose="020B0604020202020204" pitchFamily="34" charset="0"/>
              </a:rPr>
              <a:t>Dấu ngoặc kép đánh dấu tên tác phẩm, tên văn bản.</a:t>
            </a:r>
            <a:endParaRPr lang="en-US" sz="3800" dirty="0">
              <a:solidFill>
                <a:srgbClr val="C00000"/>
              </a:solidFill>
              <a:latin typeface="Arial" panose="020B0604020202020204" pitchFamily="34" charset="0"/>
              <a:cs typeface="Arial" panose="020B0604020202020204" pitchFamily="34" charset="0"/>
            </a:endParaRPr>
          </a:p>
        </p:txBody>
      </p:sp>
      <p:sp>
        <p:nvSpPr>
          <p:cNvPr id="33" name="Arrow: Down 32">
            <a:extLst>
              <a:ext uri="{FF2B5EF4-FFF2-40B4-BE49-F238E27FC236}">
                <a16:creationId xmlns:a16="http://schemas.microsoft.com/office/drawing/2014/main" id="{0979E7D7-7FF4-9C0F-4CEC-B9455CE03FA6}"/>
              </a:ext>
            </a:extLst>
          </p:cNvPr>
          <p:cNvSpPr/>
          <p:nvPr/>
        </p:nvSpPr>
        <p:spPr>
          <a:xfrm rot="16200000">
            <a:off x="12230102" y="6237068"/>
            <a:ext cx="533400" cy="1089464"/>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7576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randombar(horizont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8" name="Freeform 18"/>
          <p:cNvSpPr/>
          <p:nvPr/>
        </p:nvSpPr>
        <p:spPr>
          <a:xfrm flipH="1" flipV="1">
            <a:off x="16992599" y="0"/>
            <a:ext cx="1295400" cy="1400591"/>
          </a:xfrm>
          <a:custGeom>
            <a:avLst/>
            <a:gdLst/>
            <a:ahLst/>
            <a:cxnLst/>
            <a:rect l="l" t="t" r="r" b="b"/>
            <a:pathLst>
              <a:path w="1820775" h="2259898">
                <a:moveTo>
                  <a:pt x="1820775" y="2259898"/>
                </a:moveTo>
                <a:lnTo>
                  <a:pt x="0" y="2259898"/>
                </a:lnTo>
                <a:lnTo>
                  <a:pt x="0" y="0"/>
                </a:lnTo>
                <a:lnTo>
                  <a:pt x="1820775" y="0"/>
                </a:lnTo>
                <a:lnTo>
                  <a:pt x="1820775" y="2259898"/>
                </a:lnTo>
                <a:close/>
              </a:path>
            </a:pathLst>
          </a:custGeom>
          <a:blipFill>
            <a:blip r:embed="rId2">
              <a:extLst>
                <a:ext uri="{96DAC541-7B7A-43D3-8B79-37D633B846F1}">
                  <asvg:svgBlip xmlns:asvg="http://schemas.microsoft.com/office/drawing/2016/SVG/main" r:embed="rId3"/>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sp>
        <p:nvSpPr>
          <p:cNvPr id="33" name="Freeform 4">
            <a:extLst>
              <a:ext uri="{FF2B5EF4-FFF2-40B4-BE49-F238E27FC236}">
                <a16:creationId xmlns:a16="http://schemas.microsoft.com/office/drawing/2014/main" id="{5DC48D07-7335-EA98-1F58-739E76B1E5BF}"/>
              </a:ext>
            </a:extLst>
          </p:cNvPr>
          <p:cNvSpPr/>
          <p:nvPr/>
        </p:nvSpPr>
        <p:spPr>
          <a:xfrm>
            <a:off x="990600" y="1400591"/>
            <a:ext cx="11049000" cy="73914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5F3F7"/>
          </a:solidFill>
        </p:spPr>
        <p:txBody>
          <a:bodyPr/>
          <a:lstStyle/>
          <a:p>
            <a:endParaRPr lang="en-US">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E99E02D-A2E0-3053-8E14-9FA953B08629}"/>
              </a:ext>
            </a:extLst>
          </p:cNvPr>
          <p:cNvSpPr txBox="1"/>
          <p:nvPr/>
        </p:nvSpPr>
        <p:spPr>
          <a:xfrm>
            <a:off x="1981200" y="2384379"/>
            <a:ext cx="8770049" cy="551824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Đọc lại bài </a:t>
            </a:r>
            <a:r>
              <a:rPr lang="vi-VN" sz="4000" b="1">
                <a:latin typeface="Arial" panose="020B0604020202020204" pitchFamily="34" charset="0"/>
                <a:ea typeface="Calibri" panose="020F0502020204030204" pitchFamily="34" charset="0"/>
                <a:cs typeface="Arial" panose="020B0604020202020204" pitchFamily="34" charset="0"/>
              </a:rPr>
              <a:t>Chiều ngoại ô</a:t>
            </a:r>
            <a:r>
              <a:rPr lang="vi-VN" sz="4000">
                <a:latin typeface="Arial" panose="020B0604020202020204" pitchFamily="34" charset="0"/>
                <a:ea typeface="Calibri" panose="020F0502020204030204" pitchFamily="34" charset="0"/>
                <a:cs typeface="Arial" panose="020B0604020202020204" pitchFamily="34" charset="0"/>
              </a:rPr>
              <a:t>, hiểu ý nghĩa bài đọc.</a:t>
            </a:r>
          </a:p>
          <a:p>
            <a:pPr marL="571500" marR="0" indent="-571500" algn="just">
              <a:lnSpc>
                <a:spcPct val="15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Chia sẻ với người thân về bài đọc.</a:t>
            </a:r>
          </a:p>
          <a:p>
            <a:pPr marL="571500" marR="0" indent="-571500" algn="just">
              <a:lnSpc>
                <a:spcPct val="15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Đọc trước </a:t>
            </a:r>
            <a:r>
              <a:rPr lang="vi-VN" sz="4000" b="1">
                <a:latin typeface="Arial" panose="020B0604020202020204" pitchFamily="34" charset="0"/>
                <a:ea typeface="Calibri" panose="020F0502020204030204" pitchFamily="34" charset="0"/>
                <a:cs typeface="Arial" panose="020B0604020202020204" pitchFamily="34" charset="0"/>
              </a:rPr>
              <a:t>Tiết học sau: Luyện viết đoạn văn miêu tả cây cối </a:t>
            </a:r>
            <a:r>
              <a:rPr lang="en-US" sz="4000" i="1">
                <a:latin typeface="Arial" panose="020B0604020202020204" pitchFamily="34" charset="0"/>
                <a:ea typeface="Calibri" panose="020F0502020204030204" pitchFamily="34" charset="0"/>
                <a:cs typeface="Arial" panose="020B0604020202020204" pitchFamily="34" charset="0"/>
              </a:rPr>
              <a:t>(SGK – tr.91)</a:t>
            </a:r>
            <a:endParaRPr lang="vi-VN" sz="4000" i="1">
              <a:latin typeface="Arial" panose="020B0604020202020204" pitchFamily="34" charset="0"/>
              <a:ea typeface="Calibri" panose="020F050202020403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38850F25-BCBE-27A5-A3B7-77268BB98E38}"/>
              </a:ext>
            </a:extLst>
          </p:cNvPr>
          <p:cNvGrpSpPr/>
          <p:nvPr/>
        </p:nvGrpSpPr>
        <p:grpSpPr>
          <a:xfrm>
            <a:off x="11571667" y="2089636"/>
            <a:ext cx="6348073" cy="5988836"/>
            <a:chOff x="11246548" y="2101875"/>
            <a:chExt cx="6348073" cy="5988836"/>
          </a:xfrm>
        </p:grpSpPr>
        <p:sp>
          <p:nvSpPr>
            <p:cNvPr id="36" name="Oval 35">
              <a:extLst>
                <a:ext uri="{FF2B5EF4-FFF2-40B4-BE49-F238E27FC236}">
                  <a16:creationId xmlns:a16="http://schemas.microsoft.com/office/drawing/2014/main" id="{8C0A4BD5-A4EC-E3E7-C61B-D129F958326E}"/>
                </a:ext>
              </a:extLst>
            </p:cNvPr>
            <p:cNvSpPr/>
            <p:nvPr/>
          </p:nvSpPr>
          <p:spPr>
            <a:xfrm>
              <a:off x="11246548" y="2101875"/>
              <a:ext cx="6348073"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CA4B466-4F6B-1940-EF60-8BC2B93595B1}"/>
                </a:ext>
              </a:extLst>
            </p:cNvPr>
            <p:cNvSpPr txBox="1"/>
            <p:nvPr/>
          </p:nvSpPr>
          <p:spPr>
            <a:xfrm>
              <a:off x="11372584" y="3797875"/>
              <a:ext cx="6095999" cy="2691250"/>
            </a:xfrm>
            <a:prstGeom prst="rect">
              <a:avLst/>
            </a:prstGeom>
            <a:noFill/>
          </p:spPr>
          <p:txBody>
            <a:bodyPr wrap="square" rtlCol="0">
              <a:spAutoFit/>
            </a:bodyPr>
            <a:lstStyle/>
            <a:p>
              <a:pPr algn="ctr">
                <a:lnSpc>
                  <a:spcPct val="150000"/>
                </a:lnSpc>
              </a:pPr>
              <a:r>
                <a:rPr lang="en-US" sz="6000" b="1">
                  <a:solidFill>
                    <a:schemeClr val="accent4">
                      <a:lumMod val="75000"/>
                    </a:schemeClr>
                  </a:solidFill>
                  <a:latin typeface="Arial" panose="020B0604020202020204" pitchFamily="34" charset="0"/>
                  <a:cs typeface="Arial" panose="020B0604020202020204" pitchFamily="34" charset="0"/>
                </a:rPr>
                <a:t>HƯỚNG DẪN VỀ NHÀ</a:t>
              </a:r>
              <a:endParaRPr lang="en-US" sz="6000" b="1" dirty="0">
                <a:solidFill>
                  <a:schemeClr val="accent4">
                    <a:lumMod val="75000"/>
                  </a:schemeClr>
                </a:solidFill>
                <a:latin typeface="Arial" panose="020B0604020202020204" pitchFamily="34" charset="0"/>
                <a:cs typeface="Arial" panose="020B0604020202020204" pitchFamily="34" charset="0"/>
              </a:endParaRPr>
            </a:p>
          </p:txBody>
        </p:sp>
        <p:pic>
          <p:nvPicPr>
            <p:cNvPr id="38" name="Picture 11">
              <a:extLst>
                <a:ext uri="{FF2B5EF4-FFF2-40B4-BE49-F238E27FC236}">
                  <a16:creationId xmlns:a16="http://schemas.microsoft.com/office/drawing/2014/main" id="{E6DCCD28-135F-CEF7-C215-A10F76940CC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05052" y="2166299"/>
              <a:ext cx="4508695" cy="1073889"/>
            </a:xfrm>
            <a:prstGeom prst="rect">
              <a:avLst/>
            </a:prstGeom>
          </p:spPr>
        </p:pic>
      </p:grpSp>
      <p:pic>
        <p:nvPicPr>
          <p:cNvPr id="39" name="Picture 7">
            <a:extLst>
              <a:ext uri="{FF2B5EF4-FFF2-40B4-BE49-F238E27FC236}">
                <a16:creationId xmlns:a16="http://schemas.microsoft.com/office/drawing/2014/main" id="{946029F8-ABB3-D223-81D3-CE05F0434C0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6549" y="6737138"/>
            <a:ext cx="6773137" cy="3549862"/>
          </a:xfrm>
          <a:prstGeom prst="rect">
            <a:avLst/>
          </a:prstGeom>
        </p:spPr>
      </p:pic>
      <p:sp>
        <p:nvSpPr>
          <p:cNvPr id="17" name="Freeform 17"/>
          <p:cNvSpPr/>
          <p:nvPr/>
        </p:nvSpPr>
        <p:spPr>
          <a:xfrm>
            <a:off x="-25263" y="8093935"/>
            <a:ext cx="1820775" cy="2259898"/>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2">
              <a:extLst>
                <a:ext uri="{96DAC541-7B7A-43D3-8B79-37D633B846F1}">
                  <asvg:svgBlip xmlns:asvg="http://schemas.microsoft.com/office/drawing/2016/SVG/main" r:embed="rId3"/>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flipV="1">
            <a:off x="0" y="0"/>
            <a:ext cx="2565435" cy="3135300"/>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459063"/>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wipe(left)">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wipe(left)">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wipe(left)">
                                      <p:cBhvr>
                                        <p:cTn id="17"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6" name="Freeform 6"/>
          <p:cNvSpPr/>
          <p:nvPr/>
        </p:nvSpPr>
        <p:spPr>
          <a:xfrm flipH="1" flipV="1">
            <a:off x="16611600" y="-1"/>
            <a:ext cx="1673818" cy="1874745"/>
          </a:xfrm>
          <a:custGeom>
            <a:avLst/>
            <a:gdLst/>
            <a:ahLst/>
            <a:cxnLst/>
            <a:rect l="l" t="t" r="r" b="b"/>
            <a:pathLst>
              <a:path w="2899368" h="2899368">
                <a:moveTo>
                  <a:pt x="2899368" y="2899368"/>
                </a:moveTo>
                <a:lnTo>
                  <a:pt x="0" y="2899368"/>
                </a:lnTo>
                <a:lnTo>
                  <a:pt x="0" y="0"/>
                </a:lnTo>
                <a:lnTo>
                  <a:pt x="2899368" y="0"/>
                </a:lnTo>
                <a:lnTo>
                  <a:pt x="2899368" y="289936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0" y="8565062"/>
            <a:ext cx="1766115" cy="1721937"/>
          </a:xfrm>
          <a:custGeom>
            <a:avLst/>
            <a:gdLst/>
            <a:ahLst/>
            <a:cxnLst/>
            <a:rect l="l" t="t" r="r" b="b"/>
            <a:pathLst>
              <a:path w="2899368" h="2899368">
                <a:moveTo>
                  <a:pt x="0" y="0"/>
                </a:moveTo>
                <a:lnTo>
                  <a:pt x="2899368" y="0"/>
                </a:lnTo>
                <a:lnTo>
                  <a:pt x="2899368" y="2899368"/>
                </a:lnTo>
                <a:lnTo>
                  <a:pt x="0" y="28993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id="{F7B4DD2B-1CA3-7173-8800-79D16DD1EEC6}"/>
              </a:ext>
            </a:extLst>
          </p:cNvPr>
          <p:cNvSpPr/>
          <p:nvPr/>
        </p:nvSpPr>
        <p:spPr>
          <a:xfrm>
            <a:off x="138885" y="-197939"/>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3BA0D190-ABB3-43FD-EC32-1F444D86F24A}"/>
              </a:ext>
            </a:extLst>
          </p:cNvPr>
          <p:cNvGrpSpPr/>
          <p:nvPr/>
        </p:nvGrpSpPr>
        <p:grpSpPr>
          <a:xfrm>
            <a:off x="5981700" y="-28898"/>
            <a:ext cx="6324600" cy="1580477"/>
            <a:chOff x="5715000" y="-1"/>
            <a:chExt cx="6324600" cy="1563773"/>
          </a:xfrm>
        </p:grpSpPr>
        <p:sp>
          <p:nvSpPr>
            <p:cNvPr id="16" name="Round Same Side Corner Rectangle 11">
              <a:extLst>
                <a:ext uri="{FF2B5EF4-FFF2-40B4-BE49-F238E27FC236}">
                  <a16:creationId xmlns:a16="http://schemas.microsoft.com/office/drawing/2014/main" id="{376A2642-B32C-CB21-16AD-76F8BA981023}"/>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77B1737-E62C-7EA1-5CDF-740E76870F35}"/>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0" name="Line Callout 1 (Border and Accent Bar) 3">
            <a:extLst>
              <a:ext uri="{FF2B5EF4-FFF2-40B4-BE49-F238E27FC236}">
                <a16:creationId xmlns:a16="http://schemas.microsoft.com/office/drawing/2014/main" id="{1386D010-8911-5BF7-9099-EBE61EDE4F2D}"/>
              </a:ext>
            </a:extLst>
          </p:cNvPr>
          <p:cNvSpPr/>
          <p:nvPr/>
        </p:nvSpPr>
        <p:spPr>
          <a:xfrm>
            <a:off x="533400" y="2252473"/>
            <a:ext cx="16535400" cy="1580477"/>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C00000"/>
                </a:solidFill>
                <a:latin typeface="Arial" panose="020B0604020202020204" pitchFamily="34" charset="0"/>
                <a:cs typeface="Arial" panose="020B0604020202020204" pitchFamily="34" charset="0"/>
              </a:rPr>
              <a:t>Quan sát </a:t>
            </a:r>
            <a:r>
              <a:rPr lang="en-US" sz="4000">
                <a:solidFill>
                  <a:srgbClr val="C00000"/>
                </a:solidFill>
                <a:latin typeface="Arial" panose="020B0604020202020204" pitchFamily="34" charset="0"/>
                <a:cs typeface="Arial" panose="020B0604020202020204" pitchFamily="34" charset="0"/>
              </a:rPr>
              <a:t>một số </a:t>
            </a:r>
            <a:r>
              <a:rPr lang="vi-VN" sz="4000">
                <a:solidFill>
                  <a:srgbClr val="C00000"/>
                </a:solidFill>
                <a:latin typeface="Arial" panose="020B0604020202020204" pitchFamily="34" charset="0"/>
                <a:cs typeface="Arial" panose="020B0604020202020204" pitchFamily="34" charset="0"/>
              </a:rPr>
              <a:t>hình ảnh</a:t>
            </a:r>
            <a:r>
              <a:rPr lang="en-US" sz="4000">
                <a:solidFill>
                  <a:srgbClr val="C00000"/>
                </a:solidFill>
                <a:latin typeface="Arial" panose="020B0604020202020204" pitchFamily="34" charset="0"/>
                <a:cs typeface="Arial" panose="020B0604020202020204" pitchFamily="34" charset="0"/>
              </a:rPr>
              <a:t> sau về</a:t>
            </a:r>
            <a:r>
              <a:rPr lang="vi-VN" sz="4000">
                <a:solidFill>
                  <a:srgbClr val="C00000"/>
                </a:solidFill>
                <a:latin typeface="Arial" panose="020B0604020202020204" pitchFamily="34" charset="0"/>
                <a:cs typeface="Arial" panose="020B0604020202020204" pitchFamily="34" charset="0"/>
              </a:rPr>
              <a:t> </a:t>
            </a:r>
            <a:r>
              <a:rPr lang="vi-VN" sz="4000">
                <a:solidFill>
                  <a:srgbClr val="C00000"/>
                </a:solidFill>
                <a:cs typeface="Arial" panose="020B0604020202020204" pitchFamily="34" charset="0"/>
              </a:rPr>
              <a:t>thiên nhiên thành phố và nông thôn</a:t>
            </a:r>
            <a:endParaRPr lang="en-US" sz="4000"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B706556-4432-C15D-3BDE-86FDA49CEECF}"/>
              </a:ext>
            </a:extLst>
          </p:cNvPr>
          <p:cNvSpPr txBox="1"/>
          <p:nvPr/>
        </p:nvSpPr>
        <p:spPr>
          <a:xfrm>
            <a:off x="1664734" y="9148342"/>
            <a:ext cx="6629400" cy="646331"/>
          </a:xfrm>
          <a:prstGeom prst="rect">
            <a:avLst/>
          </a:prstGeom>
          <a:noFill/>
        </p:spPr>
        <p:txBody>
          <a:bodyPr wrap="square">
            <a:spAutoFit/>
          </a:bodyPr>
          <a:lstStyle/>
          <a:p>
            <a:pPr lvl="0" algn="ctr">
              <a:spcBef>
                <a:spcPct val="0"/>
              </a:spcBef>
            </a:pPr>
            <a:r>
              <a:rPr lang="en-US" sz="3600" i="1">
                <a:latin typeface="Arial" panose="020B0604020202020204" pitchFamily="34" charset="0"/>
                <a:cs typeface="Arial" panose="020B0604020202020204" pitchFamily="34" charset="0"/>
              </a:rPr>
              <a:t>Thành phố</a:t>
            </a:r>
            <a:endParaRPr lang="en-US" sz="3600" i="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ADDDE1FF-6F05-4718-AA46-7959138773AC}"/>
              </a:ext>
            </a:extLst>
          </p:cNvPr>
          <p:cNvSpPr txBox="1"/>
          <p:nvPr/>
        </p:nvSpPr>
        <p:spPr>
          <a:xfrm>
            <a:off x="8991600" y="9148342"/>
            <a:ext cx="6629400" cy="646331"/>
          </a:xfrm>
          <a:prstGeom prst="rect">
            <a:avLst/>
          </a:prstGeom>
          <a:noFill/>
        </p:spPr>
        <p:txBody>
          <a:bodyPr wrap="square">
            <a:spAutoFit/>
          </a:bodyPr>
          <a:lstStyle/>
          <a:p>
            <a:pPr lvl="0" algn="ctr">
              <a:spcBef>
                <a:spcPct val="0"/>
              </a:spcBef>
            </a:pPr>
            <a:r>
              <a:rPr lang="en-US" sz="3600" i="1">
                <a:latin typeface="Arial" panose="020B0604020202020204" pitchFamily="34" charset="0"/>
                <a:cs typeface="Arial" panose="020B0604020202020204" pitchFamily="34" charset="0"/>
              </a:rPr>
              <a:t>Nông thôn</a:t>
            </a:r>
            <a:endParaRPr lang="en-US" sz="3600" i="1" dirty="0">
              <a:latin typeface="Arial" panose="020B0604020202020204" pitchFamily="34" charset="0"/>
              <a:cs typeface="Arial" panose="020B0604020202020204" pitchFamily="34" charset="0"/>
            </a:endParaRPr>
          </a:p>
        </p:txBody>
      </p:sp>
      <p:pic>
        <p:nvPicPr>
          <p:cNvPr id="1028" name="Picture 4" descr="Những địa danh, tên gọi đường phố dễ nhầm amp;#34;gây lúamp;#34;: Chợ Long Biên không nằm ở quận Long Biên, Hồ Tùng Mậu không phải là hồ - 1">
            <a:extLst>
              <a:ext uri="{FF2B5EF4-FFF2-40B4-BE49-F238E27FC236}">
                <a16:creationId xmlns:a16="http://schemas.microsoft.com/office/drawing/2014/main" id="{19D59D9C-15F2-42B7-78DA-94E42A9A91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8282" y="4357724"/>
            <a:ext cx="4682304" cy="4514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12 ý tưởng kinh doanh tại nông thôn">
            <a:extLst>
              <a:ext uri="{FF2B5EF4-FFF2-40B4-BE49-F238E27FC236}">
                <a16:creationId xmlns:a16="http://schemas.microsoft.com/office/drawing/2014/main" id="{32472C2F-776D-E1A9-A54D-4046570DD5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8571" y="4357724"/>
            <a:ext cx="7146524" cy="4514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094182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outVertical)">
                                      <p:cBhvr>
                                        <p:cTn id="20" dur="500"/>
                                        <p:tgtEl>
                                          <p:spTgt spid="24"/>
                                        </p:tgtEl>
                                      </p:cBhvr>
                                    </p:animEffect>
                                  </p:childTnLst>
                                </p:cTn>
                              </p:par>
                              <p:par>
                                <p:cTn id="21" presetID="16" presetClass="entr" presetSubtype="37"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barn(outVertical)">
                                      <p:cBhvr>
                                        <p:cTn id="23"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5" name="Freeform 5"/>
          <p:cNvSpPr/>
          <p:nvPr/>
        </p:nvSpPr>
        <p:spPr>
          <a:xfrm>
            <a:off x="16649043" y="13925"/>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flipH="1" flipV="1">
            <a:off x="16780329" y="8735949"/>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01353" y="55337"/>
            <a:ext cx="1041647" cy="897163"/>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4">
              <a:extLst>
                <a:ext uri="{96DAC541-7B7A-43D3-8B79-37D633B846F1}">
                  <asvg:svgBlip xmlns:asvg="http://schemas.microsoft.com/office/drawing/2016/SVG/main" r:embed="rId5"/>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sp>
        <p:nvSpPr>
          <p:cNvPr id="8" name="Rounded Rectangular Callout 13">
            <a:extLst>
              <a:ext uri="{FF2B5EF4-FFF2-40B4-BE49-F238E27FC236}">
                <a16:creationId xmlns:a16="http://schemas.microsoft.com/office/drawing/2014/main" id="{A7B4A0B9-7301-2C33-0E72-31B22AB422E9}"/>
              </a:ext>
            </a:extLst>
          </p:cNvPr>
          <p:cNvSpPr/>
          <p:nvPr/>
        </p:nvSpPr>
        <p:spPr>
          <a:xfrm>
            <a:off x="862250" y="1562100"/>
            <a:ext cx="6452950" cy="2209800"/>
          </a:xfrm>
          <a:prstGeom prst="wedgeRoundRectCallout">
            <a:avLst>
              <a:gd name="adj1" fmla="val -12154"/>
              <a:gd name="adj2" fmla="val 104991"/>
              <a:gd name="adj3" fmla="val 16667"/>
            </a:avLst>
          </a:prstGeom>
          <a:solidFill>
            <a:schemeClr val="bg1"/>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2">
                    <a:lumMod val="50000"/>
                  </a:schemeClr>
                </a:solidFill>
                <a:latin typeface="Arial" panose="020B0604020202020204" pitchFamily="34" charset="0"/>
                <a:cs typeface="Arial" panose="020B0604020202020204" pitchFamily="34" charset="0"/>
              </a:rPr>
              <a:t>Làm việc nhóm đôi</a:t>
            </a:r>
            <a:endParaRPr lang="en-US" sz="4800" b="1" dirty="0">
              <a:solidFill>
                <a:schemeClr val="tx2">
                  <a:lumMod val="50000"/>
                </a:schemeClr>
              </a:solidFill>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id="{2E2026D9-DB69-25D9-D712-57A26959258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6553200" y="9005260"/>
            <a:ext cx="1678934" cy="600219"/>
          </a:xfrm>
          <a:prstGeom prst="rect">
            <a:avLst/>
          </a:prstGeom>
        </p:spPr>
      </p:pic>
      <p:grpSp>
        <p:nvGrpSpPr>
          <p:cNvPr id="11" name="Group 10">
            <a:extLst>
              <a:ext uri="{FF2B5EF4-FFF2-40B4-BE49-F238E27FC236}">
                <a16:creationId xmlns:a16="http://schemas.microsoft.com/office/drawing/2014/main" id="{1AF0B128-311B-FBFC-1C53-755EFFC8634F}"/>
              </a:ext>
            </a:extLst>
          </p:cNvPr>
          <p:cNvGrpSpPr/>
          <p:nvPr/>
        </p:nvGrpSpPr>
        <p:grpSpPr>
          <a:xfrm>
            <a:off x="8592178" y="952500"/>
            <a:ext cx="8833572" cy="7754367"/>
            <a:chOff x="8305800" y="965944"/>
            <a:chExt cx="9372600" cy="7682757"/>
          </a:xfrm>
        </p:grpSpPr>
        <p:grpSp>
          <p:nvGrpSpPr>
            <p:cNvPr id="13" name="Group 12">
              <a:extLst>
                <a:ext uri="{FF2B5EF4-FFF2-40B4-BE49-F238E27FC236}">
                  <a16:creationId xmlns:a16="http://schemas.microsoft.com/office/drawing/2014/main" id="{004133F9-A601-8D7D-AE19-C2462988FF9A}"/>
                </a:ext>
              </a:extLst>
            </p:cNvPr>
            <p:cNvGrpSpPr/>
            <p:nvPr/>
          </p:nvGrpSpPr>
          <p:grpSpPr>
            <a:xfrm>
              <a:off x="8305800" y="2035551"/>
              <a:ext cx="9372600" cy="6613150"/>
              <a:chOff x="702894" y="3376974"/>
              <a:chExt cx="16350489" cy="5252191"/>
            </a:xfrm>
          </p:grpSpPr>
          <p:sp>
            <p:nvSpPr>
              <p:cNvPr id="18" name="Rectangle: Rounded Corners 17">
                <a:extLst>
                  <a:ext uri="{FF2B5EF4-FFF2-40B4-BE49-F238E27FC236}">
                    <a16:creationId xmlns:a16="http://schemas.microsoft.com/office/drawing/2014/main" id="{0F0B8DD5-AA51-36EF-AEF4-99BB74528688}"/>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46A22D7A-E427-DB40-8143-F7AFF43C2CF4}"/>
                  </a:ext>
                </a:extLst>
              </p:cNvPr>
              <p:cNvSpPr/>
              <p:nvPr/>
            </p:nvSpPr>
            <p:spPr>
              <a:xfrm>
                <a:off x="1442787" y="3848213"/>
                <a:ext cx="14870701" cy="4315466"/>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Sau khi quan sát, các em hãy thảo luận, trao đổi với bạn về những điểm khác biệt của thiên nhiên ở thành phố và nông thôn</a:t>
                </a:r>
                <a:endParaRPr lang="en-US" sz="4000" b="1" dirty="0">
                  <a:solidFill>
                    <a:srgbClr val="FF0000"/>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id="{83C21F15-EDC0-5B9D-1017-165298C33046}"/>
                </a:ext>
              </a:extLst>
            </p:cNvPr>
            <p:cNvPicPr>
              <a:picLocks noChangeAspect="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115800" y="965944"/>
              <a:ext cx="1406996" cy="1337106"/>
            </a:xfrm>
            <a:prstGeom prst="rect">
              <a:avLst/>
            </a:prstGeom>
          </p:spPr>
        </p:pic>
      </p:grpSp>
      <p:pic>
        <p:nvPicPr>
          <p:cNvPr id="25" name="Picture 24" descr="A picture containing toy, doll&#10;&#10;Description automatically generated">
            <a:extLst>
              <a:ext uri="{FF2B5EF4-FFF2-40B4-BE49-F238E27FC236}">
                <a16:creationId xmlns:a16="http://schemas.microsoft.com/office/drawing/2014/main" id="{C2819F6D-7AA5-523F-8C31-6203114CF5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5440135"/>
            <a:ext cx="4254467" cy="501287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group of kids running on a road&#10;&#10;Description automatically generated">
            <a:extLst>
              <a:ext uri="{FF2B5EF4-FFF2-40B4-BE49-F238E27FC236}">
                <a16:creationId xmlns:a16="http://schemas.microsoft.com/office/drawing/2014/main" id="{B0E5AC20-4F2C-4127-9F50-E954A07A07C7}"/>
              </a:ext>
            </a:extLst>
          </p:cNvPr>
          <p:cNvPicPr>
            <a:picLocks noChangeAspect="1"/>
          </p:cNvPicPr>
          <p:nvPr/>
        </p:nvPicPr>
        <p:blipFill rotWithShape="1">
          <a:blip r:embed="rId2">
            <a:extLst>
              <a:ext uri="{28A0092B-C50C-407E-A947-70E740481C1C}">
                <a14:useLocalDpi xmlns:a14="http://schemas.microsoft.com/office/drawing/2010/main" val="0"/>
              </a:ext>
            </a:extLst>
          </a:blip>
          <a:srcRect l="13511" r="1140"/>
          <a:stretch/>
        </p:blipFill>
        <p:spPr>
          <a:xfrm>
            <a:off x="20" y="1923"/>
            <a:ext cx="18287980" cy="10285077"/>
          </a:xfrm>
          <a:prstGeom prst="rect">
            <a:avLst/>
          </a:prstGeom>
        </p:spPr>
      </p:pic>
      <p:grpSp>
        <p:nvGrpSpPr>
          <p:cNvPr id="14" name="Group 13">
            <a:extLst>
              <a:ext uri="{FF2B5EF4-FFF2-40B4-BE49-F238E27FC236}">
                <a16:creationId xmlns:a16="http://schemas.microsoft.com/office/drawing/2014/main" id="{194BE83D-F427-0A19-BCBA-64F8CB610245}"/>
              </a:ext>
            </a:extLst>
          </p:cNvPr>
          <p:cNvGrpSpPr/>
          <p:nvPr/>
        </p:nvGrpSpPr>
        <p:grpSpPr>
          <a:xfrm>
            <a:off x="0" y="723900"/>
            <a:ext cx="9448800" cy="4572000"/>
            <a:chOff x="-1" y="3086103"/>
            <a:chExt cx="9448800" cy="4572000"/>
          </a:xfrm>
        </p:grpSpPr>
        <p:sp>
          <p:nvSpPr>
            <p:cNvPr id="15" name="Round Same Side Corner Rectangle 3">
              <a:extLst>
                <a:ext uri="{FF2B5EF4-FFF2-40B4-BE49-F238E27FC236}">
                  <a16:creationId xmlns:a16="http://schemas.microsoft.com/office/drawing/2014/main" id="{6E6BA4A0-15F8-FC0B-EDDB-65834F3655F8}"/>
                </a:ext>
              </a:extLst>
            </p:cNvPr>
            <p:cNvSpPr/>
            <p:nvPr/>
          </p:nvSpPr>
          <p:spPr>
            <a:xfrm rot="5400000">
              <a:off x="2438399" y="647703"/>
              <a:ext cx="4572000" cy="9448800"/>
            </a:xfrm>
            <a:prstGeom prst="round2SameRect">
              <a:avLst/>
            </a:prstGeom>
            <a:solidFill>
              <a:srgbClr val="FFF4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9B9096F-5D65-DD7E-F720-08745CD8C11F}"/>
                </a:ext>
              </a:extLst>
            </p:cNvPr>
            <p:cNvSpPr txBox="1"/>
            <p:nvPr/>
          </p:nvSpPr>
          <p:spPr>
            <a:xfrm>
              <a:off x="1002505" y="3536311"/>
              <a:ext cx="7443788" cy="367158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Các em hãy quan sát tranh minh họa </a:t>
              </a:r>
              <a:r>
                <a:rPr lang="vi-VN" sz="4000" i="1">
                  <a:latin typeface="Arial" panose="020B0604020202020204" pitchFamily="34" charset="0"/>
                  <a:cs typeface="Arial" panose="020B0604020202020204" pitchFamily="34" charset="0"/>
                </a:rPr>
                <a:t>(SGK – tr.</a:t>
              </a:r>
              <a:r>
                <a:rPr lang="en-US" sz="4000" i="1">
                  <a:latin typeface="Arial" panose="020B0604020202020204" pitchFamily="34" charset="0"/>
                  <a:cs typeface="Arial" panose="020B0604020202020204" pitchFamily="34" charset="0"/>
                </a:rPr>
                <a:t>93</a:t>
              </a:r>
              <a:r>
                <a:rPr lang="vi-VN" sz="4000" i="1">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đọc nội dung bài đọc và lắng nghe GV giới thiệu về bài</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68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2" name="Freeform 12"/>
          <p:cNvSpPr/>
          <p:nvPr/>
        </p:nvSpPr>
        <p:spPr>
          <a:xfrm flipH="1" flipV="1">
            <a:off x="16154400" y="0"/>
            <a:ext cx="2131018" cy="2324100"/>
          </a:xfrm>
          <a:custGeom>
            <a:avLst/>
            <a:gdLst/>
            <a:ahLst/>
            <a:cxnLst/>
            <a:rect l="l" t="t" r="r" b="b"/>
            <a:pathLst>
              <a:path w="2899368" h="2899368">
                <a:moveTo>
                  <a:pt x="2899368" y="2899368"/>
                </a:moveTo>
                <a:lnTo>
                  <a:pt x="0" y="2899368"/>
                </a:lnTo>
                <a:lnTo>
                  <a:pt x="0" y="0"/>
                </a:lnTo>
                <a:lnTo>
                  <a:pt x="2899368" y="0"/>
                </a:lnTo>
                <a:lnTo>
                  <a:pt x="2899368" y="289936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rot="9591631">
            <a:off x="-103891" y="8972652"/>
            <a:ext cx="1296468" cy="1720795"/>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4">
              <a:extLst>
                <a:ext uri="{96DAC541-7B7A-43D3-8B79-37D633B846F1}">
                  <asvg:svgBlip xmlns:asvg="http://schemas.microsoft.com/office/drawing/2016/SVG/main" r:embed="rId5"/>
                </a:ext>
              </a:extLst>
            </a:blip>
            <a:stretch>
              <a:fillRect r="-23617"/>
            </a:stretch>
          </a:blipFill>
        </p:spPr>
        <p:txBody>
          <a:bodyPr/>
          <a:lstStyle/>
          <a:p>
            <a:endParaRPr lang="en-US"/>
          </a:p>
        </p:txBody>
      </p:sp>
      <p:sp>
        <p:nvSpPr>
          <p:cNvPr id="14" name="Freeform 14"/>
          <p:cNvSpPr/>
          <p:nvPr/>
        </p:nvSpPr>
        <p:spPr>
          <a:xfrm rot="238043">
            <a:off x="17045179" y="8972652"/>
            <a:ext cx="1296468" cy="1720795"/>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4">
              <a:extLst>
                <a:ext uri="{96DAC541-7B7A-43D3-8B79-37D633B846F1}">
                  <asvg:svgBlip xmlns:asvg="http://schemas.microsoft.com/office/drawing/2016/SVG/main" r:embed="rId5"/>
                </a:ext>
              </a:extLst>
            </a:blip>
            <a:stretch>
              <a:fillRect r="-23617"/>
            </a:stretch>
          </a:blipFill>
        </p:spPr>
        <p:txBody>
          <a:bodyPr/>
          <a:lstStyle/>
          <a:p>
            <a:endParaRPr lang="en-US"/>
          </a:p>
        </p:txBody>
      </p:sp>
      <p:sp>
        <p:nvSpPr>
          <p:cNvPr id="5" name="Arrow: Pentagon 4">
            <a:extLst>
              <a:ext uri="{FF2B5EF4-FFF2-40B4-BE49-F238E27FC236}">
                <a16:creationId xmlns:a16="http://schemas.microsoft.com/office/drawing/2014/main" id="{61066C2C-B00F-7B84-0207-C94D2A2C873D}"/>
              </a:ext>
            </a:extLst>
          </p:cNvPr>
          <p:cNvSpPr/>
          <p:nvPr/>
        </p:nvSpPr>
        <p:spPr>
          <a:xfrm>
            <a:off x="-32657" y="1028701"/>
            <a:ext cx="11565354"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2">
                    <a:lumMod val="50000"/>
                  </a:schemeClr>
                </a:solidFill>
                <a:latin typeface="Arial" panose="020B0604020202020204" pitchFamily="34" charset="0"/>
                <a:cs typeface="Arial" panose="020B0604020202020204" pitchFamily="34" charset="0"/>
              </a:rPr>
              <a:t>BÀI 20</a:t>
            </a:r>
          </a:p>
        </p:txBody>
      </p:sp>
      <p:sp>
        <p:nvSpPr>
          <p:cNvPr id="6" name="TextBox 5">
            <a:extLst>
              <a:ext uri="{FF2B5EF4-FFF2-40B4-BE49-F238E27FC236}">
                <a16:creationId xmlns:a16="http://schemas.microsoft.com/office/drawing/2014/main" id="{4F274AC2-696B-C99C-20FB-EE693864E2C6}"/>
              </a:ext>
            </a:extLst>
          </p:cNvPr>
          <p:cNvSpPr txBox="1"/>
          <p:nvPr/>
        </p:nvSpPr>
        <p:spPr>
          <a:xfrm>
            <a:off x="2948269" y="3516470"/>
            <a:ext cx="12391461" cy="3774110"/>
          </a:xfrm>
          <a:prstGeom prst="rect">
            <a:avLst/>
          </a:prstGeom>
          <a:noFill/>
        </p:spPr>
        <p:txBody>
          <a:bodyPr wrap="square">
            <a:spAutoFit/>
          </a:bodyPr>
          <a:lstStyle/>
          <a:p>
            <a:pPr algn="ctr">
              <a:lnSpc>
                <a:spcPct val="150000"/>
              </a:lnSpc>
            </a:pP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1,2</a:t>
            </a: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 – TẬ</a:t>
            </a: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P ĐỌC:</a:t>
            </a:r>
          </a:p>
          <a:p>
            <a:pPr algn="ctr">
              <a:lnSpc>
                <a:spcPct val="150000"/>
              </a:lnSpc>
            </a:pP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CHIỀU NGOẠI Ô</a:t>
            </a:r>
            <a:endParaRPr lang="en-US" sz="85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16">
            <a:extLst>
              <a:ext uri="{FF2B5EF4-FFF2-40B4-BE49-F238E27FC236}">
                <a16:creationId xmlns:a16="http://schemas.microsoft.com/office/drawing/2014/main" id="{6ABAE6AA-49B7-ECB6-9586-45CCBFDDAD0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486399" y="7536180"/>
            <a:ext cx="7315200" cy="27889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grpSp>
        <p:nvGrpSpPr>
          <p:cNvPr id="2" name="Group 2"/>
          <p:cNvGrpSpPr/>
          <p:nvPr/>
        </p:nvGrpSpPr>
        <p:grpSpPr>
          <a:xfrm>
            <a:off x="1795513" y="2326122"/>
            <a:ext cx="14816088" cy="6105682"/>
            <a:chOff x="0" y="0"/>
            <a:chExt cx="3590715" cy="1432335"/>
          </a:xfrm>
        </p:grpSpPr>
        <p:sp>
          <p:nvSpPr>
            <p:cNvPr id="3" name="Freeform 3"/>
            <p:cNvSpPr/>
            <p:nvPr/>
          </p:nvSpPr>
          <p:spPr>
            <a:xfrm>
              <a:off x="0" y="0"/>
              <a:ext cx="3590715" cy="1432335"/>
            </a:xfrm>
            <a:custGeom>
              <a:avLst/>
              <a:gdLst/>
              <a:ahLst/>
              <a:cxnLst/>
              <a:rect l="l" t="t" r="r" b="b"/>
              <a:pathLst>
                <a:path w="3590715" h="1432335">
                  <a:moveTo>
                    <a:pt x="28961" y="0"/>
                  </a:moveTo>
                  <a:lnTo>
                    <a:pt x="3561754" y="0"/>
                  </a:lnTo>
                  <a:cubicBezTo>
                    <a:pt x="3569434" y="0"/>
                    <a:pt x="3576801" y="3051"/>
                    <a:pt x="3582232" y="8482"/>
                  </a:cubicBezTo>
                  <a:cubicBezTo>
                    <a:pt x="3587663" y="13914"/>
                    <a:pt x="3590715" y="21280"/>
                    <a:pt x="3590715" y="28961"/>
                  </a:cubicBezTo>
                  <a:lnTo>
                    <a:pt x="3590715" y="1403374"/>
                  </a:lnTo>
                  <a:cubicBezTo>
                    <a:pt x="3590715" y="1419369"/>
                    <a:pt x="3577748" y="1432335"/>
                    <a:pt x="3561754" y="1432335"/>
                  </a:cubicBezTo>
                  <a:lnTo>
                    <a:pt x="28961" y="1432335"/>
                  </a:lnTo>
                  <a:cubicBezTo>
                    <a:pt x="12966" y="1432335"/>
                    <a:pt x="0" y="1419369"/>
                    <a:pt x="0" y="1403374"/>
                  </a:cubicBezTo>
                  <a:lnTo>
                    <a:pt x="0" y="28961"/>
                  </a:lnTo>
                  <a:cubicBezTo>
                    <a:pt x="0" y="12966"/>
                    <a:pt x="12966" y="0"/>
                    <a:pt x="28961" y="0"/>
                  </a:cubicBezTo>
                  <a:close/>
                </a:path>
              </a:pathLst>
            </a:custGeom>
            <a:solidFill>
              <a:schemeClr val="accent5">
                <a:lumMod val="20000"/>
                <a:lumOff val="80000"/>
              </a:schemeClr>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360882" y="2076010"/>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flipV="1">
            <a:off x="1282717" y="727526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flipH="1">
            <a:off x="15722565" y="7151700"/>
            <a:ext cx="2565435" cy="3135300"/>
          </a:xfrm>
          <a:custGeom>
            <a:avLst/>
            <a:gdLst/>
            <a:ahLst/>
            <a:cxnLst/>
            <a:rect l="l" t="t" r="r" b="b"/>
            <a:pathLst>
              <a:path w="2565435" h="3135300">
                <a:moveTo>
                  <a:pt x="2565435" y="0"/>
                </a:moveTo>
                <a:lnTo>
                  <a:pt x="0" y="0"/>
                </a:lnTo>
                <a:lnTo>
                  <a:pt x="0" y="3135300"/>
                </a:lnTo>
                <a:lnTo>
                  <a:pt x="2565435" y="3135300"/>
                </a:lnTo>
                <a:lnTo>
                  <a:pt x="256543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V="1">
            <a:off x="0" y="0"/>
            <a:ext cx="2565435" cy="3135300"/>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20">
            <a:extLst>
              <a:ext uri="{FF2B5EF4-FFF2-40B4-BE49-F238E27FC236}">
                <a16:creationId xmlns:a16="http://schemas.microsoft.com/office/drawing/2014/main" id="{16883FAC-093C-34D2-6947-470711F0DD1D}"/>
              </a:ext>
            </a:extLst>
          </p:cNvPr>
          <p:cNvSpPr txBox="1"/>
          <p:nvPr/>
        </p:nvSpPr>
        <p:spPr>
          <a:xfrm>
            <a:off x="2201135" y="3775916"/>
            <a:ext cx="13885729" cy="2945422"/>
          </a:xfrm>
          <a:prstGeom prst="rect">
            <a:avLst/>
          </a:prstGeom>
        </p:spPr>
        <p:txBody>
          <a:bodyPr wrap="square" lIns="0" tIns="0" rIns="0" bIns="0" rtlCol="0" anchor="t">
            <a:spAutoFit/>
          </a:bodyPr>
          <a:lstStyle/>
          <a:p>
            <a:pPr algn="ctr">
              <a:lnSpc>
                <a:spcPct val="150000"/>
              </a:lnSpc>
            </a:pPr>
            <a:r>
              <a:rPr lang="vi-VN" sz="6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1:</a:t>
            </a:r>
          </a:p>
          <a:p>
            <a:pPr algn="ctr">
              <a:lnSpc>
                <a:spcPct val="150000"/>
              </a:lnSpc>
            </a:pPr>
            <a:r>
              <a:rPr lang="en-US" sz="6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Đ</a:t>
            </a:r>
            <a:r>
              <a:rPr lang="vi-VN" sz="6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ỌC VĂN BẢN</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1" name="Freeform 11"/>
          <p:cNvSpPr/>
          <p:nvPr/>
        </p:nvSpPr>
        <p:spPr>
          <a:xfrm flipV="1">
            <a:off x="0" y="0"/>
            <a:ext cx="1975785" cy="1790741"/>
          </a:xfrm>
          <a:custGeom>
            <a:avLst/>
            <a:gdLst/>
            <a:ahLst/>
            <a:cxnLst/>
            <a:rect l="l" t="t" r="r" b="b"/>
            <a:pathLst>
              <a:path w="2899368" h="2899368">
                <a:moveTo>
                  <a:pt x="0" y="2899368"/>
                </a:moveTo>
                <a:lnTo>
                  <a:pt x="2899368" y="2899368"/>
                </a:lnTo>
                <a:lnTo>
                  <a:pt x="2899368" y="0"/>
                </a:lnTo>
                <a:lnTo>
                  <a:pt x="0" y="0"/>
                </a:lnTo>
                <a:lnTo>
                  <a:pt x="0" y="289936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flipH="1" flipV="1">
            <a:off x="16611600" y="0"/>
            <a:ext cx="1673818" cy="1790741"/>
          </a:xfrm>
          <a:custGeom>
            <a:avLst/>
            <a:gdLst/>
            <a:ahLst/>
            <a:cxnLst/>
            <a:rect l="l" t="t" r="r" b="b"/>
            <a:pathLst>
              <a:path w="2899368" h="2899368">
                <a:moveTo>
                  <a:pt x="2899368" y="2899368"/>
                </a:moveTo>
                <a:lnTo>
                  <a:pt x="0" y="2899368"/>
                </a:lnTo>
                <a:lnTo>
                  <a:pt x="0" y="0"/>
                </a:lnTo>
                <a:lnTo>
                  <a:pt x="2899368" y="0"/>
                </a:lnTo>
                <a:lnTo>
                  <a:pt x="2899368" y="2899368"/>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rot="238043">
            <a:off x="17045179" y="8972652"/>
            <a:ext cx="1296468" cy="1720795"/>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4">
              <a:extLst>
                <a:ext uri="{96DAC541-7B7A-43D3-8B79-37D633B846F1}">
                  <asvg:svgBlip xmlns:asvg="http://schemas.microsoft.com/office/drawing/2016/SVG/main" r:embed="rId5"/>
                </a:ext>
              </a:extLst>
            </a:blip>
            <a:stretch>
              <a:fillRect r="-23617"/>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id="{E7279362-DF7D-D35B-D492-C49890F6B414}"/>
              </a:ext>
            </a:extLst>
          </p:cNvPr>
          <p:cNvSpPr/>
          <p:nvPr/>
        </p:nvSpPr>
        <p:spPr>
          <a:xfrm>
            <a:off x="8500365" y="1790741"/>
            <a:ext cx="8828454" cy="3200400"/>
          </a:xfrm>
          <a:prstGeom prst="wedgeRoundRectCallout">
            <a:avLst>
              <a:gd name="adj1" fmla="val -56648"/>
              <a:gd name="adj2" fmla="val 51590"/>
              <a:gd name="adj3" fmla="val 16667"/>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Cả bài đọc với giọng diễn cảm</a:t>
            </a:r>
            <a:endParaRPr lang="vi-VN" sz="4000">
              <a:solidFill>
                <a:schemeClr val="tx1"/>
              </a:solidFill>
              <a:latin typeface="Arial" panose="020B0604020202020204" pitchFamily="34" charset="0"/>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F97D3C74-48AE-75DF-0EBA-A8DDF9C824CF}"/>
              </a:ext>
            </a:extLst>
          </p:cNvPr>
          <p:cNvSpPr/>
          <p:nvPr/>
        </p:nvSpPr>
        <p:spPr>
          <a:xfrm>
            <a:off x="8500365" y="5524501"/>
            <a:ext cx="8828454" cy="3657599"/>
          </a:xfrm>
          <a:prstGeom prst="wedgeRoundRectCallout">
            <a:avLst>
              <a:gd name="adj1" fmla="val -56462"/>
              <a:gd name="adj2" fmla="val -41992"/>
              <a:gd name="adj3" fmla="val 16667"/>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Nhấn giọng ở những từ ngữ gợi ra những dáng nét đặc trưng của cảnh buổi chiều</a:t>
            </a:r>
          </a:p>
        </p:txBody>
      </p:sp>
      <p:grpSp>
        <p:nvGrpSpPr>
          <p:cNvPr id="13" name="Group 12">
            <a:extLst>
              <a:ext uri="{FF2B5EF4-FFF2-40B4-BE49-F238E27FC236}">
                <a16:creationId xmlns:a16="http://schemas.microsoft.com/office/drawing/2014/main" id="{EC5F2289-497D-5DA2-D0A0-1E351FBFD80A}"/>
              </a:ext>
            </a:extLst>
          </p:cNvPr>
          <p:cNvGrpSpPr/>
          <p:nvPr/>
        </p:nvGrpSpPr>
        <p:grpSpPr>
          <a:xfrm>
            <a:off x="959181" y="422662"/>
            <a:ext cx="6019800" cy="4339838"/>
            <a:chOff x="-243112" y="619544"/>
            <a:chExt cx="6019800" cy="4339838"/>
          </a:xfrm>
        </p:grpSpPr>
        <p:sp>
          <p:nvSpPr>
            <p:cNvPr id="17" name="Line Callout 1 (Border and Accent Bar) 3">
              <a:extLst>
                <a:ext uri="{FF2B5EF4-FFF2-40B4-BE49-F238E27FC236}">
                  <a16:creationId xmlns:a16="http://schemas.microsoft.com/office/drawing/2014/main" id="{88EE4697-1921-3344-39A7-1A8441BD4979}"/>
                </a:ext>
              </a:extLst>
            </p:cNvPr>
            <p:cNvSpPr/>
            <p:nvPr/>
          </p:nvSpPr>
          <p:spPr>
            <a:xfrm>
              <a:off x="-243112" y="1346753"/>
              <a:ext cx="6019800" cy="3612629"/>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GIỌNG ĐỌC TRONG BÀI</a:t>
              </a:r>
            </a:p>
          </p:txBody>
        </p:sp>
        <p:pic>
          <p:nvPicPr>
            <p:cNvPr id="18" name="Picture 2">
              <a:extLst>
                <a:ext uri="{FF2B5EF4-FFF2-40B4-BE49-F238E27FC236}">
                  <a16:creationId xmlns:a16="http://schemas.microsoft.com/office/drawing/2014/main" id="{166CB04F-1130-6410-8AB0-8DE94972456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94876" y="619544"/>
              <a:ext cx="943823" cy="970285"/>
            </a:xfrm>
            <a:prstGeom prst="rect">
              <a:avLst/>
            </a:prstGeom>
          </p:spPr>
        </p:pic>
      </p:grpSp>
      <p:pic>
        <p:nvPicPr>
          <p:cNvPr id="19" name="Picture 18" descr="A picture containing text&#10;&#10;Description automatically generated">
            <a:extLst>
              <a:ext uri="{FF2B5EF4-FFF2-40B4-BE49-F238E27FC236}">
                <a16:creationId xmlns:a16="http://schemas.microsoft.com/office/drawing/2014/main" id="{F8A32B26-73D2-93FB-05C6-156D9D7872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269" y="4470707"/>
            <a:ext cx="5821736" cy="5821736"/>
          </a:xfrm>
          <a:prstGeom prst="rect">
            <a:avLst/>
          </a:prstGeom>
        </p:spPr>
      </p:pic>
    </p:spTree>
    <p:extLst>
      <p:ext uri="{BB962C8B-B14F-4D97-AF65-F5344CB8AC3E}">
        <p14:creationId xmlns:p14="http://schemas.microsoft.com/office/powerpoint/2010/main" val="332221366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TotalTime>
  <Words>1632</Words>
  <Application>Microsoft Office PowerPoint</Application>
  <PresentationFormat>Tùy chỉnh</PresentationFormat>
  <Paragraphs>131</Paragraphs>
  <Slides>32</Slides>
  <Notes>0</Notes>
  <HiddenSlides>0</HiddenSlides>
  <MMClips>0</MMClips>
  <ScaleCrop>false</ScaleCrop>
  <HeadingPairs>
    <vt:vector size="6" baseType="variant">
      <vt:variant>
        <vt:lpstr>Phông được Dùng</vt:lpstr>
      </vt:variant>
      <vt:variant>
        <vt:i4>6</vt:i4>
      </vt:variant>
      <vt:variant>
        <vt:lpstr>Chủ đề</vt:lpstr>
      </vt:variant>
      <vt:variant>
        <vt:i4>2</vt:i4>
      </vt:variant>
      <vt:variant>
        <vt:lpstr>Tiêu đề Bản chiếu</vt:lpstr>
      </vt:variant>
      <vt:variant>
        <vt:i4>32</vt:i4>
      </vt:variant>
    </vt:vector>
  </HeadingPairs>
  <TitlesOfParts>
    <vt:vector size="40" baseType="lpstr">
      <vt:lpstr>Times New Roman</vt:lpstr>
      <vt:lpstr>Arial</vt:lpstr>
      <vt:lpstr>Calibri</vt:lpstr>
      <vt:lpstr>Courier New</vt:lpstr>
      <vt:lpstr>思源黑体 CN</vt:lpstr>
      <vt:lpstr>Wingdings</vt:lpstr>
      <vt:lpstr>Office Theme</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Abstract Cute Group Project Presentation</dc:title>
  <dc:creator>Linh Phan</dc:creator>
  <cp:lastModifiedBy>Dung Âu</cp:lastModifiedBy>
  <cp:revision>10</cp:revision>
  <dcterms:created xsi:type="dcterms:W3CDTF">2006-08-16T00:00:00Z</dcterms:created>
  <dcterms:modified xsi:type="dcterms:W3CDTF">2025-04-04T13:28:54Z</dcterms:modified>
  <dc:identifier>DAFwcZR2rW8</dc:identifier>
</cp:coreProperties>
</file>