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437" r:id="rId3"/>
    <p:sldId id="271" r:id="rId4"/>
    <p:sldId id="279" r:id="rId5"/>
    <p:sldId id="263" r:id="rId6"/>
    <p:sldId id="272" r:id="rId7"/>
    <p:sldId id="280" r:id="rId8"/>
    <p:sldId id="281" r:id="rId9"/>
    <p:sldId id="268" r:id="rId10"/>
    <p:sldId id="259" r:id="rId11"/>
    <p:sldId id="256" r:id="rId12"/>
    <p:sldId id="264" r:id="rId13"/>
    <p:sldId id="282" r:id="rId14"/>
    <p:sldId id="262" r:id="rId15"/>
    <p:sldId id="273" r:id="rId16"/>
    <p:sldId id="267" r:id="rId17"/>
    <p:sldId id="275" r:id="rId18"/>
    <p:sldId id="286" r:id="rId19"/>
    <p:sldId id="277" r:id="rId20"/>
    <p:sldId id="288" r:id="rId21"/>
    <p:sldId id="289" r:id="rId22"/>
    <p:sldId id="290" r:id="rId23"/>
    <p:sldId id="276" r:id="rId24"/>
    <p:sldId id="269" r:id="rId25"/>
    <p:sldId id="285" r:id="rId26"/>
    <p:sldId id="291" r:id="rId27"/>
    <p:sldId id="283" r:id="rId28"/>
    <p:sldId id="287"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FFE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1F065-205D-4D37-B68F-D698A5C99C98}" v="1" dt="2025-04-04T13:27:33.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1308" y="56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4DD1F065-205D-4D37-B68F-D698A5C99C98}"/>
    <pc:docChg chg="custSel addSld delSld modSld">
      <pc:chgData name="Dung Âu" userId="0dcb76ad361bda84" providerId="LiveId" clId="{4DD1F065-205D-4D37-B68F-D698A5C99C98}" dt="2025-04-04T13:27:53.878" v="6" actId="478"/>
      <pc:docMkLst>
        <pc:docMk/>
      </pc:docMkLst>
      <pc:sldChg chg="del">
        <pc:chgData name="Dung Âu" userId="0dcb76ad361bda84" providerId="LiveId" clId="{4DD1F065-205D-4D37-B68F-D698A5C99C98}" dt="2025-04-01T14:46:08.644" v="1" actId="47"/>
        <pc:sldMkLst>
          <pc:docMk/>
          <pc:sldMk cId="0" sldId="257"/>
        </pc:sldMkLst>
      </pc:sldChg>
      <pc:sldChg chg="del">
        <pc:chgData name="Dung Âu" userId="0dcb76ad361bda84" providerId="LiveId" clId="{4DD1F065-205D-4D37-B68F-D698A5C99C98}" dt="2025-04-01T14:46:05.758" v="0" actId="47"/>
        <pc:sldMkLst>
          <pc:docMk/>
          <pc:sldMk cId="0" sldId="258"/>
        </pc:sldMkLst>
      </pc:sldChg>
      <pc:sldChg chg="del">
        <pc:chgData name="Dung Âu" userId="0dcb76ad361bda84" providerId="LiveId" clId="{4DD1F065-205D-4D37-B68F-D698A5C99C98}" dt="2025-04-01T14:46:09.859" v="2" actId="47"/>
        <pc:sldMkLst>
          <pc:docMk/>
          <pc:sldMk cId="0" sldId="260"/>
        </pc:sldMkLst>
      </pc:sldChg>
      <pc:sldChg chg="del">
        <pc:chgData name="Dung Âu" userId="0dcb76ad361bda84" providerId="LiveId" clId="{4DD1F065-205D-4D37-B68F-D698A5C99C98}" dt="2025-04-01T14:46:17.291" v="3" actId="47"/>
        <pc:sldMkLst>
          <pc:docMk/>
          <pc:sldMk cId="0" sldId="261"/>
        </pc:sldMkLst>
      </pc:sldChg>
      <pc:sldChg chg="del">
        <pc:chgData name="Dung Âu" userId="0dcb76ad361bda84" providerId="LiveId" clId="{4DD1F065-205D-4D37-B68F-D698A5C99C98}" dt="2025-04-01T14:46:28.996" v="4" actId="47"/>
        <pc:sldMkLst>
          <pc:docMk/>
          <pc:sldMk cId="2663402953" sldId="278"/>
        </pc:sldMkLst>
      </pc:sldChg>
      <pc:sldChg chg="delSp add mod">
        <pc:chgData name="Dung Âu" userId="0dcb76ad361bda84" providerId="LiveId" clId="{4DD1F065-205D-4D37-B68F-D698A5C99C98}" dt="2025-04-04T13:27:53.878" v="6" actId="478"/>
        <pc:sldMkLst>
          <pc:docMk/>
          <pc:sldMk cId="240393867" sldId="437"/>
        </pc:sldMkLst>
        <pc:spChg chg="del">
          <ac:chgData name="Dung Âu" userId="0dcb76ad361bda84" providerId="LiveId" clId="{4DD1F065-205D-4D37-B68F-D698A5C99C98}" dt="2025-04-04T13:27:53.878" v="6" actId="478"/>
          <ac:spMkLst>
            <pc:docMk/>
            <pc:sldMk cId="240393867" sldId="437"/>
            <ac:spMk id="2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2E999-6F16-4888-88A9-03CC11C6EBDC}"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61853-0E14-4E6E-90E0-E0C58C143F9C}" type="slidenum">
              <a:rPr lang="en-US" smtClean="0"/>
              <a:t>‹#›</a:t>
            </a:fld>
            <a:endParaRPr lang="en-US"/>
          </a:p>
        </p:txBody>
      </p:sp>
    </p:spTree>
    <p:extLst>
      <p:ext uri="{BB962C8B-B14F-4D97-AF65-F5344CB8AC3E}">
        <p14:creationId xmlns:p14="http://schemas.microsoft.com/office/powerpoint/2010/main" val="303768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261853-0E14-4E6E-90E0-E0C58C143F9C}" type="slidenum">
              <a:rPr lang="en-US" smtClean="0"/>
              <a:t>4</a:t>
            </a:fld>
            <a:endParaRPr lang="en-US"/>
          </a:p>
        </p:txBody>
      </p:sp>
    </p:spTree>
    <p:extLst>
      <p:ext uri="{BB962C8B-B14F-4D97-AF65-F5344CB8AC3E}">
        <p14:creationId xmlns:p14="http://schemas.microsoft.com/office/powerpoint/2010/main" val="93151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261853-0E14-4E6E-90E0-E0C58C143F9C}" type="slidenum">
              <a:rPr lang="en-US" smtClean="0"/>
              <a:t>20</a:t>
            </a:fld>
            <a:endParaRPr lang="en-US"/>
          </a:p>
        </p:txBody>
      </p:sp>
    </p:spTree>
    <p:extLst>
      <p:ext uri="{BB962C8B-B14F-4D97-AF65-F5344CB8AC3E}">
        <p14:creationId xmlns:p14="http://schemas.microsoft.com/office/powerpoint/2010/main" val="304449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67918DD-F32C-40AE-BFB5-741B5886C773}"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9968486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00">
                <a:defRPr/>
              </a:pPr>
              <a:t>2025/4/4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00">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3712397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1264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15497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4312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8"/>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1314862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sv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9.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5.sv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sv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svg"/><Relationship Id="rId7" Type="http://schemas.openxmlformats.org/officeDocument/2006/relationships/image" Target="../media/image39.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8.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svg"/><Relationship Id="rId7" Type="http://schemas.openxmlformats.org/officeDocument/2006/relationships/image" Target="../media/image92.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28.png"/><Relationship Id="rId4" Type="http://schemas.openxmlformats.org/officeDocument/2006/relationships/image" Target="../media/image89.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25.svg"/><Relationship Id="rId7" Type="http://schemas.openxmlformats.org/officeDocument/2006/relationships/image" Target="../media/image9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43.png"/><Relationship Id="rId4" Type="http://schemas.openxmlformats.org/officeDocument/2006/relationships/image" Target="../media/image26.png"/><Relationship Id="rId9" Type="http://schemas.openxmlformats.org/officeDocument/2006/relationships/image" Target="../media/image97.jpe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9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2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1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svg"/><Relationship Id="rId7" Type="http://schemas.openxmlformats.org/officeDocument/2006/relationships/image" Target="../media/image117.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00.svg"/><Relationship Id="rId10" Type="http://schemas.openxmlformats.org/officeDocument/2006/relationships/image" Target="../media/image120.png"/><Relationship Id="rId4" Type="http://schemas.openxmlformats.org/officeDocument/2006/relationships/image" Target="../media/image99.png"/><Relationship Id="rId9" Type="http://schemas.openxmlformats.org/officeDocument/2006/relationships/image" Target="../media/image119.svg"/></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88.svg"/><Relationship Id="rId7" Type="http://schemas.openxmlformats.org/officeDocument/2006/relationships/image" Target="../media/image123.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125.sv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3.jp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1" y="1096052"/>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marL="0" marR="0" lvl="0" indent="0" algn="l" defTabSz="2057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5"/>
            <a:ext cx="15463683" cy="1754326"/>
          </a:xfrm>
          <a:prstGeom prst="rect">
            <a:avLst/>
          </a:prstGeom>
          <a:noFill/>
        </p:spPr>
        <p:txBody>
          <a:bodyPr wrap="square" rtlCol="0">
            <a:spAutoFit/>
          </a:bodyPr>
          <a:lstStyle/>
          <a:p>
            <a:pPr marL="0" marR="0" lvl="0" indent="0" algn="ctr" defTabSz="2057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2057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914400" y="1604569"/>
            <a:ext cx="16002000" cy="7206066"/>
          </a:xfrm>
          <a:custGeom>
            <a:avLst/>
            <a:gdLst/>
            <a:ahLst/>
            <a:cxnLst/>
            <a:rect l="l" t="t" r="r" b="b"/>
            <a:pathLst>
              <a:path w="14085298" h="7077862">
                <a:moveTo>
                  <a:pt x="0" y="0"/>
                </a:moveTo>
                <a:lnTo>
                  <a:pt x="14085297" y="0"/>
                </a:lnTo>
                <a:lnTo>
                  <a:pt x="14085297" y="7077862"/>
                </a:lnTo>
                <a:lnTo>
                  <a:pt x="0" y="70778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14773890" y="1476365"/>
            <a:ext cx="1875058" cy="1981184"/>
          </a:xfrm>
          <a:custGeom>
            <a:avLst/>
            <a:gdLst/>
            <a:ahLst/>
            <a:cxnLst/>
            <a:rect l="l" t="t" r="r" b="b"/>
            <a:pathLst>
              <a:path w="4792453" h="5240257">
                <a:moveTo>
                  <a:pt x="0" y="0"/>
                </a:moveTo>
                <a:lnTo>
                  <a:pt x="4792453" y="0"/>
                </a:lnTo>
                <a:lnTo>
                  <a:pt x="4792453" y="5240257"/>
                </a:lnTo>
                <a:lnTo>
                  <a:pt x="0" y="5240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2306858" y="7429500"/>
            <a:ext cx="1415780" cy="1777806"/>
          </a:xfrm>
          <a:custGeom>
            <a:avLst/>
            <a:gdLst/>
            <a:ahLst/>
            <a:cxnLst/>
            <a:rect l="l" t="t" r="r" b="b"/>
            <a:pathLst>
              <a:path w="1415780" h="1777806">
                <a:moveTo>
                  <a:pt x="0" y="0"/>
                </a:moveTo>
                <a:lnTo>
                  <a:pt x="1415780" y="0"/>
                </a:lnTo>
                <a:lnTo>
                  <a:pt x="1415780" y="1777806"/>
                </a:lnTo>
                <a:lnTo>
                  <a:pt x="0" y="1777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4782116" y="7242631"/>
            <a:ext cx="929303" cy="881993"/>
          </a:xfrm>
          <a:custGeom>
            <a:avLst/>
            <a:gdLst/>
            <a:ahLst/>
            <a:cxnLst/>
            <a:rect l="l" t="t" r="r" b="b"/>
            <a:pathLst>
              <a:path w="929303" h="881993">
                <a:moveTo>
                  <a:pt x="0" y="0"/>
                </a:moveTo>
                <a:lnTo>
                  <a:pt x="929303" y="0"/>
                </a:lnTo>
                <a:lnTo>
                  <a:pt x="929303" y="881993"/>
                </a:lnTo>
                <a:lnTo>
                  <a:pt x="0" y="881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rot="-578406">
            <a:off x="1285433" y="1955358"/>
            <a:ext cx="2370972" cy="990966"/>
          </a:xfrm>
          <a:custGeom>
            <a:avLst/>
            <a:gdLst/>
            <a:ahLst/>
            <a:cxnLst/>
            <a:rect l="l" t="t" r="r" b="b"/>
            <a:pathLst>
              <a:path w="4366686" h="2024554">
                <a:moveTo>
                  <a:pt x="0" y="0"/>
                </a:moveTo>
                <a:lnTo>
                  <a:pt x="4366685" y="0"/>
                </a:lnTo>
                <a:lnTo>
                  <a:pt x="4366685" y="2024554"/>
                </a:lnTo>
                <a:lnTo>
                  <a:pt x="0" y="2024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20">
            <a:extLst>
              <a:ext uri="{FF2B5EF4-FFF2-40B4-BE49-F238E27FC236}">
                <a16:creationId xmlns:a16="http://schemas.microsoft.com/office/drawing/2014/main" id="{1AEF870D-8171-006B-CAE4-D7E63A7FC306}"/>
              </a:ext>
            </a:extLst>
          </p:cNvPr>
          <p:cNvSpPr txBox="1"/>
          <p:nvPr/>
        </p:nvSpPr>
        <p:spPr>
          <a:xfrm>
            <a:off x="2837604" y="3670789"/>
            <a:ext cx="12155592" cy="294542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ĐỌC VĂN BẢN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2" name="Freeform 12"/>
          <p:cNvSpPr/>
          <p:nvPr/>
        </p:nvSpPr>
        <p:spPr>
          <a:xfrm>
            <a:off x="264366" y="210189"/>
            <a:ext cx="1989074" cy="621139"/>
          </a:xfrm>
          <a:custGeom>
            <a:avLst/>
            <a:gdLst/>
            <a:ahLst/>
            <a:cxnLst/>
            <a:rect l="l" t="t" r="r" b="b"/>
            <a:pathLst>
              <a:path w="5702916" h="2167108">
                <a:moveTo>
                  <a:pt x="0" y="0"/>
                </a:moveTo>
                <a:lnTo>
                  <a:pt x="5702916" y="0"/>
                </a:lnTo>
                <a:lnTo>
                  <a:pt x="5702916" y="2167108"/>
                </a:lnTo>
                <a:lnTo>
                  <a:pt x="0" y="2167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F950DD1E-F1EC-DDDF-C477-5AB1C71B0E46}"/>
              </a:ext>
            </a:extLst>
          </p:cNvPr>
          <p:cNvSpPr/>
          <p:nvPr/>
        </p:nvSpPr>
        <p:spPr>
          <a:xfrm rot="-2589970">
            <a:off x="16827568" y="159566"/>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47049F3-E64E-53DB-A624-905A96930789}"/>
              </a:ext>
            </a:extLst>
          </p:cNvPr>
          <p:cNvGrpSpPr/>
          <p:nvPr/>
        </p:nvGrpSpPr>
        <p:grpSpPr>
          <a:xfrm>
            <a:off x="4572000" y="-2"/>
            <a:ext cx="9296400" cy="1555346"/>
            <a:chOff x="4114800" y="-3"/>
            <a:chExt cx="9296400" cy="1555346"/>
          </a:xfrm>
          <a:solidFill>
            <a:schemeClr val="tx2">
              <a:lumMod val="60000"/>
              <a:lumOff val="40000"/>
            </a:schemeClr>
          </a:solidFill>
        </p:grpSpPr>
        <p:sp>
          <p:nvSpPr>
            <p:cNvPr id="5" name="Round Same Side Corner Rectangle 11">
              <a:extLst>
                <a:ext uri="{FF2B5EF4-FFF2-40B4-BE49-F238E27FC236}">
                  <a16:creationId xmlns:a16="http://schemas.microsoft.com/office/drawing/2014/main" id="{D03A8C42-210C-7EC9-C24D-3FEB0F45EC27}"/>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1CDB881-87C4-D4BA-197D-657155CFCD44}"/>
                </a:ext>
              </a:extLst>
            </p:cNvPr>
            <p:cNvSpPr txBox="1"/>
            <p:nvPr/>
          </p:nvSpPr>
          <p:spPr>
            <a:xfrm>
              <a:off x="4343400" y="392949"/>
              <a:ext cx="88392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Luyện đọc và giải nghĩa từ khó</a:t>
              </a:r>
              <a:endParaRPr lang="en-US" sz="4400" b="1" dirty="0">
                <a:solidFill>
                  <a:schemeClr val="bg1"/>
                </a:solidFill>
                <a:latin typeface="Arial" panose="020B060402020202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id="{E9B24050-4006-942E-D72F-26D363158983}"/>
              </a:ext>
            </a:extLst>
          </p:cNvPr>
          <p:cNvSpPr/>
          <p:nvPr/>
        </p:nvSpPr>
        <p:spPr>
          <a:xfrm>
            <a:off x="691939" y="6443769"/>
            <a:ext cx="5099261"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cs typeface="Arial" panose="020B0604020202020204" pitchFamily="34" charset="0"/>
              </a:rPr>
              <a:t>Thuộc xã Hương Sơn, huyện Mỹ Đức, thành phố Hà Nội</a:t>
            </a:r>
            <a:endParaRPr lang="en-US" sz="4000" dirty="0">
              <a:latin typeface="Arial" panose="020B0604020202020204" pitchFamily="34" charset="0"/>
              <a:cs typeface="Arial" panose="020B0604020202020204" pitchFamily="34" charset="0"/>
            </a:endParaRPr>
          </a:p>
        </p:txBody>
      </p:sp>
      <p:sp>
        <p:nvSpPr>
          <p:cNvPr id="8" name="Arrow: Down 7">
            <a:extLst>
              <a:ext uri="{FF2B5EF4-FFF2-40B4-BE49-F238E27FC236}">
                <a16:creationId xmlns:a16="http://schemas.microsoft.com/office/drawing/2014/main" id="{5E4700F1-3B69-796A-0B79-3E9A73528DA6}"/>
              </a:ext>
            </a:extLst>
          </p:cNvPr>
          <p:cNvSpPr/>
          <p:nvPr/>
        </p:nvSpPr>
        <p:spPr>
          <a:xfrm>
            <a:off x="2830089"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Cloud 8">
            <a:extLst>
              <a:ext uri="{FF2B5EF4-FFF2-40B4-BE49-F238E27FC236}">
                <a16:creationId xmlns:a16="http://schemas.microsoft.com/office/drawing/2014/main" id="{16D6A768-3261-E61C-2E19-86F697699598}"/>
              </a:ext>
            </a:extLst>
          </p:cNvPr>
          <p:cNvSpPr/>
          <p:nvPr/>
        </p:nvSpPr>
        <p:spPr>
          <a:xfrm>
            <a:off x="12167768" y="2019300"/>
            <a:ext cx="5428293"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Nườm nượp</a:t>
            </a:r>
            <a:endParaRPr lang="en-US" sz="4200" b="1" i="1"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2EDD80AF-6A8C-CBE7-E222-205739007ADC}"/>
              </a:ext>
            </a:extLst>
          </p:cNvPr>
          <p:cNvSpPr/>
          <p:nvPr/>
        </p:nvSpPr>
        <p:spPr>
          <a:xfrm>
            <a:off x="12496802" y="6443768"/>
            <a:ext cx="5157526"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Đông</a:t>
            </a:r>
            <a:r>
              <a:rPr lang="en-US" sz="4000">
                <a:latin typeface="Arial" panose="020B0604020202020204" pitchFamily="34" charset="0"/>
                <a:cs typeface="Arial" panose="020B0604020202020204" pitchFamily="34" charset="0"/>
              </a:rPr>
              <a:t> và</a:t>
            </a:r>
            <a:r>
              <a:rPr lang="vi-VN" sz="4000">
                <a:latin typeface="Arial" panose="020B0604020202020204" pitchFamily="34" charset="0"/>
                <a:cs typeface="Arial" panose="020B0604020202020204" pitchFamily="34" charset="0"/>
              </a:rPr>
              <a:t> kéo dài như vô tận</a:t>
            </a:r>
            <a:endParaRPr lang="en-US" sz="4000" dirty="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id="{A6A0830F-75A9-C851-E657-2F983DD3A820}"/>
              </a:ext>
            </a:extLst>
          </p:cNvPr>
          <p:cNvSpPr/>
          <p:nvPr/>
        </p:nvSpPr>
        <p:spPr>
          <a:xfrm>
            <a:off x="14664085"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3" name="Cloud 12">
            <a:extLst>
              <a:ext uri="{FF2B5EF4-FFF2-40B4-BE49-F238E27FC236}">
                <a16:creationId xmlns:a16="http://schemas.microsoft.com/office/drawing/2014/main" id="{96D1F659-66B9-FF89-8AE1-C3FE15855534}"/>
              </a:ext>
            </a:extLst>
          </p:cNvPr>
          <p:cNvSpPr/>
          <p:nvPr/>
        </p:nvSpPr>
        <p:spPr>
          <a:xfrm>
            <a:off x="691939" y="2019300"/>
            <a:ext cx="5311757"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Chùa Hương</a:t>
            </a:r>
            <a:endParaRPr lang="en-US" sz="4200" b="1" i="1" dirty="0">
              <a:solidFill>
                <a:schemeClr val="tx1"/>
              </a:solidFill>
              <a:latin typeface="Arial" panose="020B0604020202020204" pitchFamily="34" charset="0"/>
              <a:cs typeface="Arial" panose="020B0604020202020204" pitchFamily="34" charset="0"/>
            </a:endParaRPr>
          </a:p>
        </p:txBody>
      </p:sp>
      <p:pic>
        <p:nvPicPr>
          <p:cNvPr id="6146" name="Picture 2" descr="Chùa Hương – Wikipedia tiếng Việt">
            <a:extLst>
              <a:ext uri="{FF2B5EF4-FFF2-40B4-BE49-F238E27FC236}">
                <a16:creationId xmlns:a16="http://schemas.microsoft.com/office/drawing/2014/main" id="{38798CD8-C6B1-8748-51A4-A0FD78386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835" y="2514875"/>
            <a:ext cx="5111794" cy="3431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TP. HCM: Nườm nượp người chen chân dâng hương ngày Giỗ Tổ Hùng Vương">
            <a:extLst>
              <a:ext uri="{FF2B5EF4-FFF2-40B4-BE49-F238E27FC236}">
                <a16:creationId xmlns:a16="http://schemas.microsoft.com/office/drawing/2014/main" id="{92CE59D9-E37A-D95C-FED9-647FCA7B1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237" y="6301020"/>
            <a:ext cx="5111794" cy="3407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barn(inVertical)">
                                      <p:cBhvr>
                                        <p:cTn id="27" dur="5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par>
                                <p:cTn id="37" presetID="16" presetClass="entr" presetSubtype="37" fill="hold" nodeType="with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arn(outVertical)">
                                      <p:cBhvr>
                                        <p:cTn id="3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2" name="Freeform 12"/>
          <p:cNvSpPr/>
          <p:nvPr/>
        </p:nvSpPr>
        <p:spPr>
          <a:xfrm>
            <a:off x="264366" y="210189"/>
            <a:ext cx="1989074" cy="621139"/>
          </a:xfrm>
          <a:custGeom>
            <a:avLst/>
            <a:gdLst/>
            <a:ahLst/>
            <a:cxnLst/>
            <a:rect l="l" t="t" r="r" b="b"/>
            <a:pathLst>
              <a:path w="5702916" h="2167108">
                <a:moveTo>
                  <a:pt x="0" y="0"/>
                </a:moveTo>
                <a:lnTo>
                  <a:pt x="5702916" y="0"/>
                </a:lnTo>
                <a:lnTo>
                  <a:pt x="5702916" y="2167108"/>
                </a:lnTo>
                <a:lnTo>
                  <a:pt x="0" y="2167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F950DD1E-F1EC-DDDF-C477-5AB1C71B0E46}"/>
              </a:ext>
            </a:extLst>
          </p:cNvPr>
          <p:cNvSpPr/>
          <p:nvPr/>
        </p:nvSpPr>
        <p:spPr>
          <a:xfrm rot="-2589970">
            <a:off x="16827568" y="159566"/>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47049F3-E64E-53DB-A624-905A96930789}"/>
              </a:ext>
            </a:extLst>
          </p:cNvPr>
          <p:cNvGrpSpPr/>
          <p:nvPr/>
        </p:nvGrpSpPr>
        <p:grpSpPr>
          <a:xfrm>
            <a:off x="4572000" y="-2"/>
            <a:ext cx="9296400" cy="1555346"/>
            <a:chOff x="4114800" y="-3"/>
            <a:chExt cx="9296400" cy="1555346"/>
          </a:xfrm>
          <a:solidFill>
            <a:schemeClr val="tx2">
              <a:lumMod val="60000"/>
              <a:lumOff val="40000"/>
            </a:schemeClr>
          </a:solidFill>
        </p:grpSpPr>
        <p:sp>
          <p:nvSpPr>
            <p:cNvPr id="5" name="Round Same Side Corner Rectangle 11">
              <a:extLst>
                <a:ext uri="{FF2B5EF4-FFF2-40B4-BE49-F238E27FC236}">
                  <a16:creationId xmlns:a16="http://schemas.microsoft.com/office/drawing/2014/main" id="{D03A8C42-210C-7EC9-C24D-3FEB0F45EC27}"/>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1CDB881-87C4-D4BA-197D-657155CFCD44}"/>
                </a:ext>
              </a:extLst>
            </p:cNvPr>
            <p:cNvSpPr txBox="1"/>
            <p:nvPr/>
          </p:nvSpPr>
          <p:spPr>
            <a:xfrm>
              <a:off x="4343400" y="392949"/>
              <a:ext cx="88392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Luyện đọc và giải nghĩa từ khó</a:t>
              </a:r>
              <a:endParaRPr lang="en-US" sz="4400" b="1" dirty="0">
                <a:solidFill>
                  <a:schemeClr val="bg1"/>
                </a:solidFill>
                <a:latin typeface="Arial" panose="020B060402020202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id="{E9B24050-4006-942E-D72F-26D363158983}"/>
              </a:ext>
            </a:extLst>
          </p:cNvPr>
          <p:cNvSpPr/>
          <p:nvPr/>
        </p:nvSpPr>
        <p:spPr>
          <a:xfrm>
            <a:off x="691939" y="6443769"/>
            <a:ext cx="5311757"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Vẻ hớn hở trong bộ quần áo mới, dài và rộng</a:t>
            </a:r>
          </a:p>
        </p:txBody>
      </p:sp>
      <p:sp>
        <p:nvSpPr>
          <p:cNvPr id="8" name="Arrow: Down 7">
            <a:extLst>
              <a:ext uri="{FF2B5EF4-FFF2-40B4-BE49-F238E27FC236}">
                <a16:creationId xmlns:a16="http://schemas.microsoft.com/office/drawing/2014/main" id="{5E4700F1-3B69-796A-0B79-3E9A73528DA6}"/>
              </a:ext>
            </a:extLst>
          </p:cNvPr>
          <p:cNvSpPr/>
          <p:nvPr/>
        </p:nvSpPr>
        <p:spPr>
          <a:xfrm>
            <a:off x="2936337"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9" name="Cloud 8">
            <a:extLst>
              <a:ext uri="{FF2B5EF4-FFF2-40B4-BE49-F238E27FC236}">
                <a16:creationId xmlns:a16="http://schemas.microsoft.com/office/drawing/2014/main" id="{16D6A768-3261-E61C-2E19-86F697699598}"/>
              </a:ext>
            </a:extLst>
          </p:cNvPr>
          <p:cNvSpPr/>
          <p:nvPr/>
        </p:nvSpPr>
        <p:spPr>
          <a:xfrm>
            <a:off x="12167768" y="2019300"/>
            <a:ext cx="5428293"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Bổi hổi</a:t>
            </a:r>
            <a:endParaRPr lang="en-US" sz="4200" b="1" i="1"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2EDD80AF-6A8C-CBE7-E222-205739007ADC}"/>
              </a:ext>
            </a:extLst>
          </p:cNvPr>
          <p:cNvSpPr/>
          <p:nvPr/>
        </p:nvSpPr>
        <p:spPr>
          <a:xfrm>
            <a:off x="12284306" y="6443768"/>
            <a:ext cx="5370022"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Xao xuyến trong lòng</a:t>
            </a:r>
            <a:endParaRPr lang="en-US" sz="4000" dirty="0">
              <a:latin typeface="Arial" panose="020B0604020202020204" pitchFamily="34" charset="0"/>
              <a:cs typeface="Arial" panose="020B0604020202020204" pitchFamily="34" charset="0"/>
            </a:endParaRPr>
          </a:p>
        </p:txBody>
      </p:sp>
      <p:sp>
        <p:nvSpPr>
          <p:cNvPr id="11" name="Arrow: Down 10">
            <a:extLst>
              <a:ext uri="{FF2B5EF4-FFF2-40B4-BE49-F238E27FC236}">
                <a16:creationId xmlns:a16="http://schemas.microsoft.com/office/drawing/2014/main" id="{A6A0830F-75A9-C851-E657-2F983DD3A820}"/>
              </a:ext>
            </a:extLst>
          </p:cNvPr>
          <p:cNvSpPr/>
          <p:nvPr/>
        </p:nvSpPr>
        <p:spPr>
          <a:xfrm>
            <a:off x="14470434" y="495452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3" name="Cloud 12">
            <a:extLst>
              <a:ext uri="{FF2B5EF4-FFF2-40B4-BE49-F238E27FC236}">
                <a16:creationId xmlns:a16="http://schemas.microsoft.com/office/drawing/2014/main" id="{96D1F659-66B9-FF89-8AE1-C3FE15855534}"/>
              </a:ext>
            </a:extLst>
          </p:cNvPr>
          <p:cNvSpPr/>
          <p:nvPr/>
        </p:nvSpPr>
        <p:spPr>
          <a:xfrm>
            <a:off x="691939" y="2019300"/>
            <a:ext cx="5311757"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Xúng xính</a:t>
            </a:r>
            <a:endParaRPr lang="en-US" sz="4200" b="1" i="1" dirty="0">
              <a:solidFill>
                <a:schemeClr val="tx1"/>
              </a:solidFill>
              <a:latin typeface="Arial" panose="020B0604020202020204" pitchFamily="34" charset="0"/>
              <a:cs typeface="Arial" panose="020B0604020202020204" pitchFamily="34" charset="0"/>
            </a:endParaRPr>
          </a:p>
        </p:txBody>
      </p:sp>
      <p:pic>
        <p:nvPicPr>
          <p:cNvPr id="7170" name="Picture 2" descr="Thấy áo dài xúng xính là thấy Tết - Tuổi Trẻ Online">
            <a:extLst>
              <a:ext uri="{FF2B5EF4-FFF2-40B4-BE49-F238E27FC236}">
                <a16:creationId xmlns:a16="http://schemas.microsoft.com/office/drawing/2014/main" id="{D93610CF-0AC2-4110-220E-5CE80D80F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8757" y="2265453"/>
            <a:ext cx="4933950" cy="370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Gặp lại người yêu cũ, thấy xao xuyến trong lòng, có phải là còn yêu? - Làm  cha mẹ">
            <a:extLst>
              <a:ext uri="{FF2B5EF4-FFF2-40B4-BE49-F238E27FC236}">
                <a16:creationId xmlns:a16="http://schemas.microsoft.com/office/drawing/2014/main" id="{1A1D06F0-9DDE-2C5E-2B70-2E42BCAE31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8064"/>
          <a:stretch/>
        </p:blipFill>
        <p:spPr bwMode="auto">
          <a:xfrm>
            <a:off x="6607871" y="6333593"/>
            <a:ext cx="4933950" cy="3373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56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barn(inVertical)">
                                      <p:cBhvr>
                                        <p:cTn id="22" dur="5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500"/>
                            </p:stCondLst>
                            <p:childTnLst>
                              <p:par>
                                <p:cTn id="29" presetID="16" presetClass="entr" presetSubtype="37"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par>
                                <p:cTn id="32" presetID="16" presetClass="entr" presetSubtype="37"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barn(outVertical)">
                                      <p:cBhvr>
                                        <p:cTn id="34"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8" name="Freeform 8"/>
          <p:cNvSpPr/>
          <p:nvPr/>
        </p:nvSpPr>
        <p:spPr>
          <a:xfrm>
            <a:off x="14478000" y="114300"/>
            <a:ext cx="3657600" cy="838200"/>
          </a:xfrm>
          <a:custGeom>
            <a:avLst/>
            <a:gdLst/>
            <a:ahLst/>
            <a:cxnLst/>
            <a:rect l="l" t="t" r="r" b="b"/>
            <a:pathLst>
              <a:path w="7315200" h="1343337">
                <a:moveTo>
                  <a:pt x="0" y="0"/>
                </a:moveTo>
                <a:lnTo>
                  <a:pt x="7315200" y="0"/>
                </a:lnTo>
                <a:lnTo>
                  <a:pt x="7315200" y="1343337"/>
                </a:lnTo>
                <a:lnTo>
                  <a:pt x="0" y="1343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3">
            <a:extLst>
              <a:ext uri="{FF2B5EF4-FFF2-40B4-BE49-F238E27FC236}">
                <a16:creationId xmlns:a16="http://schemas.microsoft.com/office/drawing/2014/main" id="{8FE98A00-12E0-3B78-E3B5-DCDCE342E61B}"/>
              </a:ext>
            </a:extLst>
          </p:cNvPr>
          <p:cNvSpPr/>
          <p:nvPr/>
        </p:nvSpPr>
        <p:spPr>
          <a:xfrm>
            <a:off x="831396" y="2741189"/>
            <a:ext cx="16625207" cy="678180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17F1CFB-1B0B-C04D-95C7-96B24A4A8E4A}"/>
              </a:ext>
            </a:extLst>
          </p:cNvPr>
          <p:cNvSpPr txBox="1"/>
          <p:nvPr/>
        </p:nvSpPr>
        <p:spPr>
          <a:xfrm>
            <a:off x="6496494" y="3103663"/>
            <a:ext cx="10316290"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 bài đọc với giọng diễn cảm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ngữ điệu chậm rãi, tình cảm thiết tha, tự hào</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Nhấn giọng vào những từ ngữ gợi tả, gợi cảm: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nườm nượp, xúng xính, say mê, b</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ổ</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 hổi, 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ứ</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vương,...</a:t>
            </a:r>
          </a:p>
        </p:txBody>
      </p:sp>
      <p:grpSp>
        <p:nvGrpSpPr>
          <p:cNvPr id="16" name="Group 15">
            <a:extLst>
              <a:ext uri="{FF2B5EF4-FFF2-40B4-BE49-F238E27FC236}">
                <a16:creationId xmlns:a16="http://schemas.microsoft.com/office/drawing/2014/main" id="{8C3D899A-91C5-D04B-E5DC-151E24B7EE27}"/>
              </a:ext>
            </a:extLst>
          </p:cNvPr>
          <p:cNvGrpSpPr/>
          <p:nvPr/>
        </p:nvGrpSpPr>
        <p:grpSpPr>
          <a:xfrm>
            <a:off x="-2667000" y="637257"/>
            <a:ext cx="13483294" cy="1492648"/>
            <a:chOff x="3467284" y="286730"/>
            <a:chExt cx="13483294" cy="1492648"/>
          </a:xfrm>
        </p:grpSpPr>
        <p:grpSp>
          <p:nvGrpSpPr>
            <p:cNvPr id="17" name="Group 18">
              <a:extLst>
                <a:ext uri="{FF2B5EF4-FFF2-40B4-BE49-F238E27FC236}">
                  <a16:creationId xmlns:a16="http://schemas.microsoft.com/office/drawing/2014/main" id="{ABC67FFB-D59F-903C-4193-AB24A640DC3A}"/>
                </a:ext>
              </a:extLst>
            </p:cNvPr>
            <p:cNvGrpSpPr/>
            <p:nvPr/>
          </p:nvGrpSpPr>
          <p:grpSpPr>
            <a:xfrm>
              <a:off x="3467284" y="286730"/>
              <a:ext cx="13483294" cy="1492648"/>
              <a:chOff x="0" y="-38100"/>
              <a:chExt cx="3679683" cy="444825"/>
            </a:xfrm>
          </p:grpSpPr>
          <p:sp>
            <p:nvSpPr>
              <p:cNvPr id="19" name="Freeform 19">
                <a:extLst>
                  <a:ext uri="{FF2B5EF4-FFF2-40B4-BE49-F238E27FC236}">
                    <a16:creationId xmlns:a16="http://schemas.microsoft.com/office/drawing/2014/main" id="{7A6EBA32-CE4B-B9D8-AF7C-BD331C8CA25B}"/>
                  </a:ext>
                </a:extLst>
              </p:cNvPr>
              <p:cNvSpPr/>
              <p:nvPr/>
            </p:nvSpPr>
            <p:spPr>
              <a:xfrm>
                <a:off x="203200" y="-326"/>
                <a:ext cx="347648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E5935769-07EA-116F-2C51-5D8EC0FB0FBD}"/>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5D7F2C25-7E51-D221-070A-284F77E228E2}"/>
                </a:ext>
              </a:extLst>
            </p:cNvPr>
            <p:cNvSpPr txBox="1"/>
            <p:nvPr/>
          </p:nvSpPr>
          <p:spPr>
            <a:xfrm>
              <a:off x="5540888" y="599471"/>
              <a:ext cx="10423196"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GIỌNG ĐỌC TRONG BÀI</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21" name="Picture 20" descr="Icon&#10;&#10;Description automatically generated">
            <a:extLst>
              <a:ext uri="{FF2B5EF4-FFF2-40B4-BE49-F238E27FC236}">
                <a16:creationId xmlns:a16="http://schemas.microsoft.com/office/drawing/2014/main" id="{436D4C13-FCBE-A60D-71AD-712CE35BB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95842" y="1973233"/>
            <a:ext cx="1535912" cy="1535912"/>
          </a:xfrm>
          <a:prstGeom prst="rect">
            <a:avLst/>
          </a:prstGeom>
        </p:spPr>
      </p:pic>
      <p:sp>
        <p:nvSpPr>
          <p:cNvPr id="3" name="Freeform 3"/>
          <p:cNvSpPr/>
          <p:nvPr/>
        </p:nvSpPr>
        <p:spPr>
          <a:xfrm>
            <a:off x="-27214" y="8686800"/>
            <a:ext cx="1828800" cy="1600200"/>
          </a:xfrm>
          <a:custGeom>
            <a:avLst/>
            <a:gdLst/>
            <a:ahLst/>
            <a:cxnLst/>
            <a:rect l="l" t="t" r="r" b="b"/>
            <a:pathLst>
              <a:path w="3709191" h="4114800">
                <a:moveTo>
                  <a:pt x="0" y="0"/>
                </a:moveTo>
                <a:lnTo>
                  <a:pt x="3709191" y="0"/>
                </a:lnTo>
                <a:lnTo>
                  <a:pt x="37091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495E2E5-FE8A-7552-9BB3-E91682EF7A92}"/>
              </a:ext>
            </a:extLst>
          </p:cNvPr>
          <p:cNvGrpSpPr/>
          <p:nvPr/>
        </p:nvGrpSpPr>
        <p:grpSpPr>
          <a:xfrm>
            <a:off x="1673604" y="4296521"/>
            <a:ext cx="4179071" cy="3671134"/>
            <a:chOff x="1673604" y="4296521"/>
            <a:chExt cx="4179071" cy="3671134"/>
          </a:xfrm>
        </p:grpSpPr>
        <p:sp>
          <p:nvSpPr>
            <p:cNvPr id="27" name="Freeform 9">
              <a:extLst>
                <a:ext uri="{FF2B5EF4-FFF2-40B4-BE49-F238E27FC236}">
                  <a16:creationId xmlns:a16="http://schemas.microsoft.com/office/drawing/2014/main" id="{4FADCC4F-1347-EA0A-D2D7-7BBDFEAF9F38}"/>
                </a:ext>
              </a:extLst>
            </p:cNvPr>
            <p:cNvSpPr/>
            <p:nvPr/>
          </p:nvSpPr>
          <p:spPr>
            <a:xfrm>
              <a:off x="1673604" y="4296521"/>
              <a:ext cx="4179071" cy="3671134"/>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E900CBAB-4D9C-A76C-9668-17FA3F66A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13313" y="4707635"/>
              <a:ext cx="2899651" cy="284890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2" name="Freeform 2"/>
          <p:cNvSpPr/>
          <p:nvPr/>
        </p:nvSpPr>
        <p:spPr>
          <a:xfrm rot="-3211535">
            <a:off x="16864921" y="-15704"/>
            <a:ext cx="1188143" cy="1608309"/>
          </a:xfrm>
          <a:custGeom>
            <a:avLst/>
            <a:gdLst/>
            <a:ahLst/>
            <a:cxnLst/>
            <a:rect l="l" t="t" r="r" b="b"/>
            <a:pathLst>
              <a:path w="4344888" h="4972690">
                <a:moveTo>
                  <a:pt x="0" y="0"/>
                </a:moveTo>
                <a:lnTo>
                  <a:pt x="4344888" y="0"/>
                </a:lnTo>
                <a:lnTo>
                  <a:pt x="4344888" y="4972691"/>
                </a:lnTo>
                <a:lnTo>
                  <a:pt x="0" y="497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6329" y="8953500"/>
            <a:ext cx="1050471" cy="1219200"/>
          </a:xfrm>
          <a:custGeom>
            <a:avLst/>
            <a:gdLst/>
            <a:ahLst/>
            <a:cxnLst/>
            <a:rect l="l" t="t" r="r" b="b"/>
            <a:pathLst>
              <a:path w="1808105" h="2464197">
                <a:moveTo>
                  <a:pt x="0" y="0"/>
                </a:moveTo>
                <a:lnTo>
                  <a:pt x="1808105" y="0"/>
                </a:lnTo>
                <a:lnTo>
                  <a:pt x="1808105" y="2464197"/>
                </a:lnTo>
                <a:lnTo>
                  <a:pt x="0" y="2464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9">
            <a:extLst>
              <a:ext uri="{FF2B5EF4-FFF2-40B4-BE49-F238E27FC236}">
                <a16:creationId xmlns:a16="http://schemas.microsoft.com/office/drawing/2014/main" id="{4DBE53C2-249B-D2C2-4015-C9CF6CF706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2400" y="2881274"/>
            <a:ext cx="5879687" cy="6606390"/>
          </a:xfrm>
          <a:prstGeom prst="rect">
            <a:avLst/>
          </a:prstGeom>
        </p:spPr>
      </p:pic>
      <p:sp>
        <p:nvSpPr>
          <p:cNvPr id="14" name="Line Callout 1 (Border and Accent Bar) 3">
            <a:extLst>
              <a:ext uri="{FF2B5EF4-FFF2-40B4-BE49-F238E27FC236}">
                <a16:creationId xmlns:a16="http://schemas.microsoft.com/office/drawing/2014/main" id="{40FD0921-B023-6C3F-0286-573AEB00FB56}"/>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7" name="Cloud 16">
            <a:extLst>
              <a:ext uri="{FF2B5EF4-FFF2-40B4-BE49-F238E27FC236}">
                <a16:creationId xmlns:a16="http://schemas.microsoft.com/office/drawing/2014/main" id="{CA625CDD-7C3A-CA3A-922C-1756C14FA35C}"/>
              </a:ext>
            </a:extLst>
          </p:cNvPr>
          <p:cNvSpPr/>
          <p:nvPr/>
        </p:nvSpPr>
        <p:spPr>
          <a:xfrm>
            <a:off x="3227142" y="2892160"/>
            <a:ext cx="5154858" cy="284466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Nườm nượp</a:t>
            </a:r>
            <a:endParaRPr lang="en-US" sz="4200" b="1" i="1" dirty="0">
              <a:solidFill>
                <a:schemeClr val="tx1"/>
              </a:solidFill>
              <a:latin typeface="Arial" panose="020B0604020202020204" pitchFamily="34" charset="0"/>
              <a:cs typeface="Arial" panose="020B0604020202020204" pitchFamily="34" charset="0"/>
            </a:endParaRPr>
          </a:p>
        </p:txBody>
      </p:sp>
      <p:sp>
        <p:nvSpPr>
          <p:cNvPr id="18" name="Cloud 17">
            <a:extLst>
              <a:ext uri="{FF2B5EF4-FFF2-40B4-BE49-F238E27FC236}">
                <a16:creationId xmlns:a16="http://schemas.microsoft.com/office/drawing/2014/main" id="{D18C9524-F866-B8D7-021C-C9C5EAA967C7}"/>
              </a:ext>
            </a:extLst>
          </p:cNvPr>
          <p:cNvSpPr/>
          <p:nvPr/>
        </p:nvSpPr>
        <p:spPr>
          <a:xfrm>
            <a:off x="685800" y="6410976"/>
            <a:ext cx="5029200" cy="3087575"/>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Xúng xính</a:t>
            </a:r>
            <a:endParaRPr lang="en-US" sz="4200" b="1" i="1" dirty="0">
              <a:solidFill>
                <a:schemeClr val="tx1"/>
              </a:solidFill>
              <a:latin typeface="Arial" panose="020B0604020202020204" pitchFamily="34" charset="0"/>
              <a:cs typeface="Arial" panose="020B0604020202020204" pitchFamily="34" charset="0"/>
            </a:endParaRPr>
          </a:p>
        </p:txBody>
      </p:sp>
      <p:sp>
        <p:nvSpPr>
          <p:cNvPr id="19" name="Cloud 18">
            <a:extLst>
              <a:ext uri="{FF2B5EF4-FFF2-40B4-BE49-F238E27FC236}">
                <a16:creationId xmlns:a16="http://schemas.microsoft.com/office/drawing/2014/main" id="{329C94DA-B5ED-FD99-D78D-0F1F356EBDFB}"/>
              </a:ext>
            </a:extLst>
          </p:cNvPr>
          <p:cNvSpPr/>
          <p:nvPr/>
        </p:nvSpPr>
        <p:spPr>
          <a:xfrm>
            <a:off x="6379028" y="6410976"/>
            <a:ext cx="5029200" cy="3087574"/>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i="1">
                <a:solidFill>
                  <a:schemeClr val="tx1"/>
                </a:solidFill>
                <a:latin typeface="Arial" panose="020B0604020202020204" pitchFamily="34" charset="0"/>
                <a:cs typeface="Arial" panose="020B0604020202020204" pitchFamily="34" charset="0"/>
              </a:rPr>
              <a:t>Bổi hổi</a:t>
            </a:r>
            <a:endParaRPr lang="en-US" sz="42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35512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0" name="Freeform 10"/>
          <p:cNvSpPr/>
          <p:nvPr/>
        </p:nvSpPr>
        <p:spPr>
          <a:xfrm>
            <a:off x="601201" y="89426"/>
            <a:ext cx="2386489" cy="936571"/>
          </a:xfrm>
          <a:custGeom>
            <a:avLst/>
            <a:gdLst/>
            <a:ahLst/>
            <a:cxnLst/>
            <a:rect l="l" t="t" r="r" b="b"/>
            <a:pathLst>
              <a:path w="4465363" h="1461391">
                <a:moveTo>
                  <a:pt x="0" y="0"/>
                </a:moveTo>
                <a:lnTo>
                  <a:pt x="4465362" y="0"/>
                </a:lnTo>
                <a:lnTo>
                  <a:pt x="4465362" y="1461391"/>
                </a:lnTo>
                <a:lnTo>
                  <a:pt x="0" y="146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FBBAAEEA-0C28-7183-C87C-3C962EA61A39}"/>
              </a:ext>
            </a:extLst>
          </p:cNvPr>
          <p:cNvGrpSpPr/>
          <p:nvPr/>
        </p:nvGrpSpPr>
        <p:grpSpPr>
          <a:xfrm>
            <a:off x="6456516" y="671136"/>
            <a:ext cx="10472395" cy="9120564"/>
            <a:chOff x="0" y="-47625"/>
            <a:chExt cx="2746884" cy="2117164"/>
          </a:xfrm>
        </p:grpSpPr>
        <p:sp>
          <p:nvSpPr>
            <p:cNvPr id="21" name="Freeform 4">
              <a:extLst>
                <a:ext uri="{FF2B5EF4-FFF2-40B4-BE49-F238E27FC236}">
                  <a16:creationId xmlns:a16="http://schemas.microsoft.com/office/drawing/2014/main" id="{93E7B62E-F32E-60C1-F4F7-184FAFB70938}"/>
                </a:ext>
              </a:extLst>
            </p:cNvPr>
            <p:cNvSpPr/>
            <p:nvPr/>
          </p:nvSpPr>
          <p:spPr>
            <a:xfrm>
              <a:off x="0" y="34749"/>
              <a:ext cx="2746884" cy="2034790"/>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id="{3D7BD40B-29FE-55EA-7665-FA8B6B45070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16A607BE-E60C-4F69-912B-02AF77FBD649}"/>
              </a:ext>
            </a:extLst>
          </p:cNvPr>
          <p:cNvGrpSpPr/>
          <p:nvPr/>
        </p:nvGrpSpPr>
        <p:grpSpPr>
          <a:xfrm>
            <a:off x="914400" y="2148122"/>
            <a:ext cx="6201237" cy="6190338"/>
            <a:chOff x="829499" y="1782760"/>
            <a:chExt cx="6201237" cy="6190338"/>
          </a:xfrm>
        </p:grpSpPr>
        <p:grpSp>
          <p:nvGrpSpPr>
            <p:cNvPr id="24" name="Group 6">
              <a:extLst>
                <a:ext uri="{FF2B5EF4-FFF2-40B4-BE49-F238E27FC236}">
                  <a16:creationId xmlns:a16="http://schemas.microsoft.com/office/drawing/2014/main" id="{DAAA3918-9CBF-074B-3028-0C7216DDBA4A}"/>
                </a:ext>
              </a:extLst>
            </p:cNvPr>
            <p:cNvGrpSpPr/>
            <p:nvPr/>
          </p:nvGrpSpPr>
          <p:grpSpPr>
            <a:xfrm>
              <a:off x="829499" y="2096180"/>
              <a:ext cx="6201237" cy="5876918"/>
              <a:chOff x="1813" y="0"/>
              <a:chExt cx="809173" cy="766854"/>
            </a:xfrm>
          </p:grpSpPr>
          <p:sp>
            <p:nvSpPr>
              <p:cNvPr id="27" name="Freeform 7">
                <a:extLst>
                  <a:ext uri="{FF2B5EF4-FFF2-40B4-BE49-F238E27FC236}">
                    <a16:creationId xmlns:a16="http://schemas.microsoft.com/office/drawing/2014/main" id="{A884E0C6-E4C5-135D-0EED-B1F419B387E7}"/>
                  </a:ext>
                </a:extLst>
              </p:cNvPr>
              <p:cNvSpPr/>
              <p:nvPr/>
            </p:nvSpPr>
            <p:spPr>
              <a:xfrm>
                <a:off x="1813" y="0"/>
                <a:ext cx="809173" cy="766854"/>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8" name="TextBox 8">
                <a:extLst>
                  <a:ext uri="{FF2B5EF4-FFF2-40B4-BE49-F238E27FC236}">
                    <a16:creationId xmlns:a16="http://schemas.microsoft.com/office/drawing/2014/main" id="{BC984361-DC08-EC1A-B708-AC94931DC960}"/>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id="{462B2C58-794E-BA9D-B773-C5B3926C0B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49347">
              <a:off x="2163574" y="1782760"/>
              <a:ext cx="3587522" cy="926233"/>
            </a:xfrm>
            <a:prstGeom prst="rect">
              <a:avLst/>
            </a:prstGeom>
          </p:spPr>
        </p:pic>
        <p:sp>
          <p:nvSpPr>
            <p:cNvPr id="26" name="TextBox 25">
              <a:extLst>
                <a:ext uri="{FF2B5EF4-FFF2-40B4-BE49-F238E27FC236}">
                  <a16:creationId xmlns:a16="http://schemas.microsoft.com/office/drawing/2014/main" id="{2EBAE1A6-4CE1-FD1E-D873-9599174D9765}"/>
                </a:ext>
              </a:extLst>
            </p:cNvPr>
            <p:cNvSpPr txBox="1"/>
            <p:nvPr/>
          </p:nvSpPr>
          <p:spPr>
            <a:xfrm>
              <a:off x="1426790" y="3966699"/>
              <a:ext cx="5061089" cy="2171428"/>
            </a:xfrm>
            <a:prstGeom prst="rect">
              <a:avLst/>
            </a:prstGeom>
            <a:noFill/>
          </p:spPr>
          <p:txBody>
            <a:bodyPr wrap="square" rtlCol="0">
              <a:spAutoFit/>
            </a:bodyPr>
            <a:lstStyle/>
            <a:p>
              <a:pPr algn="ctr">
                <a:lnSpc>
                  <a:spcPct val="150000"/>
                </a:lnSpc>
              </a:pP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Cách ngắt giọng mỗi câu thơ</a:t>
              </a:r>
              <a:endParaRPr lang="en-US" sz="48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0105AB83-A4D9-0F07-208C-9C26A69F5479}"/>
              </a:ext>
            </a:extLst>
          </p:cNvPr>
          <p:cNvSpPr txBox="1"/>
          <p:nvPr/>
        </p:nvSpPr>
        <p:spPr>
          <a:xfrm>
            <a:off x="7142850" y="1478555"/>
            <a:ext cx="9265941" cy="7878439"/>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Thường theo nhịp 2/3 hoặc 3/2.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Tuy nhiên, có trường hợp sẽ thay đổi tuỳ theo nghĩa của từ ngữ trong cấu, tuỳ cảm nhận riêng của người đọc.</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Nườm nượp</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xe đi</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Mùa xuân</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về trẩy hội.</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Dù</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không ai đợi chờ</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Cũng thấy</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lòng bổi hổi</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p>
          <a:p>
            <a:pPr lvl="3" algn="just">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(hoặc Cũng thấy lòng</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bổi hổi.)</a:t>
            </a:r>
          </a:p>
        </p:txBody>
      </p:sp>
      <p:pic>
        <p:nvPicPr>
          <p:cNvPr id="30" name="Picture 10">
            <a:extLst>
              <a:ext uri="{FF2B5EF4-FFF2-40B4-BE49-F238E27FC236}">
                <a16:creationId xmlns:a16="http://schemas.microsoft.com/office/drawing/2014/main" id="{16642FD7-3524-91F0-C067-47777FAC11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0200" y="7390261"/>
            <a:ext cx="3948897" cy="3178861"/>
          </a:xfrm>
          <a:prstGeom prst="rect">
            <a:avLst/>
          </a:prstGeom>
        </p:spPr>
      </p:pic>
      <p:sp>
        <p:nvSpPr>
          <p:cNvPr id="14" name="Freeform 14"/>
          <p:cNvSpPr/>
          <p:nvPr/>
        </p:nvSpPr>
        <p:spPr>
          <a:xfrm>
            <a:off x="16263124" y="314086"/>
            <a:ext cx="1321886" cy="1505380"/>
          </a:xfrm>
          <a:custGeom>
            <a:avLst/>
            <a:gdLst/>
            <a:ahLst/>
            <a:cxnLst/>
            <a:rect l="l" t="t" r="r" b="b"/>
            <a:pathLst>
              <a:path w="1816013" h="2280382">
                <a:moveTo>
                  <a:pt x="0" y="0"/>
                </a:moveTo>
                <a:lnTo>
                  <a:pt x="1816013" y="0"/>
                </a:lnTo>
                <a:lnTo>
                  <a:pt x="1816013" y="2280381"/>
                </a:lnTo>
                <a:lnTo>
                  <a:pt x="0" y="2280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Vertic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7B500B-C023-1B8B-30C3-90EC5AE83CCD}"/>
              </a:ext>
            </a:extLst>
          </p:cNvPr>
          <p:cNvGrpSpPr/>
          <p:nvPr/>
        </p:nvGrpSpPr>
        <p:grpSpPr>
          <a:xfrm>
            <a:off x="10120936" y="3104608"/>
            <a:ext cx="6717335" cy="4267199"/>
            <a:chOff x="10120938" y="3238502"/>
            <a:chExt cx="6717335" cy="4267199"/>
          </a:xfrm>
        </p:grpSpPr>
        <p:grpSp>
          <p:nvGrpSpPr>
            <p:cNvPr id="7" name="Group 6">
              <a:extLst>
                <a:ext uri="{FF2B5EF4-FFF2-40B4-BE49-F238E27FC236}">
                  <a16:creationId xmlns:a16="http://schemas.microsoft.com/office/drawing/2014/main" id="{082EE704-C89B-A73A-3120-56BB5E7E9588}"/>
                </a:ext>
              </a:extLst>
            </p:cNvPr>
            <p:cNvGrpSpPr/>
            <p:nvPr/>
          </p:nvGrpSpPr>
          <p:grpSpPr>
            <a:xfrm rot="5400000">
              <a:off x="11346006" y="2013434"/>
              <a:ext cx="4267199" cy="6717335"/>
              <a:chOff x="211325" y="-6508"/>
              <a:chExt cx="2680984" cy="4220350"/>
            </a:xfrm>
          </p:grpSpPr>
          <p:sp>
            <p:nvSpPr>
              <p:cNvPr id="11" name="Freeform 12">
                <a:extLst>
                  <a:ext uri="{FF2B5EF4-FFF2-40B4-BE49-F238E27FC236}">
                    <a16:creationId xmlns:a16="http://schemas.microsoft.com/office/drawing/2014/main" id="{32BAE84A-0201-B472-9BA4-5D6D554EE39B}"/>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0" name="TextBox 9">
              <a:extLst>
                <a:ext uri="{FF2B5EF4-FFF2-40B4-BE49-F238E27FC236}">
                  <a16:creationId xmlns:a16="http://schemas.microsoft.com/office/drawing/2014/main" id="{EE69FF5A-EB2A-7ADC-BB01-949605200AEE}"/>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2" name="Picture 15">
            <a:extLst>
              <a:ext uri="{FF2B5EF4-FFF2-40B4-BE49-F238E27FC236}">
                <a16:creationId xmlns:a16="http://schemas.microsoft.com/office/drawing/2014/main" id="{439EBA15-089E-3531-05C8-46E67BEE02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41001" y="1641012"/>
            <a:ext cx="2348622" cy="2552850"/>
          </a:xfrm>
          <a:prstGeom prst="rect">
            <a:avLst/>
          </a:prstGeom>
        </p:spPr>
      </p:pic>
      <p:grpSp>
        <p:nvGrpSpPr>
          <p:cNvPr id="13" name="Group 12">
            <a:extLst>
              <a:ext uri="{FF2B5EF4-FFF2-40B4-BE49-F238E27FC236}">
                <a16:creationId xmlns:a16="http://schemas.microsoft.com/office/drawing/2014/main" id="{CDAB54A3-FFD7-F4E1-118C-A48F793D5E30}"/>
              </a:ext>
            </a:extLst>
          </p:cNvPr>
          <p:cNvGrpSpPr/>
          <p:nvPr/>
        </p:nvGrpSpPr>
        <p:grpSpPr>
          <a:xfrm>
            <a:off x="1101985" y="532317"/>
            <a:ext cx="8281308" cy="4705891"/>
            <a:chOff x="1101985" y="532317"/>
            <a:chExt cx="8281308" cy="4705891"/>
          </a:xfrm>
        </p:grpSpPr>
        <p:grpSp>
          <p:nvGrpSpPr>
            <p:cNvPr id="14" name="Group 13">
              <a:extLst>
                <a:ext uri="{FF2B5EF4-FFF2-40B4-BE49-F238E27FC236}">
                  <a16:creationId xmlns:a16="http://schemas.microsoft.com/office/drawing/2014/main" id="{68980438-C77D-E841-1CBE-52E54B621E44}"/>
                </a:ext>
              </a:extLst>
            </p:cNvPr>
            <p:cNvGrpSpPr/>
            <p:nvPr/>
          </p:nvGrpSpPr>
          <p:grpSpPr>
            <a:xfrm>
              <a:off x="1101985" y="971009"/>
              <a:ext cx="8115300" cy="4267199"/>
              <a:chOff x="1028700" y="5338043"/>
              <a:chExt cx="8115300" cy="4267199"/>
            </a:xfrm>
          </p:grpSpPr>
          <p:grpSp>
            <p:nvGrpSpPr>
              <p:cNvPr id="20" name="Group 19">
                <a:extLst>
                  <a:ext uri="{FF2B5EF4-FFF2-40B4-BE49-F238E27FC236}">
                    <a16:creationId xmlns:a16="http://schemas.microsoft.com/office/drawing/2014/main" id="{EBD46064-E143-415E-001D-4E8CD614DA05}"/>
                  </a:ext>
                </a:extLst>
              </p:cNvPr>
              <p:cNvGrpSpPr/>
              <p:nvPr/>
            </p:nvGrpSpPr>
            <p:grpSpPr>
              <a:xfrm>
                <a:off x="1028700" y="5338043"/>
                <a:ext cx="8115300" cy="4267199"/>
                <a:chOff x="1028700" y="5338044"/>
                <a:chExt cx="8115300" cy="3920256"/>
              </a:xfrm>
            </p:grpSpPr>
            <p:grpSp>
              <p:nvGrpSpPr>
                <p:cNvPr id="25" name="Group 3">
                  <a:extLst>
                    <a:ext uri="{FF2B5EF4-FFF2-40B4-BE49-F238E27FC236}">
                      <a16:creationId xmlns:a16="http://schemas.microsoft.com/office/drawing/2014/main" id="{1D8FF1F3-3D81-30D1-FC40-61690322E574}"/>
                    </a:ext>
                  </a:extLst>
                </p:cNvPr>
                <p:cNvGrpSpPr/>
                <p:nvPr/>
              </p:nvGrpSpPr>
              <p:grpSpPr>
                <a:xfrm>
                  <a:off x="1028700" y="5483087"/>
                  <a:ext cx="7973720" cy="3775213"/>
                  <a:chOff x="0" y="0"/>
                  <a:chExt cx="10805670" cy="5116019"/>
                </a:xfrm>
              </p:grpSpPr>
              <p:sp>
                <p:nvSpPr>
                  <p:cNvPr id="28" name="Freeform 4">
                    <a:extLst>
                      <a:ext uri="{FF2B5EF4-FFF2-40B4-BE49-F238E27FC236}">
                        <a16:creationId xmlns:a16="http://schemas.microsoft.com/office/drawing/2014/main" id="{2DE7C182-447C-D24D-CB63-D5184D6A4E3D}"/>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6" name="Group 7">
                  <a:extLst>
                    <a:ext uri="{FF2B5EF4-FFF2-40B4-BE49-F238E27FC236}">
                      <a16:creationId xmlns:a16="http://schemas.microsoft.com/office/drawing/2014/main" id="{1E7BD788-B18A-13D0-3218-5FACC07E7A68}"/>
                    </a:ext>
                  </a:extLst>
                </p:cNvPr>
                <p:cNvGrpSpPr/>
                <p:nvPr/>
              </p:nvGrpSpPr>
              <p:grpSpPr>
                <a:xfrm>
                  <a:off x="1178371" y="5338044"/>
                  <a:ext cx="7965629" cy="3758427"/>
                  <a:chOff x="0" y="0"/>
                  <a:chExt cx="10821129" cy="5105739"/>
                </a:xfrm>
              </p:grpSpPr>
              <p:sp>
                <p:nvSpPr>
                  <p:cNvPr id="27" name="Freeform 8">
                    <a:extLst>
                      <a:ext uri="{FF2B5EF4-FFF2-40B4-BE49-F238E27FC236}">
                        <a16:creationId xmlns:a16="http://schemas.microsoft.com/office/drawing/2014/main" id="{10086807-BCC2-FA39-D195-2ACB56E8A7BF}"/>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4" name="TextBox 23">
                <a:extLst>
                  <a:ext uri="{FF2B5EF4-FFF2-40B4-BE49-F238E27FC236}">
                    <a16:creationId xmlns:a16="http://schemas.microsoft.com/office/drawing/2014/main" id="{0FC9B721-D0C8-6CC7-69FC-2D8B43D89880}"/>
                  </a:ext>
                </a:extLst>
              </p:cNvPr>
              <p:cNvSpPr txBox="1"/>
              <p:nvPr/>
            </p:nvSpPr>
            <p:spPr>
              <a:xfrm>
                <a:off x="1466837" y="6033635"/>
                <a:ext cx="7166750"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việc nhóm (3 HS):</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Các em hãy đọc nối tiếp 6 khổ thơ của bài đọc.</a:t>
                </a:r>
                <a:endParaRPr lang="en-US" sz="4000" dirty="0">
                  <a:latin typeface="Arial" panose="020B0604020202020204" pitchFamily="34" charset="0"/>
                  <a:cs typeface="Arial" panose="020B0604020202020204" pitchFamily="34" charset="0"/>
                </a:endParaRPr>
              </a:p>
            </p:txBody>
          </p:sp>
        </p:grpSp>
        <p:pic>
          <p:nvPicPr>
            <p:cNvPr id="19" name="Picture 9">
              <a:extLst>
                <a:ext uri="{FF2B5EF4-FFF2-40B4-BE49-F238E27FC236}">
                  <a16:creationId xmlns:a16="http://schemas.microsoft.com/office/drawing/2014/main" id="{3A0927EE-C73F-1591-F514-96C50FCAC9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36438" y="532317"/>
              <a:ext cx="646855" cy="869853"/>
            </a:xfrm>
            <a:prstGeom prst="rect">
              <a:avLst/>
            </a:prstGeom>
          </p:spPr>
        </p:pic>
      </p:grpSp>
      <p:grpSp>
        <p:nvGrpSpPr>
          <p:cNvPr id="29" name="Group 28">
            <a:extLst>
              <a:ext uri="{FF2B5EF4-FFF2-40B4-BE49-F238E27FC236}">
                <a16:creationId xmlns:a16="http://schemas.microsoft.com/office/drawing/2014/main" id="{878F356E-3FE7-2D2A-5E7D-78E566859F63}"/>
              </a:ext>
            </a:extLst>
          </p:cNvPr>
          <p:cNvGrpSpPr/>
          <p:nvPr/>
        </p:nvGrpSpPr>
        <p:grpSpPr>
          <a:xfrm>
            <a:off x="1028700" y="5372512"/>
            <a:ext cx="8262523" cy="4224644"/>
            <a:chOff x="1028700" y="5372512"/>
            <a:chExt cx="8262523" cy="4224644"/>
          </a:xfrm>
        </p:grpSpPr>
        <p:grpSp>
          <p:nvGrpSpPr>
            <p:cNvPr id="30" name="Group 29">
              <a:extLst>
                <a:ext uri="{FF2B5EF4-FFF2-40B4-BE49-F238E27FC236}">
                  <a16:creationId xmlns:a16="http://schemas.microsoft.com/office/drawing/2014/main" id="{4C064412-BED2-AC6D-55EE-FA255AB5D228}"/>
                </a:ext>
              </a:extLst>
            </p:cNvPr>
            <p:cNvGrpSpPr/>
            <p:nvPr/>
          </p:nvGrpSpPr>
          <p:grpSpPr>
            <a:xfrm>
              <a:off x="1028700" y="5676900"/>
              <a:ext cx="8115300" cy="3920256"/>
              <a:chOff x="1028700" y="1038225"/>
              <a:chExt cx="8115300" cy="3920256"/>
            </a:xfrm>
          </p:grpSpPr>
          <p:grpSp>
            <p:nvGrpSpPr>
              <p:cNvPr id="32" name="Group 31">
                <a:extLst>
                  <a:ext uri="{FF2B5EF4-FFF2-40B4-BE49-F238E27FC236}">
                    <a16:creationId xmlns:a16="http://schemas.microsoft.com/office/drawing/2014/main" id="{33B8328C-FF70-BF19-0825-04B1F311DEC2}"/>
                  </a:ext>
                </a:extLst>
              </p:cNvPr>
              <p:cNvGrpSpPr/>
              <p:nvPr/>
            </p:nvGrpSpPr>
            <p:grpSpPr>
              <a:xfrm>
                <a:off x="1028700" y="1038225"/>
                <a:ext cx="8115300" cy="3920256"/>
                <a:chOff x="1028700" y="1038225"/>
                <a:chExt cx="8115300" cy="3920256"/>
              </a:xfrm>
            </p:grpSpPr>
            <p:grpSp>
              <p:nvGrpSpPr>
                <p:cNvPr id="34" name="Group 5">
                  <a:extLst>
                    <a:ext uri="{FF2B5EF4-FFF2-40B4-BE49-F238E27FC236}">
                      <a16:creationId xmlns:a16="http://schemas.microsoft.com/office/drawing/2014/main" id="{D46F5C7C-7D58-CFD6-11C7-E59AD9218035}"/>
                    </a:ext>
                  </a:extLst>
                </p:cNvPr>
                <p:cNvGrpSpPr/>
                <p:nvPr/>
              </p:nvGrpSpPr>
              <p:grpSpPr>
                <a:xfrm>
                  <a:off x="1028700" y="1168764"/>
                  <a:ext cx="7973720" cy="3789717"/>
                  <a:chOff x="0" y="0"/>
                  <a:chExt cx="10805670" cy="5135675"/>
                </a:xfrm>
              </p:grpSpPr>
              <p:sp>
                <p:nvSpPr>
                  <p:cNvPr id="37" name="Freeform 6">
                    <a:extLst>
                      <a:ext uri="{FF2B5EF4-FFF2-40B4-BE49-F238E27FC236}">
                        <a16:creationId xmlns:a16="http://schemas.microsoft.com/office/drawing/2014/main" id="{637754F3-C753-3735-AA34-668EDD493060}"/>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35" name="Group 9">
                  <a:extLst>
                    <a:ext uri="{FF2B5EF4-FFF2-40B4-BE49-F238E27FC236}">
                      <a16:creationId xmlns:a16="http://schemas.microsoft.com/office/drawing/2014/main" id="{A9E55A3A-67E8-DF42-887F-5D7F2C8D5D44}"/>
                    </a:ext>
                  </a:extLst>
                </p:cNvPr>
                <p:cNvGrpSpPr/>
                <p:nvPr/>
              </p:nvGrpSpPr>
              <p:grpSpPr>
                <a:xfrm>
                  <a:off x="1178371" y="1038225"/>
                  <a:ext cx="7965629" cy="3758427"/>
                  <a:chOff x="0" y="0"/>
                  <a:chExt cx="10821129" cy="5105739"/>
                </a:xfrm>
              </p:grpSpPr>
              <p:sp>
                <p:nvSpPr>
                  <p:cNvPr id="36" name="Freeform 10">
                    <a:extLst>
                      <a:ext uri="{FF2B5EF4-FFF2-40B4-BE49-F238E27FC236}">
                        <a16:creationId xmlns:a16="http://schemas.microsoft.com/office/drawing/2014/main" id="{4F158825-2C48-0FAB-FADA-51A373F156B9}"/>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33" name="TextBox 32">
                <a:extLst>
                  <a:ext uri="{FF2B5EF4-FFF2-40B4-BE49-F238E27FC236}">
                    <a16:creationId xmlns:a16="http://schemas.microsoft.com/office/drawing/2014/main" id="{A0907DC3-981B-731E-2E4C-3EA9E3CEB627}"/>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endParaRPr lang="en-US" sz="4000" dirty="0">
                  <a:latin typeface="Arial" panose="020B0604020202020204" pitchFamily="34" charset="0"/>
                  <a:cs typeface="Arial" panose="020B0604020202020204" pitchFamily="34" charset="0"/>
                </a:endParaRPr>
              </a:p>
            </p:txBody>
          </p:sp>
        </p:grpSp>
        <p:pic>
          <p:nvPicPr>
            <p:cNvPr id="31" name="Picture 9">
              <a:extLst>
                <a:ext uri="{FF2B5EF4-FFF2-40B4-BE49-F238E27FC236}">
                  <a16:creationId xmlns:a16="http://schemas.microsoft.com/office/drawing/2014/main" id="{3DD0519B-0019-2B95-8E51-9F4993D445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44368" y="5372512"/>
              <a:ext cx="646855" cy="869853"/>
            </a:xfrm>
            <a:prstGeom prst="rect">
              <a:avLst/>
            </a:prstGeom>
          </p:spPr>
        </p:pic>
      </p:grpSp>
      <p:pic>
        <p:nvPicPr>
          <p:cNvPr id="38" name="Picture 10">
            <a:extLst>
              <a:ext uri="{FF2B5EF4-FFF2-40B4-BE49-F238E27FC236}">
                <a16:creationId xmlns:a16="http://schemas.microsoft.com/office/drawing/2014/main" id="{4D93994F-DB72-B85E-3056-A69E0F11E0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96600" y="6384615"/>
            <a:ext cx="4803560" cy="3866866"/>
          </a:xfrm>
          <a:prstGeom prst="rect">
            <a:avLst/>
          </a:prstGeom>
        </p:spPr>
      </p:pic>
      <p:sp>
        <p:nvSpPr>
          <p:cNvPr id="9" name="Freeform 9"/>
          <p:cNvSpPr/>
          <p:nvPr/>
        </p:nvSpPr>
        <p:spPr>
          <a:xfrm>
            <a:off x="-256202" y="8787661"/>
            <a:ext cx="1524000" cy="149933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10"/>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3939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914400" y="1604569"/>
            <a:ext cx="16002000" cy="7206066"/>
          </a:xfrm>
          <a:custGeom>
            <a:avLst/>
            <a:gdLst/>
            <a:ahLst/>
            <a:cxnLst/>
            <a:rect l="l" t="t" r="r" b="b"/>
            <a:pathLst>
              <a:path w="14085298" h="7077862">
                <a:moveTo>
                  <a:pt x="0" y="0"/>
                </a:moveTo>
                <a:lnTo>
                  <a:pt x="14085297" y="0"/>
                </a:lnTo>
                <a:lnTo>
                  <a:pt x="14085297" y="7077862"/>
                </a:lnTo>
                <a:lnTo>
                  <a:pt x="0" y="70778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4773890" y="1476365"/>
            <a:ext cx="1875058" cy="1981184"/>
          </a:xfrm>
          <a:custGeom>
            <a:avLst/>
            <a:gdLst/>
            <a:ahLst/>
            <a:cxnLst/>
            <a:rect l="l" t="t" r="r" b="b"/>
            <a:pathLst>
              <a:path w="4792453" h="5240257">
                <a:moveTo>
                  <a:pt x="0" y="0"/>
                </a:moveTo>
                <a:lnTo>
                  <a:pt x="4792453" y="0"/>
                </a:lnTo>
                <a:lnTo>
                  <a:pt x="4792453" y="5240257"/>
                </a:lnTo>
                <a:lnTo>
                  <a:pt x="0" y="5240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a:off x="2306858" y="7429500"/>
            <a:ext cx="1415780" cy="1777806"/>
          </a:xfrm>
          <a:custGeom>
            <a:avLst/>
            <a:gdLst/>
            <a:ahLst/>
            <a:cxnLst/>
            <a:rect l="l" t="t" r="r" b="b"/>
            <a:pathLst>
              <a:path w="1415780" h="1777806">
                <a:moveTo>
                  <a:pt x="0" y="0"/>
                </a:moveTo>
                <a:lnTo>
                  <a:pt x="1415780" y="0"/>
                </a:lnTo>
                <a:lnTo>
                  <a:pt x="1415780" y="1777806"/>
                </a:lnTo>
                <a:lnTo>
                  <a:pt x="0" y="1777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p:nvPr/>
        </p:nvSpPr>
        <p:spPr>
          <a:xfrm>
            <a:off x="14782116" y="7242631"/>
            <a:ext cx="929303" cy="881993"/>
          </a:xfrm>
          <a:custGeom>
            <a:avLst/>
            <a:gdLst/>
            <a:ahLst/>
            <a:cxnLst/>
            <a:rect l="l" t="t" r="r" b="b"/>
            <a:pathLst>
              <a:path w="929303" h="881993">
                <a:moveTo>
                  <a:pt x="0" y="0"/>
                </a:moveTo>
                <a:lnTo>
                  <a:pt x="929303" y="0"/>
                </a:lnTo>
                <a:lnTo>
                  <a:pt x="929303" y="881993"/>
                </a:lnTo>
                <a:lnTo>
                  <a:pt x="0" y="881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rot="-578406">
            <a:off x="1285433" y="1955358"/>
            <a:ext cx="2370972" cy="990966"/>
          </a:xfrm>
          <a:custGeom>
            <a:avLst/>
            <a:gdLst/>
            <a:ahLst/>
            <a:cxnLst/>
            <a:rect l="l" t="t" r="r" b="b"/>
            <a:pathLst>
              <a:path w="4366686" h="2024554">
                <a:moveTo>
                  <a:pt x="0" y="0"/>
                </a:moveTo>
                <a:lnTo>
                  <a:pt x="4366685" y="0"/>
                </a:lnTo>
                <a:lnTo>
                  <a:pt x="4366685" y="2024554"/>
                </a:lnTo>
                <a:lnTo>
                  <a:pt x="0" y="2024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20">
            <a:extLst>
              <a:ext uri="{FF2B5EF4-FFF2-40B4-BE49-F238E27FC236}">
                <a16:creationId xmlns:a16="http://schemas.microsoft.com/office/drawing/2014/main" id="{1AEF870D-8171-006B-CAE4-D7E63A7FC306}"/>
              </a:ext>
            </a:extLst>
          </p:cNvPr>
          <p:cNvSpPr txBox="1"/>
          <p:nvPr/>
        </p:nvSpPr>
        <p:spPr>
          <a:xfrm>
            <a:off x="2837604" y="3670789"/>
            <a:ext cx="12155592"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vi-VN" sz="6800" b="1">
                <a:solidFill>
                  <a:srgbClr val="C00000"/>
                </a:solidFill>
                <a:ea typeface="Calibri" panose="020F0502020204030204" pitchFamily="34" charset="0"/>
                <a:cs typeface="Arial" panose="020B0604020202020204" pitchFamily="34" charset="0"/>
              </a:rPr>
              <a:t>TRẢ LỜI CÂU HỎI</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7215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C115AD-9A51-A243-B586-83E00AA59FE3}"/>
              </a:ext>
            </a:extLst>
          </p:cNvPr>
          <p:cNvGrpSpPr/>
          <p:nvPr/>
        </p:nvGrpSpPr>
        <p:grpSpPr>
          <a:xfrm>
            <a:off x="914399" y="1485899"/>
            <a:ext cx="16695683" cy="8091021"/>
            <a:chOff x="914400" y="1484099"/>
            <a:chExt cx="10061916" cy="7841216"/>
          </a:xfrm>
        </p:grpSpPr>
        <p:sp>
          <p:nvSpPr>
            <p:cNvPr id="4" name="Freeform 3">
              <a:extLst>
                <a:ext uri="{FF2B5EF4-FFF2-40B4-BE49-F238E27FC236}">
                  <a16:creationId xmlns:a16="http://schemas.microsoft.com/office/drawing/2014/main" id="{99231C2D-F365-3E3C-8079-C374AE002B95}"/>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latin typeface="Arial" panose="020B0604020202020204" pitchFamily="34" charset="0"/>
                <a:cs typeface="Arial" panose="020B0604020202020204" pitchFamily="34" charset="0"/>
              </a:endParaRPr>
            </a:p>
          </p:txBody>
        </p:sp>
        <p:sp>
          <p:nvSpPr>
            <p:cNvPr id="5" name="AutoShape 8">
              <a:extLst>
                <a:ext uri="{FF2B5EF4-FFF2-40B4-BE49-F238E27FC236}">
                  <a16:creationId xmlns:a16="http://schemas.microsoft.com/office/drawing/2014/main" id="{706B6A83-54D0-89D1-DCA4-7CF81D4DF395}"/>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6" name="AutoShape 9">
              <a:extLst>
                <a:ext uri="{FF2B5EF4-FFF2-40B4-BE49-F238E27FC236}">
                  <a16:creationId xmlns:a16="http://schemas.microsoft.com/office/drawing/2014/main" id="{4E575C39-4FE4-99EB-8B1B-EA49DEB337CE}"/>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D74B3EFC-557F-F621-FEA7-36F401F527B6}"/>
              </a:ext>
            </a:extLst>
          </p:cNvPr>
          <p:cNvSpPr txBox="1"/>
          <p:nvPr/>
        </p:nvSpPr>
        <p:spPr>
          <a:xfrm>
            <a:off x="1647436" y="2556392"/>
            <a:ext cx="14993123"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a:t>
            </a: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thiên nhiên ở Chùa Hương thay đổi như thế nào khi mùa xuân về?</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hình ảnh nào cho thấy người đi hội rất đông vui và thân thiện?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Niềm tự hào về quê hương, đất nước được thể hiện qua những câu thơ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Theo em, ở khổ thơ cuối, tác giả muốn nói điều gì?</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D06501D6-1ADD-2660-E2E9-0BF838ABDE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11" name="Group 10">
            <a:extLst>
              <a:ext uri="{FF2B5EF4-FFF2-40B4-BE49-F238E27FC236}">
                <a16:creationId xmlns:a16="http://schemas.microsoft.com/office/drawing/2014/main" id="{6C32543D-6F9E-AF28-1BC3-97E1B9FD7347}"/>
              </a:ext>
            </a:extLst>
          </p:cNvPr>
          <p:cNvGrpSpPr/>
          <p:nvPr/>
        </p:nvGrpSpPr>
        <p:grpSpPr>
          <a:xfrm>
            <a:off x="2772272" y="895901"/>
            <a:ext cx="12743455" cy="1491558"/>
            <a:chOff x="1944889" y="286730"/>
            <a:chExt cx="12743455" cy="1491558"/>
          </a:xfrm>
        </p:grpSpPr>
        <p:grpSp>
          <p:nvGrpSpPr>
            <p:cNvPr id="12" name="Group 18">
              <a:extLst>
                <a:ext uri="{FF2B5EF4-FFF2-40B4-BE49-F238E27FC236}">
                  <a16:creationId xmlns:a16="http://schemas.microsoft.com/office/drawing/2014/main" id="{892A25E0-8670-CB8A-D6CD-B48D31F140EF}"/>
                </a:ext>
              </a:extLst>
            </p:cNvPr>
            <p:cNvGrpSpPr/>
            <p:nvPr/>
          </p:nvGrpSpPr>
          <p:grpSpPr>
            <a:xfrm>
              <a:off x="1944889" y="286730"/>
              <a:ext cx="12743455" cy="1491558"/>
              <a:chOff x="-415472" y="-38100"/>
              <a:chExt cx="3477776" cy="444500"/>
            </a:xfrm>
          </p:grpSpPr>
          <p:sp>
            <p:nvSpPr>
              <p:cNvPr id="15" name="Freeform 19">
                <a:extLst>
                  <a:ext uri="{FF2B5EF4-FFF2-40B4-BE49-F238E27FC236}">
                    <a16:creationId xmlns:a16="http://schemas.microsoft.com/office/drawing/2014/main" id="{61A29DF6-DCAF-B9D9-A7E3-F28143C2ABF5}"/>
                  </a:ext>
                </a:extLst>
              </p:cNvPr>
              <p:cNvSpPr/>
              <p:nvPr/>
            </p:nvSpPr>
            <p:spPr>
              <a:xfrm>
                <a:off x="-415472" y="-38100"/>
                <a:ext cx="3477776"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16" name="TextBox 20">
                <a:extLst>
                  <a:ext uri="{FF2B5EF4-FFF2-40B4-BE49-F238E27FC236}">
                    <a16:creationId xmlns:a16="http://schemas.microsoft.com/office/drawing/2014/main" id="{61894245-DEA7-EDB6-CEE3-9353B7A7C76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509D2821-05FF-622D-6107-E87A540BD161}"/>
                </a:ext>
              </a:extLst>
            </p:cNvPr>
            <p:cNvSpPr txBox="1"/>
            <p:nvPr/>
          </p:nvSpPr>
          <p:spPr>
            <a:xfrm>
              <a:off x="3049902" y="516025"/>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theo nhóm và trả lời câu hỏi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4" name="Freeform 14"/>
          <p:cNvSpPr/>
          <p:nvPr/>
        </p:nvSpPr>
        <p:spPr>
          <a:xfrm>
            <a:off x="16620740" y="544481"/>
            <a:ext cx="1321886" cy="1505380"/>
          </a:xfrm>
          <a:custGeom>
            <a:avLst/>
            <a:gdLst/>
            <a:ahLst/>
            <a:cxnLst/>
            <a:rect l="l" t="t" r="r" b="b"/>
            <a:pathLst>
              <a:path w="1816013" h="2280382">
                <a:moveTo>
                  <a:pt x="0" y="0"/>
                </a:moveTo>
                <a:lnTo>
                  <a:pt x="1816013" y="0"/>
                </a:lnTo>
                <a:lnTo>
                  <a:pt x="1816013" y="2280381"/>
                </a:lnTo>
                <a:lnTo>
                  <a:pt x="0" y="22803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E4C4F492-1BDA-BEB8-3DF4-75FD0438653C}"/>
              </a:ext>
            </a:extLst>
          </p:cNvPr>
          <p:cNvSpPr/>
          <p:nvPr/>
        </p:nvSpPr>
        <p:spPr>
          <a:xfrm>
            <a:off x="-59399" y="9277397"/>
            <a:ext cx="2386489" cy="936571"/>
          </a:xfrm>
          <a:custGeom>
            <a:avLst/>
            <a:gdLst/>
            <a:ahLst/>
            <a:cxnLst/>
            <a:rect l="l" t="t" r="r" b="b"/>
            <a:pathLst>
              <a:path w="4465363" h="1461391">
                <a:moveTo>
                  <a:pt x="0" y="0"/>
                </a:moveTo>
                <a:lnTo>
                  <a:pt x="4465362" y="0"/>
                </a:lnTo>
                <a:lnTo>
                  <a:pt x="4465362" y="1461391"/>
                </a:lnTo>
                <a:lnTo>
                  <a:pt x="0" y="14613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B58BACC-1E51-908C-17FC-55539D7E3C97}"/>
              </a:ext>
            </a:extLst>
          </p:cNvPr>
          <p:cNvPicPr>
            <a:picLocks noChangeAspect="1"/>
          </p:cNvPicPr>
          <p:nvPr/>
        </p:nvPicPr>
        <p:blipFill rotWithShape="1">
          <a:blip r:embed="rId7">
            <a:extLst>
              <a:ext uri="{28A0092B-C50C-407E-A947-70E740481C1C}">
                <a14:useLocalDpi xmlns:a14="http://schemas.microsoft.com/office/drawing/2010/main" val="0"/>
              </a:ext>
            </a:extLst>
          </a:blip>
          <a:srcRect b="11228"/>
          <a:stretch/>
        </p:blipFill>
        <p:spPr>
          <a:xfrm>
            <a:off x="15226466" y="7721434"/>
            <a:ext cx="3299331" cy="2553061"/>
          </a:xfrm>
          <a:prstGeom prst="rect">
            <a:avLst/>
          </a:prstGeom>
        </p:spPr>
      </p:pic>
    </p:spTree>
    <p:extLst>
      <p:ext uri="{BB962C8B-B14F-4D97-AF65-F5344CB8AC3E}">
        <p14:creationId xmlns:p14="http://schemas.microsoft.com/office/powerpoint/2010/main" val="34240009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500"/>
                                        <p:tgtEl>
                                          <p:spTgt spid="7">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7270186" y="9296229"/>
            <a:ext cx="1066800" cy="980942"/>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45851" y="9163267"/>
            <a:ext cx="1125565" cy="1055721"/>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p>
        </p:txBody>
      </p:sp>
      <p:grpSp>
        <p:nvGrpSpPr>
          <p:cNvPr id="5" name="Group 4">
            <a:extLst>
              <a:ext uri="{FF2B5EF4-FFF2-40B4-BE49-F238E27FC236}">
                <a16:creationId xmlns:a16="http://schemas.microsoft.com/office/drawing/2014/main" id="{AFD7CB32-E774-24F1-63E5-381BF2E2823D}"/>
              </a:ext>
            </a:extLst>
          </p:cNvPr>
          <p:cNvGrpSpPr/>
          <p:nvPr/>
        </p:nvGrpSpPr>
        <p:grpSpPr>
          <a:xfrm>
            <a:off x="2220686" y="504919"/>
            <a:ext cx="14505214" cy="2753664"/>
            <a:chOff x="1707018" y="1133350"/>
            <a:chExt cx="14505214" cy="2753664"/>
          </a:xfrm>
        </p:grpSpPr>
        <p:sp>
          <p:nvSpPr>
            <p:cNvPr id="15" name="Rectangle: Rounded Corners 14">
              <a:extLst>
                <a:ext uri="{FF2B5EF4-FFF2-40B4-BE49-F238E27FC236}">
                  <a16:creationId xmlns:a16="http://schemas.microsoft.com/office/drawing/2014/main" id="{DC49C9AA-CEBD-2BC0-79CE-48C2931CEE38}"/>
                </a:ext>
              </a:extLst>
            </p:cNvPr>
            <p:cNvSpPr/>
            <p:nvPr/>
          </p:nvSpPr>
          <p:spPr>
            <a:xfrm>
              <a:off x="1707018" y="1429783"/>
              <a:ext cx="13933714" cy="2457231"/>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thiên nhiên ở Chùa Hương thay đổi như thế nào khi mùa xuân về?</a:t>
              </a:r>
            </a:p>
          </p:txBody>
        </p:sp>
        <p:sp>
          <p:nvSpPr>
            <p:cNvPr id="16" name="Freeform 4">
              <a:extLst>
                <a:ext uri="{FF2B5EF4-FFF2-40B4-BE49-F238E27FC236}">
                  <a16:creationId xmlns:a16="http://schemas.microsoft.com/office/drawing/2014/main" id="{6535D364-9D44-7FEB-4DA0-864BDA0443A7}"/>
                </a:ext>
              </a:extLst>
            </p:cNvPr>
            <p:cNvSpPr/>
            <p:nvPr/>
          </p:nvSpPr>
          <p:spPr>
            <a:xfrm>
              <a:off x="15069232" y="1133350"/>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 name="TextBox 16">
            <a:extLst>
              <a:ext uri="{FF2B5EF4-FFF2-40B4-BE49-F238E27FC236}">
                <a16:creationId xmlns:a16="http://schemas.microsoft.com/office/drawing/2014/main" id="{B31B6E5A-6E35-7D06-8F53-5147B3108BE8}"/>
              </a:ext>
            </a:extLst>
          </p:cNvPr>
          <p:cNvSpPr txBox="1"/>
          <p:nvPr/>
        </p:nvSpPr>
        <p:spPr>
          <a:xfrm>
            <a:off x="1219200" y="3875074"/>
            <a:ext cx="8991600" cy="5299079"/>
          </a:xfrm>
          <a:prstGeom prst="rect">
            <a:avLst/>
          </a:prstGeom>
          <a:noFill/>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400">
                <a:solidFill>
                  <a:srgbClr val="000000"/>
                </a:solidFill>
                <a:ea typeface="Calibri" panose="020F0502020204030204" pitchFamily="34" charset="0"/>
                <a:cs typeface="Arial" panose="020B0604020202020204" pitchFamily="34" charset="0"/>
              </a:rPr>
              <a:t>Khi xuân về, cảnh vật thiên nhiên ở chùa Hương đã thay đổi:</a:t>
            </a:r>
            <a:r>
              <a:rPr lang="en-US" sz="4400">
                <a:solidFill>
                  <a:srgbClr val="000000"/>
                </a:solidFill>
                <a:ea typeface="Calibri" panose="020F0502020204030204" pitchFamily="34" charset="0"/>
                <a:cs typeface="Arial" panose="020B0604020202020204" pitchFamily="34" charset="0"/>
              </a:rPr>
              <a:t> </a:t>
            </a:r>
            <a:r>
              <a:rPr lang="vi-VN" sz="4400">
                <a:solidFill>
                  <a:srgbClr val="FF0000"/>
                </a:solidFill>
                <a:ea typeface="Calibri" panose="020F0502020204030204" pitchFamily="34" charset="0"/>
                <a:cs typeface="Arial" panose="020B0604020202020204" pitchFamily="34" charset="0"/>
              </a:rPr>
              <a:t>rừng mơ nở hoa như được khoác thêm tấm áo mới. </a:t>
            </a:r>
            <a:endParaRPr lang="en-US" sz="4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517B78CA-3B9F-07B6-4216-7AE62E13C71B}"/>
              </a:ext>
            </a:extLst>
          </p:cNvPr>
          <p:cNvGrpSpPr/>
          <p:nvPr/>
        </p:nvGrpSpPr>
        <p:grpSpPr>
          <a:xfrm>
            <a:off x="11049000" y="3870149"/>
            <a:ext cx="6122937" cy="4596335"/>
            <a:chOff x="11049000" y="3870149"/>
            <a:chExt cx="6122937" cy="4596335"/>
          </a:xfrm>
        </p:grpSpPr>
        <p:pic>
          <p:nvPicPr>
            <p:cNvPr id="8194" name="Picture 2" descr="Du xuân lễ hội chùa Hương 2023 ở đâu? giá vé? kinh nghiệm?">
              <a:extLst>
                <a:ext uri="{FF2B5EF4-FFF2-40B4-BE49-F238E27FC236}">
                  <a16:creationId xmlns:a16="http://schemas.microsoft.com/office/drawing/2014/main" id="{9BF36CA3-B5DD-F0A1-0865-393163E77E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9000" y="4582742"/>
              <a:ext cx="6019800" cy="3883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descr="Push pin ">
              <a:extLst>
                <a:ext uri="{FF2B5EF4-FFF2-40B4-BE49-F238E27FC236}">
                  <a16:creationId xmlns:a16="http://schemas.microsoft.com/office/drawing/2014/main" id="{77D34D6A-F9C2-887C-4F46-7702B3D64D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540523">
              <a:off x="16405014" y="3870149"/>
              <a:ext cx="766923" cy="7669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34090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5" name="Freeform 5"/>
          <p:cNvSpPr/>
          <p:nvPr/>
        </p:nvSpPr>
        <p:spPr>
          <a:xfrm>
            <a:off x="-134054" y="159790"/>
            <a:ext cx="2655435" cy="76200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133584" y="-43275"/>
            <a:ext cx="1165302" cy="1045029"/>
          </a:xfrm>
          <a:custGeom>
            <a:avLst/>
            <a:gdLst/>
            <a:ahLst/>
            <a:cxnLst/>
            <a:rect l="l" t="t" r="r" b="b"/>
            <a:pathLst>
              <a:path w="1705610" h="1766639">
                <a:moveTo>
                  <a:pt x="0" y="0"/>
                </a:moveTo>
                <a:lnTo>
                  <a:pt x="1705610" y="0"/>
                </a:lnTo>
                <a:lnTo>
                  <a:pt x="1705610" y="1766639"/>
                </a:lnTo>
                <a:lnTo>
                  <a:pt x="0" y="1766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D02F72B-771E-744B-79AE-93D15AF9B8B0}"/>
              </a:ext>
            </a:extLst>
          </p:cNvPr>
          <p:cNvGrpSpPr/>
          <p:nvPr/>
        </p:nvGrpSpPr>
        <p:grpSpPr>
          <a:xfrm>
            <a:off x="5981700" y="-28898"/>
            <a:ext cx="6324600" cy="1580477"/>
            <a:chOff x="5715000" y="-1"/>
            <a:chExt cx="6324600" cy="1563773"/>
          </a:xfrm>
        </p:grpSpPr>
        <p:sp>
          <p:nvSpPr>
            <p:cNvPr id="26" name="Round Same Side Corner Rectangle 11">
              <a:extLst>
                <a:ext uri="{FF2B5EF4-FFF2-40B4-BE49-F238E27FC236}">
                  <a16:creationId xmlns:a16="http://schemas.microsoft.com/office/drawing/2014/main" id="{E5269646-0829-D2BE-8091-D07EE93DEE10}"/>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F9A2431-4DAB-5860-511C-9D24687A26A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Line Callout 1 (Border and Accent Bar) 3">
            <a:extLst>
              <a:ext uri="{FF2B5EF4-FFF2-40B4-BE49-F238E27FC236}">
                <a16:creationId xmlns:a16="http://schemas.microsoft.com/office/drawing/2014/main" id="{E5BB66C9-7285-FE22-3354-698C2683CB33}"/>
              </a:ext>
            </a:extLst>
          </p:cNvPr>
          <p:cNvSpPr/>
          <p:nvPr/>
        </p:nvSpPr>
        <p:spPr>
          <a:xfrm>
            <a:off x="533400" y="2252473"/>
            <a:ext cx="168402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Các em </a:t>
            </a:r>
            <a:r>
              <a:rPr lang="vi-VN" sz="4000">
                <a:solidFill>
                  <a:srgbClr val="C00000"/>
                </a:solidFill>
                <a:latin typeface="Arial" panose="020B0604020202020204" pitchFamily="34" charset="0"/>
                <a:cs typeface="Arial" panose="020B0604020202020204" pitchFamily="34" charset="0"/>
              </a:rPr>
              <a:t>quan sát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hình ảnh về</a:t>
            </a:r>
            <a:r>
              <a:rPr lang="en-US" sz="4000">
                <a:solidFill>
                  <a:srgbClr val="C00000"/>
                </a:solidFill>
                <a:latin typeface="Arial" panose="020B0604020202020204" pitchFamily="34" charset="0"/>
                <a:cs typeface="Arial" panose="020B0604020202020204" pitchFamily="34" charset="0"/>
              </a:rPr>
              <a:t> các</a:t>
            </a:r>
            <a:r>
              <a:rPr lang="vi-VN" sz="4000">
                <a:solidFill>
                  <a:srgbClr val="C00000"/>
                </a:solidFill>
                <a:latin typeface="Arial" panose="020B0604020202020204" pitchFamily="34" charset="0"/>
                <a:cs typeface="Arial" panose="020B0604020202020204" pitchFamily="34" charset="0"/>
              </a:rPr>
              <a:t> lễ hội mùa xuân ở nước ta: </a:t>
            </a:r>
            <a:endParaRPr lang="en-US" sz="4000" dirty="0">
              <a:solidFill>
                <a:srgbClr val="C0000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2076CD3-04FE-40C1-4279-FE98EE9D6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533844"/>
            <a:ext cx="6773422"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5857B7F6-25FA-EFF9-A35C-98229A3C5AA4}"/>
              </a:ext>
            </a:extLst>
          </p:cNvPr>
          <p:cNvSpPr txBox="1"/>
          <p:nvPr/>
        </p:nvSpPr>
        <p:spPr>
          <a:xfrm>
            <a:off x="1519811" y="9178828"/>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Gò Đống Đa</a:t>
            </a:r>
            <a:endParaRPr lang="en-US" sz="3600" i="1" dirty="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18C2B8B4-5B70-8A40-F9EB-FCF6A05DD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3623" y="4533844"/>
            <a:ext cx="7396577"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84A69D7-518A-5369-092F-16B8CE992971}"/>
              </a:ext>
            </a:extLst>
          </p:cNvPr>
          <p:cNvSpPr txBox="1"/>
          <p:nvPr/>
        </p:nvSpPr>
        <p:spPr>
          <a:xfrm>
            <a:off x="9827211" y="9178828"/>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chợ Viềng</a:t>
            </a:r>
            <a:endParaRPr lang="en-US" sz="3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1273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outVertical)">
                                      <p:cBhvr>
                                        <p:cTn id="19" dur="500"/>
                                        <p:tgtEl>
                                          <p:spTgt spid="103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815CD904-2FE9-0FB1-370B-2AAFCF977789}"/>
              </a:ext>
            </a:extLst>
          </p:cNvPr>
          <p:cNvSpPr/>
          <p:nvPr/>
        </p:nvSpPr>
        <p:spPr>
          <a:xfrm>
            <a:off x="1329826" y="1430420"/>
            <a:ext cx="16196174" cy="8437480"/>
          </a:xfrm>
          <a:custGeom>
            <a:avLst/>
            <a:gdLst/>
            <a:ahLst/>
            <a:cxnLst/>
            <a:rect l="l" t="t" r="r" b="b"/>
            <a:pathLst>
              <a:path w="4137329" h="2167467">
                <a:moveTo>
                  <a:pt x="0" y="0"/>
                </a:moveTo>
                <a:lnTo>
                  <a:pt x="4137329" y="0"/>
                </a:lnTo>
                <a:lnTo>
                  <a:pt x="4137329" y="2167467"/>
                </a:lnTo>
                <a:lnTo>
                  <a:pt x="0" y="2167467"/>
                </a:lnTo>
                <a:close/>
              </a:path>
            </a:pathLst>
          </a:custGeom>
          <a:solidFill>
            <a:srgbClr val="FFF5E0"/>
          </a:solidFill>
        </p:spPr>
        <p:txBody>
          <a:bodyPr/>
          <a:lstStyle/>
          <a:p>
            <a:endParaRPr lang="en-US">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7DD2AC4-84E1-CE24-D7CE-5BBFE0CE8D51}"/>
              </a:ext>
            </a:extLst>
          </p:cNvPr>
          <p:cNvSpPr/>
          <p:nvPr/>
        </p:nvSpPr>
        <p:spPr>
          <a:xfrm>
            <a:off x="-304800" y="532541"/>
            <a:ext cx="14478000" cy="2440980"/>
          </a:xfrm>
          <a:prstGeom prst="roundRect">
            <a:avLst/>
          </a:prstGeom>
          <a:solidFill>
            <a:schemeClr val="bg1"/>
          </a:solidFill>
          <a:ln w="57150">
            <a:solidFill>
              <a:schemeClr val="accent2">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hình ảnh nào cho thấy người đi hội rất đông vui và thân thiện?</a:t>
            </a:r>
          </a:p>
        </p:txBody>
      </p:sp>
      <p:sp>
        <p:nvSpPr>
          <p:cNvPr id="5" name="TextBox 4">
            <a:extLst>
              <a:ext uri="{FF2B5EF4-FFF2-40B4-BE49-F238E27FC236}">
                <a16:creationId xmlns:a16="http://schemas.microsoft.com/office/drawing/2014/main" id="{DA463513-04B4-77A7-0279-88ED197F3BAE}"/>
              </a:ext>
            </a:extLst>
          </p:cNvPr>
          <p:cNvSpPr txBox="1"/>
          <p:nvPr/>
        </p:nvSpPr>
        <p:spPr>
          <a:xfrm>
            <a:off x="1970316" y="3158071"/>
            <a:ext cx="8184288" cy="6467220"/>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Người đi hội rất đông vui: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nườm nượp/ nườm nượp người, xe đi.</a:t>
            </a:r>
          </a:p>
          <a:p>
            <a:pPr marL="571500" marR="0" lvl="0" indent="-571500" algn="just">
              <a:lnSpc>
                <a:spcPct val="150000"/>
              </a:lnSpc>
              <a:spcBef>
                <a:spcPts val="100"/>
              </a:spcBef>
              <a:spcAft>
                <a:spcPts val="100"/>
              </a:spcAft>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Người đi hội rất thân thiện: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nơi núi non thành nơi gặp gỡ, chào nhau cởi mở, bất ngờ nhận ra người cùng quê (hóa ra),...</a:t>
            </a:r>
          </a:p>
        </p:txBody>
      </p:sp>
      <p:sp>
        <p:nvSpPr>
          <p:cNvPr id="2" name="Freeform 2"/>
          <p:cNvSpPr/>
          <p:nvPr/>
        </p:nvSpPr>
        <p:spPr>
          <a:xfrm rot="-3211535">
            <a:off x="16522087" y="483925"/>
            <a:ext cx="1188143" cy="2036228"/>
          </a:xfrm>
          <a:custGeom>
            <a:avLst/>
            <a:gdLst/>
            <a:ahLst/>
            <a:cxnLst/>
            <a:rect l="l" t="t" r="r" b="b"/>
            <a:pathLst>
              <a:path w="4344888" h="4972690">
                <a:moveTo>
                  <a:pt x="0" y="0"/>
                </a:moveTo>
                <a:lnTo>
                  <a:pt x="4344888" y="0"/>
                </a:lnTo>
                <a:lnTo>
                  <a:pt x="4344888" y="4972691"/>
                </a:lnTo>
                <a:lnTo>
                  <a:pt x="0" y="4972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567825" y="8829366"/>
            <a:ext cx="1050471" cy="1219200"/>
          </a:xfrm>
          <a:custGeom>
            <a:avLst/>
            <a:gdLst/>
            <a:ahLst/>
            <a:cxnLst/>
            <a:rect l="l" t="t" r="r" b="b"/>
            <a:pathLst>
              <a:path w="1808105" h="2464197">
                <a:moveTo>
                  <a:pt x="0" y="0"/>
                </a:moveTo>
                <a:lnTo>
                  <a:pt x="1808105" y="0"/>
                </a:lnTo>
                <a:lnTo>
                  <a:pt x="1808105" y="2464197"/>
                </a:lnTo>
                <a:lnTo>
                  <a:pt x="0" y="24641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218" name="Picture 2" descr="Những đặc sản dân dã ấn tượng của chùa Hương">
            <a:extLst>
              <a:ext uri="{FF2B5EF4-FFF2-40B4-BE49-F238E27FC236}">
                <a16:creationId xmlns:a16="http://schemas.microsoft.com/office/drawing/2014/main" id="{967D3AAC-2D20-1E19-92BD-EE20B396E0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6605" y="4457700"/>
            <a:ext cx="5889031" cy="3926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922566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arn(inVertical)">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7270186" y="9296229"/>
            <a:ext cx="1066800" cy="980942"/>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FD7CB32-E774-24F1-63E5-381BF2E2823D}"/>
              </a:ext>
            </a:extLst>
          </p:cNvPr>
          <p:cNvGrpSpPr/>
          <p:nvPr/>
        </p:nvGrpSpPr>
        <p:grpSpPr>
          <a:xfrm>
            <a:off x="2220686" y="504919"/>
            <a:ext cx="14505214" cy="2733580"/>
            <a:chOff x="1707018" y="1133350"/>
            <a:chExt cx="14505214" cy="2733580"/>
          </a:xfrm>
        </p:grpSpPr>
        <p:sp>
          <p:nvSpPr>
            <p:cNvPr id="15" name="Rectangle: Rounded Corners 14">
              <a:extLst>
                <a:ext uri="{FF2B5EF4-FFF2-40B4-BE49-F238E27FC236}">
                  <a16:creationId xmlns:a16="http://schemas.microsoft.com/office/drawing/2014/main" id="{DC49C9AA-CEBD-2BC0-79CE-48C2931CEE38}"/>
                </a:ext>
              </a:extLst>
            </p:cNvPr>
            <p:cNvSpPr/>
            <p:nvPr/>
          </p:nvSpPr>
          <p:spPr>
            <a:xfrm>
              <a:off x="1707018" y="1429783"/>
              <a:ext cx="13933714" cy="2437147"/>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3: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Niềm </a:t>
              </a:r>
              <a:r>
                <a:rPr kumimoji="0" lang="vi-VN" sz="4000" b="1" i="0" u="sng"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tự hào</a:t>
              </a:r>
              <a:r>
                <a:rPr kumimoji="0" lang="vi-VN" sz="4000" i="0"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về quê hương, đất nước được thể hiện qua những câu thơ nào? </a:t>
              </a:r>
            </a:p>
          </p:txBody>
        </p:sp>
        <p:sp>
          <p:nvSpPr>
            <p:cNvPr id="16" name="Freeform 4">
              <a:extLst>
                <a:ext uri="{FF2B5EF4-FFF2-40B4-BE49-F238E27FC236}">
                  <a16:creationId xmlns:a16="http://schemas.microsoft.com/office/drawing/2014/main" id="{6535D364-9D44-7FEB-4DA0-864BDA0443A7}"/>
                </a:ext>
              </a:extLst>
            </p:cNvPr>
            <p:cNvSpPr/>
            <p:nvPr/>
          </p:nvSpPr>
          <p:spPr>
            <a:xfrm>
              <a:off x="15069232" y="1133350"/>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70460A0A-1425-D804-4594-29BB01F66ACA}"/>
              </a:ext>
            </a:extLst>
          </p:cNvPr>
          <p:cNvGrpSpPr/>
          <p:nvPr/>
        </p:nvGrpSpPr>
        <p:grpSpPr>
          <a:xfrm>
            <a:off x="974271" y="3636073"/>
            <a:ext cx="7882214" cy="6146008"/>
            <a:chOff x="1073702" y="2334806"/>
            <a:chExt cx="7882214" cy="6146008"/>
          </a:xfrm>
        </p:grpSpPr>
        <p:sp>
          <p:nvSpPr>
            <p:cNvPr id="6" name="Freeform 8">
              <a:extLst>
                <a:ext uri="{FF2B5EF4-FFF2-40B4-BE49-F238E27FC236}">
                  <a16:creationId xmlns:a16="http://schemas.microsoft.com/office/drawing/2014/main" id="{2499F6CA-8590-FAED-871C-9D93AEE8487F}"/>
                </a:ext>
              </a:extLst>
            </p:cNvPr>
            <p:cNvSpPr/>
            <p:nvPr/>
          </p:nvSpPr>
          <p:spPr>
            <a:xfrm>
              <a:off x="1073702"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7" name="Freeform 12">
              <a:extLst>
                <a:ext uri="{FF2B5EF4-FFF2-40B4-BE49-F238E27FC236}">
                  <a16:creationId xmlns:a16="http://schemas.microsoft.com/office/drawing/2014/main" id="{841D7C25-24F4-00D6-6B00-68197F7E740F}"/>
                </a:ext>
              </a:extLst>
            </p:cNvPr>
            <p:cNvSpPr/>
            <p:nvPr/>
          </p:nvSpPr>
          <p:spPr>
            <a:xfrm>
              <a:off x="4329680" y="2334806"/>
              <a:ext cx="1371600" cy="13370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10" name="TextBox 9">
              <a:extLst>
                <a:ext uri="{FF2B5EF4-FFF2-40B4-BE49-F238E27FC236}">
                  <a16:creationId xmlns:a16="http://schemas.microsoft.com/office/drawing/2014/main" id="{D75B5BF7-C660-215A-2469-1238FD058EAA}"/>
                </a:ext>
              </a:extLst>
            </p:cNvPr>
            <p:cNvSpPr txBox="1"/>
            <p:nvPr/>
          </p:nvSpPr>
          <p:spPr>
            <a:xfrm>
              <a:off x="1169550" y="4060918"/>
              <a:ext cx="7690518" cy="367158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Bước mỗi bước say mê</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Như giữa trang cổ tích.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Đất nước mình thanh lịch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Nên núi rừng cũng thơ.</a:t>
              </a:r>
            </a:p>
          </p:txBody>
        </p:sp>
      </p:grpSp>
      <p:grpSp>
        <p:nvGrpSpPr>
          <p:cNvPr id="11" name="Group 10">
            <a:extLst>
              <a:ext uri="{FF2B5EF4-FFF2-40B4-BE49-F238E27FC236}">
                <a16:creationId xmlns:a16="http://schemas.microsoft.com/office/drawing/2014/main" id="{E9088A6C-37F9-5DE6-6DBC-13DA15C08779}"/>
              </a:ext>
            </a:extLst>
          </p:cNvPr>
          <p:cNvGrpSpPr/>
          <p:nvPr/>
        </p:nvGrpSpPr>
        <p:grpSpPr>
          <a:xfrm>
            <a:off x="9440960" y="3636073"/>
            <a:ext cx="7882214" cy="6146008"/>
            <a:chOff x="9476534" y="2334806"/>
            <a:chExt cx="7882214" cy="6146008"/>
          </a:xfrm>
        </p:grpSpPr>
        <p:sp>
          <p:nvSpPr>
            <p:cNvPr id="12" name="Freeform 8">
              <a:extLst>
                <a:ext uri="{FF2B5EF4-FFF2-40B4-BE49-F238E27FC236}">
                  <a16:creationId xmlns:a16="http://schemas.microsoft.com/office/drawing/2014/main" id="{53CF48E2-BC55-4EAB-D8C2-F51FDF58216B}"/>
                </a:ext>
              </a:extLst>
            </p:cNvPr>
            <p:cNvSpPr/>
            <p:nvPr/>
          </p:nvSpPr>
          <p:spPr>
            <a:xfrm>
              <a:off x="9476534"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13" name="Freeform 12">
              <a:extLst>
                <a:ext uri="{FF2B5EF4-FFF2-40B4-BE49-F238E27FC236}">
                  <a16:creationId xmlns:a16="http://schemas.microsoft.com/office/drawing/2014/main" id="{3C603CD5-3C6B-99F7-4CF2-2938553A39EC}"/>
                </a:ext>
              </a:extLst>
            </p:cNvPr>
            <p:cNvSpPr/>
            <p:nvPr/>
          </p:nvSpPr>
          <p:spPr>
            <a:xfrm>
              <a:off x="12718081" y="2334806"/>
              <a:ext cx="1371600" cy="13370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14" name="TextBox 13">
              <a:extLst>
                <a:ext uri="{FF2B5EF4-FFF2-40B4-BE49-F238E27FC236}">
                  <a16:creationId xmlns:a16="http://schemas.microsoft.com/office/drawing/2014/main" id="{77660AFF-0744-395B-8FCE-21805B130EEB}"/>
                </a:ext>
              </a:extLst>
            </p:cNvPr>
            <p:cNvSpPr txBox="1"/>
            <p:nvPr/>
          </p:nvSpPr>
          <p:spPr>
            <a:xfrm>
              <a:off x="9636774" y="4212736"/>
              <a:ext cx="7616681" cy="3671583"/>
            </a:xfrm>
            <a:prstGeom prst="rect">
              <a:avLst/>
            </a:prstGeom>
            <a:noFill/>
          </p:spPr>
          <p:txBody>
            <a:bodyPr wrap="square">
              <a:spAutoFit/>
            </a:bodyPr>
            <a:lstStyle/>
            <a:p>
              <a:pPr marR="0" algn="ctr">
                <a:lnSpc>
                  <a:spcPct val="150000"/>
                </a:lnSpc>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Tiên, chùa Hương</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Đá còn vang tiếng nhạc.</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núi Hinh Bồng </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Gió còn 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â</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 khúc hát.</a:t>
              </a:r>
            </a:p>
          </p:txBody>
        </p:sp>
      </p:grpSp>
      <p:sp>
        <p:nvSpPr>
          <p:cNvPr id="9" name="Freeform 9"/>
          <p:cNvSpPr/>
          <p:nvPr/>
        </p:nvSpPr>
        <p:spPr>
          <a:xfrm>
            <a:off x="-145851" y="9163267"/>
            <a:ext cx="1125565" cy="1055721"/>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8065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5"/>
        </a:solidFill>
        <a:effectLst/>
      </p:bgPr>
    </p:bg>
    <p:spTree>
      <p:nvGrpSpPr>
        <p:cNvPr id="1" name=""/>
        <p:cNvGrpSpPr/>
        <p:nvPr/>
      </p:nvGrpSpPr>
      <p:grpSpPr>
        <a:xfrm>
          <a:off x="0" y="0"/>
          <a:ext cx="0" cy="0"/>
          <a:chOff x="0" y="0"/>
          <a:chExt cx="0" cy="0"/>
        </a:xfrm>
      </p:grpSpPr>
      <p:sp>
        <p:nvSpPr>
          <p:cNvPr id="7" name="Freeform 7"/>
          <p:cNvSpPr/>
          <p:nvPr/>
        </p:nvSpPr>
        <p:spPr>
          <a:xfrm>
            <a:off x="0" y="8496300"/>
            <a:ext cx="1981200" cy="1600200"/>
          </a:xfrm>
          <a:custGeom>
            <a:avLst/>
            <a:gdLst/>
            <a:ahLst/>
            <a:cxnLst/>
            <a:rect l="l" t="t" r="r" b="b"/>
            <a:pathLst>
              <a:path w="5049500" h="4709806">
                <a:moveTo>
                  <a:pt x="0" y="0"/>
                </a:moveTo>
                <a:lnTo>
                  <a:pt x="5049500" y="0"/>
                </a:lnTo>
                <a:lnTo>
                  <a:pt x="5049500" y="4709806"/>
                </a:lnTo>
                <a:lnTo>
                  <a:pt x="0" y="4709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59DD2ECA-FC3F-3836-B4B9-A8A26B657E97}"/>
              </a:ext>
            </a:extLst>
          </p:cNvPr>
          <p:cNvPicPr>
            <a:picLocks noChangeAspect="1"/>
          </p:cNvPicPr>
          <p:nvPr/>
        </p:nvPicPr>
        <p:blipFill>
          <a:blip r:embed="rId4">
            <a:grayscl/>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4309003" y="-419100"/>
            <a:ext cx="9669994" cy="8458200"/>
          </a:xfrm>
          <a:prstGeom prst="rect">
            <a:avLst/>
          </a:prstGeom>
        </p:spPr>
      </p:pic>
      <p:sp>
        <p:nvSpPr>
          <p:cNvPr id="4" name="TextBox 3">
            <a:extLst>
              <a:ext uri="{FF2B5EF4-FFF2-40B4-BE49-F238E27FC236}">
                <a16:creationId xmlns:a16="http://schemas.microsoft.com/office/drawing/2014/main" id="{0626B81E-6AD6-F3A0-1305-79D9E9F83DB7}"/>
              </a:ext>
            </a:extLst>
          </p:cNvPr>
          <p:cNvSpPr txBox="1"/>
          <p:nvPr/>
        </p:nvSpPr>
        <p:spPr>
          <a:xfrm>
            <a:off x="5404290" y="4686300"/>
            <a:ext cx="7620000" cy="2171428"/>
          </a:xfrm>
          <a:prstGeom prst="rect">
            <a:avLst/>
          </a:prstGeom>
          <a:noFill/>
        </p:spPr>
        <p:txBody>
          <a:bodyPr wrap="square">
            <a:spAutoFit/>
          </a:bodyPr>
          <a:lstStyle/>
          <a:p>
            <a:pPr algn="ctr">
              <a:lnSpc>
                <a:spcPct val="150000"/>
              </a:lnSpc>
            </a:pPr>
            <a:r>
              <a:rPr lang="vi-VN" sz="4800">
                <a:solidFill>
                  <a:srgbClr val="000000"/>
                </a:solidFill>
                <a:ea typeface="Calibri" panose="020F0502020204030204" pitchFamily="34" charset="0"/>
                <a:cs typeface="Arial" panose="020B0604020202020204" pitchFamily="34" charset="0"/>
              </a:rPr>
              <a:t>Vì sao những câu thơ đó thể hiện niềm tự hào?</a:t>
            </a:r>
            <a:endParaRPr lang="en-US" sz="4800" dirty="0">
              <a:latin typeface="Arial" panose="020B0604020202020204" pitchFamily="34" charset="0"/>
              <a:cs typeface="Arial" panose="020B0604020202020204" pitchFamily="34" charset="0"/>
            </a:endParaRPr>
          </a:p>
        </p:txBody>
      </p:sp>
      <p:sp>
        <p:nvSpPr>
          <p:cNvPr id="6" name="AutoShape 24">
            <a:extLst>
              <a:ext uri="{FF2B5EF4-FFF2-40B4-BE49-F238E27FC236}">
                <a16:creationId xmlns:a16="http://schemas.microsoft.com/office/drawing/2014/main" id="{57211A66-D7CC-814F-A912-32D3CF79D042}"/>
              </a:ext>
            </a:extLst>
          </p:cNvPr>
          <p:cNvSpPr/>
          <p:nvPr/>
        </p:nvSpPr>
        <p:spPr>
          <a:xfrm>
            <a:off x="-1981200" y="667429"/>
            <a:ext cx="22250400" cy="1652625"/>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45978AE-1C18-D3A2-42B8-B287F60AB213}"/>
              </a:ext>
            </a:extLst>
          </p:cNvPr>
          <p:cNvSpPr txBox="1"/>
          <p:nvPr/>
        </p:nvSpPr>
        <p:spPr>
          <a:xfrm>
            <a:off x="4335523" y="1032076"/>
            <a:ext cx="9620212" cy="923330"/>
          </a:xfrm>
          <a:prstGeom prst="rect">
            <a:avLst/>
          </a:prstGeom>
          <a:noFill/>
        </p:spPr>
        <p:txBody>
          <a:bodyPr wrap="square">
            <a:spAutoFit/>
          </a:bodyPr>
          <a:lstStyle/>
          <a:p>
            <a:pPr algn="ctr">
              <a:spcAft>
                <a:spcPts val="1000"/>
              </a:spcAft>
            </a:pPr>
            <a:r>
              <a:rPr lang="en-US" sz="54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TRẢ LỜI CÂU HỎI PHỤ</a:t>
            </a:r>
            <a:endParaRPr lang="en-US" sz="5400"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F374DA1-6926-8646-C919-B3F56E375436}"/>
              </a:ext>
            </a:extLst>
          </p:cNvPr>
          <p:cNvGrpSpPr/>
          <p:nvPr/>
        </p:nvGrpSpPr>
        <p:grpSpPr>
          <a:xfrm rot="702940">
            <a:off x="15917540" y="521419"/>
            <a:ext cx="2499012" cy="1705583"/>
            <a:chOff x="15794001" y="8493661"/>
            <a:chExt cx="2246574" cy="1599902"/>
          </a:xfrm>
        </p:grpSpPr>
        <p:sp>
          <p:nvSpPr>
            <p:cNvPr id="10" name="Freeform 9">
              <a:extLst>
                <a:ext uri="{FF2B5EF4-FFF2-40B4-BE49-F238E27FC236}">
                  <a16:creationId xmlns:a16="http://schemas.microsoft.com/office/drawing/2014/main" id="{2594A2D9-111C-54B3-4A38-515D151A525C}"/>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a:extLst>
                <a:ext uri="{FF2B5EF4-FFF2-40B4-BE49-F238E27FC236}">
                  <a16:creationId xmlns:a16="http://schemas.microsoft.com/office/drawing/2014/main" id="{F8F2E742-D8C5-0D80-462D-EDE80557A0BD}"/>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F4CA413D-606B-BC38-1026-64EAF8F1E70C}"/>
              </a:ext>
            </a:extLst>
          </p:cNvPr>
          <p:cNvGrpSpPr/>
          <p:nvPr/>
        </p:nvGrpSpPr>
        <p:grpSpPr>
          <a:xfrm rot="6949130">
            <a:off x="351203" y="384659"/>
            <a:ext cx="2506785" cy="1782556"/>
            <a:chOff x="15794001" y="8493661"/>
            <a:chExt cx="2246574" cy="1599902"/>
          </a:xfrm>
        </p:grpSpPr>
        <p:sp>
          <p:nvSpPr>
            <p:cNvPr id="13" name="Freeform 9">
              <a:extLst>
                <a:ext uri="{FF2B5EF4-FFF2-40B4-BE49-F238E27FC236}">
                  <a16:creationId xmlns:a16="http://schemas.microsoft.com/office/drawing/2014/main" id="{DDCA0DD8-1C7D-E694-C401-BAB3AAA7B7A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1">
              <a:extLst>
                <a:ext uri="{FF2B5EF4-FFF2-40B4-BE49-F238E27FC236}">
                  <a16:creationId xmlns:a16="http://schemas.microsoft.com/office/drawing/2014/main" id="{588EB3A9-D482-BA35-DC04-8C912D2E4EA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9" name="Picture 11">
            <a:extLst>
              <a:ext uri="{FF2B5EF4-FFF2-40B4-BE49-F238E27FC236}">
                <a16:creationId xmlns:a16="http://schemas.microsoft.com/office/drawing/2014/main" id="{F7726312-E2CB-8789-C5DF-61DD21B69B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24290" y="6686607"/>
            <a:ext cx="4131175" cy="3671583"/>
          </a:xfrm>
          <a:prstGeom prst="rect">
            <a:avLst/>
          </a:prstGeom>
        </p:spPr>
      </p:pic>
    </p:spTree>
    <p:extLst>
      <p:ext uri="{BB962C8B-B14F-4D97-AF65-F5344CB8AC3E}">
        <p14:creationId xmlns:p14="http://schemas.microsoft.com/office/powerpoint/2010/main" val="12713194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Đoạn văn về tình yêu quê hương đất nước (32 mẫu) - Văn 7">
            <a:extLst>
              <a:ext uri="{FF2B5EF4-FFF2-40B4-BE49-F238E27FC236}">
                <a16:creationId xmlns:a16="http://schemas.microsoft.com/office/drawing/2014/main" id="{43C01DB5-5E91-58B9-F263-987EA5916019}"/>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5919544"/>
            <a:ext cx="9175984" cy="436745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Tổng hợp 100 ảnh về phong cảnh chùa hương - iedunet.edu.vn">
            <a:extLst>
              <a:ext uri="{FF2B5EF4-FFF2-40B4-BE49-F238E27FC236}">
                <a16:creationId xmlns:a16="http://schemas.microsoft.com/office/drawing/2014/main" id="{F25638DB-E8A1-8A3C-4899-775636B3E469}"/>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9175984" y="0"/>
            <a:ext cx="9167142" cy="657568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hùa Hương: Khách đông, không lơ là phòng dịch">
            <a:extLst>
              <a:ext uri="{FF2B5EF4-FFF2-40B4-BE49-F238E27FC236}">
                <a16:creationId xmlns:a16="http://schemas.microsoft.com/office/drawing/2014/main" id="{31BC1D8D-352E-3B5D-0B70-14493A536C9F}"/>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0" y="0"/>
            <a:ext cx="9175984" cy="591954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50 Tranh Quê Hương Đất Nước 3 Miền Bắc Trung Nam | Hội họa, Phong cảnh,  Tranh phong cảnh">
            <a:extLst>
              <a:ext uri="{FF2B5EF4-FFF2-40B4-BE49-F238E27FC236}">
                <a16:creationId xmlns:a16="http://schemas.microsoft.com/office/drawing/2014/main" id="{C7520758-0677-B92E-048F-CBF6474718E5}"/>
              </a:ext>
            </a:extLst>
          </p:cNvPr>
          <p:cNvPicPr>
            <a:picLocks noChangeAspect="1" noChangeArrowheads="1"/>
          </p:cNvPicPr>
          <p:nvPr/>
        </p:nvPicPr>
        <p:blipFill rotWithShape="1">
          <a:blip r:embed="rId5">
            <a:alphaModFix amt="85000"/>
            <a:extLst>
              <a:ext uri="{28A0092B-C50C-407E-A947-70E740481C1C}">
                <a14:useLocalDpi xmlns:a14="http://schemas.microsoft.com/office/drawing/2010/main" val="0"/>
              </a:ext>
            </a:extLst>
          </a:blip>
          <a:srcRect b="19231"/>
          <a:stretch/>
        </p:blipFill>
        <p:spPr bwMode="auto">
          <a:xfrm>
            <a:off x="9175984" y="6572127"/>
            <a:ext cx="9112016" cy="37148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B235A4F-D330-F25C-7796-F94F09A07A12}"/>
              </a:ext>
            </a:extLst>
          </p:cNvPr>
          <p:cNvGrpSpPr/>
          <p:nvPr/>
        </p:nvGrpSpPr>
        <p:grpSpPr>
          <a:xfrm>
            <a:off x="3967518" y="2510018"/>
            <a:ext cx="10472058" cy="5919545"/>
            <a:chOff x="281695" y="-1903641"/>
            <a:chExt cx="10472058" cy="5080943"/>
          </a:xfrm>
        </p:grpSpPr>
        <p:sp>
          <p:nvSpPr>
            <p:cNvPr id="3" name="Round Same Side Corner Rectangle 3">
              <a:extLst>
                <a:ext uri="{FF2B5EF4-FFF2-40B4-BE49-F238E27FC236}">
                  <a16:creationId xmlns:a16="http://schemas.microsoft.com/office/drawing/2014/main" id="{1BE1A91C-D011-41CD-B302-5B4556B9C976}"/>
                </a:ext>
              </a:extLst>
            </p:cNvPr>
            <p:cNvSpPr/>
            <p:nvPr/>
          </p:nvSpPr>
          <p:spPr>
            <a:xfrm rot="5400000">
              <a:off x="2977252" y="-4599198"/>
              <a:ext cx="5080943" cy="10472058"/>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699CEFD-39BA-56F4-4957-21EA4CF5581F}"/>
                </a:ext>
              </a:extLst>
            </p:cNvPr>
            <p:cNvSpPr txBox="1"/>
            <p:nvPr/>
          </p:nvSpPr>
          <p:spPr>
            <a:xfrm>
              <a:off x="708277" y="-1810667"/>
              <a:ext cx="9618891" cy="4894996"/>
            </a:xfrm>
            <a:prstGeom prst="rect">
              <a:avLst/>
            </a:prstGeom>
            <a:noFill/>
          </p:spPr>
          <p:txBody>
            <a:bodyPr wrap="square" rtlCol="0">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GỢI Ý TRẢ LỜI</a:t>
              </a:r>
            </a:p>
            <a:p>
              <a:pPr algn="just">
                <a:lnSpc>
                  <a:spcPct val="150000"/>
                </a:lnSpc>
              </a:pPr>
              <a:r>
                <a:rPr lang="vi-VN" sz="4000">
                  <a:latin typeface="Arial" panose="020B0604020202020204" pitchFamily="34" charset="0"/>
                  <a:cs typeface="Arial" panose="020B0604020202020204" pitchFamily="34" charset="0"/>
                </a:rPr>
                <a:t>Tự hào vì quê hương tươi đẹp, cái đẹp tưởng như chỉ có trong cổ tích. Tự hào vì quê hương thanh lịch và nên thơ. Tự hào vì tiếng nhạc, khúc hát luôn âm vang từ đá, từ gió ở núi non, hang động.</a:t>
              </a:r>
              <a:endParaRPr lang="en-US"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7449800" y="32685"/>
            <a:ext cx="914400" cy="838200"/>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5A6A4A87-CDFE-77E5-09BD-D3FAB572D54A}"/>
              </a:ext>
            </a:extLst>
          </p:cNvPr>
          <p:cNvSpPr/>
          <p:nvPr/>
        </p:nvSpPr>
        <p:spPr>
          <a:xfrm>
            <a:off x="7086600" y="571500"/>
            <a:ext cx="10591800" cy="3388534"/>
          </a:xfrm>
          <a:prstGeom prst="wedgeRoundRectCallout">
            <a:avLst>
              <a:gd name="adj1" fmla="val -54145"/>
              <a:gd name="adj2" fmla="val 45815"/>
              <a:gd name="adj3" fmla="val 16667"/>
            </a:avLst>
          </a:pr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FF0000"/>
                </a:solidFill>
                <a:latin typeface="Arial" panose="020B0604020202020204" pitchFamily="34" charset="0"/>
                <a:cs typeface="Arial" panose="020B0604020202020204" pitchFamily="34" charset="0"/>
              </a:rPr>
              <a:t>Tác giả muốn nói đến ý nghĩa của lễ hội chùa Hương: </a:t>
            </a:r>
            <a:r>
              <a:rPr lang="vi-VN" sz="3600">
                <a:solidFill>
                  <a:schemeClr val="tx1"/>
                </a:solidFill>
                <a:latin typeface="Arial" panose="020B0604020202020204" pitchFamily="34" charset="0"/>
                <a:cs typeface="Arial" panose="020B0604020202020204" pitchFamily="34" charset="0"/>
              </a:rPr>
              <a:t>Đến chùa Hương là để thăm cảnh đẹp đất nước và cảm nhận tình yêu thương của mọi người dành cho nhau.</a:t>
            </a:r>
          </a:p>
        </p:txBody>
      </p:sp>
      <p:sp>
        <p:nvSpPr>
          <p:cNvPr id="17" name="Speech Bubble: Rectangle with Corners Rounded 16">
            <a:extLst>
              <a:ext uri="{FF2B5EF4-FFF2-40B4-BE49-F238E27FC236}">
                <a16:creationId xmlns:a16="http://schemas.microsoft.com/office/drawing/2014/main" id="{453672BB-0522-C8FC-31F2-96B28454370E}"/>
              </a:ext>
            </a:extLst>
          </p:cNvPr>
          <p:cNvSpPr/>
          <p:nvPr/>
        </p:nvSpPr>
        <p:spPr>
          <a:xfrm>
            <a:off x="7086600" y="4375220"/>
            <a:ext cx="10591800" cy="2179608"/>
          </a:xfrm>
          <a:prstGeom prst="wedgeRoundRectCallout">
            <a:avLst>
              <a:gd name="adj1" fmla="val -53863"/>
              <a:gd name="adj2" fmla="val -40137"/>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Đến chùa Hương không chỉ để lễ Phật mà còn được thăm những hang động đẹp nhất Việt Nam.</a:t>
            </a:r>
            <a:endParaRPr lang="en-US" sz="36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EA4BAA85-C099-11D6-658D-339E08780D74}"/>
              </a:ext>
            </a:extLst>
          </p:cNvPr>
          <p:cNvSpPr/>
          <p:nvPr/>
        </p:nvSpPr>
        <p:spPr>
          <a:xfrm>
            <a:off x="7086600" y="6970015"/>
            <a:ext cx="10591800" cy="2874414"/>
          </a:xfrm>
          <a:prstGeom prst="wedgeRoundRectCallout">
            <a:avLst>
              <a:gd name="adj1" fmla="val -53605"/>
              <a:gd name="adj2" fmla="val -4732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Đến chùa Hương, người ta vừa đi lễ, vừa để thưởng thức cảnh thiên nhiên tươi đẹp, vừa đế cảm nhận không khí yêu thương trong lễ hội...</a:t>
            </a:r>
            <a:endParaRPr lang="en-US" sz="360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F20D343-29C8-8D24-C14E-F014E357EA8B}"/>
              </a:ext>
            </a:extLst>
          </p:cNvPr>
          <p:cNvGrpSpPr/>
          <p:nvPr/>
        </p:nvGrpSpPr>
        <p:grpSpPr>
          <a:xfrm>
            <a:off x="609600" y="1993662"/>
            <a:ext cx="5638799" cy="6942724"/>
            <a:chOff x="-700721" y="624628"/>
            <a:chExt cx="5638799" cy="6942724"/>
          </a:xfrm>
        </p:grpSpPr>
        <p:sp>
          <p:nvSpPr>
            <p:cNvPr id="4" name="Rectangle: Rounded Corners 3">
              <a:extLst>
                <a:ext uri="{FF2B5EF4-FFF2-40B4-BE49-F238E27FC236}">
                  <a16:creationId xmlns:a16="http://schemas.microsoft.com/office/drawing/2014/main" id="{D68DB92C-67D7-A1C5-25BA-8A2EED1CCD2E}"/>
                </a:ext>
              </a:extLst>
            </p:cNvPr>
            <p:cNvSpPr/>
            <p:nvPr/>
          </p:nvSpPr>
          <p:spPr>
            <a:xfrm>
              <a:off x="-700721" y="624628"/>
              <a:ext cx="5638799" cy="69427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Theo em, ở khổ thơ cuối, tác giả muốn nói điều gì? </a:t>
              </a:r>
              <a:endParaRPr lang="vi-VN" sz="40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6">
              <a:extLst>
                <a:ext uri="{FF2B5EF4-FFF2-40B4-BE49-F238E27FC236}">
                  <a16:creationId xmlns:a16="http://schemas.microsoft.com/office/drawing/2014/main" id="{1B564F7F-1411-BA43-AC19-084432A799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8902" y="624628"/>
              <a:ext cx="1899551" cy="1854438"/>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id="{198850A1-3595-98CD-D200-431EC4A3E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0144" y="7257532"/>
            <a:ext cx="3357708" cy="3357708"/>
          </a:xfrm>
          <a:prstGeom prst="rect">
            <a:avLst/>
          </a:prstGeom>
        </p:spPr>
      </p:pic>
    </p:spTree>
    <p:extLst>
      <p:ext uri="{BB962C8B-B14F-4D97-AF65-F5344CB8AC3E}">
        <p14:creationId xmlns:p14="http://schemas.microsoft.com/office/powerpoint/2010/main" val="31815976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914400" y="1604569"/>
            <a:ext cx="16002000" cy="7206066"/>
          </a:xfrm>
          <a:custGeom>
            <a:avLst/>
            <a:gdLst/>
            <a:ahLst/>
            <a:cxnLst/>
            <a:rect l="l" t="t" r="r" b="b"/>
            <a:pathLst>
              <a:path w="14085298" h="7077862">
                <a:moveTo>
                  <a:pt x="0" y="0"/>
                </a:moveTo>
                <a:lnTo>
                  <a:pt x="14085297" y="0"/>
                </a:lnTo>
                <a:lnTo>
                  <a:pt x="14085297" y="7077862"/>
                </a:lnTo>
                <a:lnTo>
                  <a:pt x="0" y="70778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14773890" y="1476365"/>
            <a:ext cx="1875058" cy="1981184"/>
          </a:xfrm>
          <a:custGeom>
            <a:avLst/>
            <a:gdLst/>
            <a:ahLst/>
            <a:cxnLst/>
            <a:rect l="l" t="t" r="r" b="b"/>
            <a:pathLst>
              <a:path w="4792453" h="5240257">
                <a:moveTo>
                  <a:pt x="0" y="0"/>
                </a:moveTo>
                <a:lnTo>
                  <a:pt x="4792453" y="0"/>
                </a:lnTo>
                <a:lnTo>
                  <a:pt x="4792453" y="5240257"/>
                </a:lnTo>
                <a:lnTo>
                  <a:pt x="0" y="5240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a:off x="2306858" y="7429500"/>
            <a:ext cx="1415780" cy="1777806"/>
          </a:xfrm>
          <a:custGeom>
            <a:avLst/>
            <a:gdLst/>
            <a:ahLst/>
            <a:cxnLst/>
            <a:rect l="l" t="t" r="r" b="b"/>
            <a:pathLst>
              <a:path w="1415780" h="1777806">
                <a:moveTo>
                  <a:pt x="0" y="0"/>
                </a:moveTo>
                <a:lnTo>
                  <a:pt x="1415780" y="0"/>
                </a:lnTo>
                <a:lnTo>
                  <a:pt x="1415780" y="1777806"/>
                </a:lnTo>
                <a:lnTo>
                  <a:pt x="0" y="1777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p:nvPr/>
        </p:nvSpPr>
        <p:spPr>
          <a:xfrm>
            <a:off x="14782116" y="7242631"/>
            <a:ext cx="929303" cy="881993"/>
          </a:xfrm>
          <a:custGeom>
            <a:avLst/>
            <a:gdLst/>
            <a:ahLst/>
            <a:cxnLst/>
            <a:rect l="l" t="t" r="r" b="b"/>
            <a:pathLst>
              <a:path w="929303" h="881993">
                <a:moveTo>
                  <a:pt x="0" y="0"/>
                </a:moveTo>
                <a:lnTo>
                  <a:pt x="929303" y="0"/>
                </a:lnTo>
                <a:lnTo>
                  <a:pt x="929303" y="881993"/>
                </a:lnTo>
                <a:lnTo>
                  <a:pt x="0" y="881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rot="-578406">
            <a:off x="1285433" y="1955358"/>
            <a:ext cx="2370972" cy="990966"/>
          </a:xfrm>
          <a:custGeom>
            <a:avLst/>
            <a:gdLst/>
            <a:ahLst/>
            <a:cxnLst/>
            <a:rect l="l" t="t" r="r" b="b"/>
            <a:pathLst>
              <a:path w="4366686" h="2024554">
                <a:moveTo>
                  <a:pt x="0" y="0"/>
                </a:moveTo>
                <a:lnTo>
                  <a:pt x="4366685" y="0"/>
                </a:lnTo>
                <a:lnTo>
                  <a:pt x="4366685" y="2024554"/>
                </a:lnTo>
                <a:lnTo>
                  <a:pt x="0" y="2024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20">
            <a:extLst>
              <a:ext uri="{FF2B5EF4-FFF2-40B4-BE49-F238E27FC236}">
                <a16:creationId xmlns:a16="http://schemas.microsoft.com/office/drawing/2014/main" id="{1AEF870D-8171-006B-CAE4-D7E63A7FC306}"/>
              </a:ext>
            </a:extLst>
          </p:cNvPr>
          <p:cNvSpPr txBox="1"/>
          <p:nvPr/>
        </p:nvSpPr>
        <p:spPr>
          <a:xfrm>
            <a:off x="2837604" y="3670789"/>
            <a:ext cx="12155592"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68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THUỘC LÒNG</a:t>
            </a:r>
            <a:endParaRPr kumimoji="0" lang="vi-VN" sz="6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54411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F5"/>
        </a:solidFill>
        <a:effectLst/>
      </p:bgPr>
    </p:bg>
    <p:spTree>
      <p:nvGrpSpPr>
        <p:cNvPr id="1" name=""/>
        <p:cNvGrpSpPr/>
        <p:nvPr/>
      </p:nvGrpSpPr>
      <p:grpSpPr>
        <a:xfrm>
          <a:off x="0" y="0"/>
          <a:ext cx="0" cy="0"/>
          <a:chOff x="0" y="0"/>
          <a:chExt cx="0" cy="0"/>
        </a:xfrm>
      </p:grpSpPr>
      <p:sp>
        <p:nvSpPr>
          <p:cNvPr id="5" name="Freeform 5"/>
          <p:cNvSpPr/>
          <p:nvPr/>
        </p:nvSpPr>
        <p:spPr>
          <a:xfrm>
            <a:off x="16154400" y="-16329"/>
            <a:ext cx="2133600" cy="1524000"/>
          </a:xfrm>
          <a:custGeom>
            <a:avLst/>
            <a:gdLst/>
            <a:ahLst/>
            <a:cxnLst/>
            <a:rect l="l" t="t" r="r" b="b"/>
            <a:pathLst>
              <a:path w="6636774" h="4114800">
                <a:moveTo>
                  <a:pt x="0" y="0"/>
                </a:moveTo>
                <a:lnTo>
                  <a:pt x="6636774" y="0"/>
                </a:lnTo>
                <a:lnTo>
                  <a:pt x="66367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52400" y="-5443"/>
            <a:ext cx="1981200" cy="1600200"/>
          </a:xfrm>
          <a:custGeom>
            <a:avLst/>
            <a:gdLst/>
            <a:ahLst/>
            <a:cxnLst/>
            <a:rect l="l" t="t" r="r" b="b"/>
            <a:pathLst>
              <a:path w="5049500" h="4709806">
                <a:moveTo>
                  <a:pt x="0" y="0"/>
                </a:moveTo>
                <a:lnTo>
                  <a:pt x="5049500" y="0"/>
                </a:lnTo>
                <a:lnTo>
                  <a:pt x="5049500" y="4709806"/>
                </a:lnTo>
                <a:lnTo>
                  <a:pt x="0" y="4709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6">
            <a:extLst>
              <a:ext uri="{FF2B5EF4-FFF2-40B4-BE49-F238E27FC236}">
                <a16:creationId xmlns:a16="http://schemas.microsoft.com/office/drawing/2014/main" id="{11E5AFD9-BF84-1762-4B17-C3BABE4A035E}"/>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78A6DF5-1B52-7D6A-12F9-4FEA71A07BA6}"/>
              </a:ext>
            </a:extLst>
          </p:cNvPr>
          <p:cNvGrpSpPr/>
          <p:nvPr/>
        </p:nvGrpSpPr>
        <p:grpSpPr>
          <a:xfrm>
            <a:off x="1184947" y="2867630"/>
            <a:ext cx="7687407" cy="5704872"/>
            <a:chOff x="1120467" y="2859149"/>
            <a:chExt cx="7687407" cy="5704872"/>
          </a:xfrm>
        </p:grpSpPr>
        <p:grpSp>
          <p:nvGrpSpPr>
            <p:cNvPr id="4" name="Group 7">
              <a:extLst>
                <a:ext uri="{FF2B5EF4-FFF2-40B4-BE49-F238E27FC236}">
                  <a16:creationId xmlns:a16="http://schemas.microsoft.com/office/drawing/2014/main" id="{9A4DCEB0-67EC-1F34-A6F5-8297601C3C0E}"/>
                </a:ext>
              </a:extLst>
            </p:cNvPr>
            <p:cNvGrpSpPr/>
            <p:nvPr/>
          </p:nvGrpSpPr>
          <p:grpSpPr>
            <a:xfrm>
              <a:off x="1120467" y="2859149"/>
              <a:ext cx="7687407" cy="5704872"/>
              <a:chOff x="-1375354" y="-220155"/>
              <a:chExt cx="10249874" cy="7606498"/>
            </a:xfrm>
          </p:grpSpPr>
          <p:grpSp>
            <p:nvGrpSpPr>
              <p:cNvPr id="8" name="Group 8">
                <a:extLst>
                  <a:ext uri="{FF2B5EF4-FFF2-40B4-BE49-F238E27FC236}">
                    <a16:creationId xmlns:a16="http://schemas.microsoft.com/office/drawing/2014/main" id="{188938AA-1062-723D-AAA8-1B4E721858C1}"/>
                  </a:ext>
                </a:extLst>
              </p:cNvPr>
              <p:cNvGrpSpPr/>
              <p:nvPr/>
            </p:nvGrpSpPr>
            <p:grpSpPr>
              <a:xfrm>
                <a:off x="-1375354" y="478181"/>
                <a:ext cx="10249874" cy="6908162"/>
                <a:chOff x="-271675" y="-88333"/>
                <a:chExt cx="2024667" cy="1364575"/>
              </a:xfrm>
            </p:grpSpPr>
            <p:sp>
              <p:nvSpPr>
                <p:cNvPr id="12" name="Freeform 9">
                  <a:extLst>
                    <a:ext uri="{FF2B5EF4-FFF2-40B4-BE49-F238E27FC236}">
                      <a16:creationId xmlns:a16="http://schemas.microsoft.com/office/drawing/2014/main" id="{04A3E3D7-5798-0404-E4B0-F129FD3EA305}"/>
                    </a:ext>
                  </a:extLst>
                </p:cNvPr>
                <p:cNvSpPr/>
                <p:nvPr/>
              </p:nvSpPr>
              <p:spPr>
                <a:xfrm>
                  <a:off x="-271675" y="-88333"/>
                  <a:ext cx="2024667" cy="1364575"/>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7BD64554-3957-4862-8377-168D3CE5275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9" name="Group 11">
                <a:extLst>
                  <a:ext uri="{FF2B5EF4-FFF2-40B4-BE49-F238E27FC236}">
                    <a16:creationId xmlns:a16="http://schemas.microsoft.com/office/drawing/2014/main" id="{676F876A-966E-FB31-0C6A-09CE646BA716}"/>
                  </a:ext>
                </a:extLst>
              </p:cNvPr>
              <p:cNvGrpSpPr/>
              <p:nvPr/>
            </p:nvGrpSpPr>
            <p:grpSpPr>
              <a:xfrm>
                <a:off x="1865729" y="-220155"/>
                <a:ext cx="4264104" cy="4334963"/>
                <a:chOff x="-29492" y="-43487"/>
                <a:chExt cx="842292" cy="856287"/>
              </a:xfrm>
            </p:grpSpPr>
            <p:sp>
              <p:nvSpPr>
                <p:cNvPr id="10" name="Freeform 12">
                  <a:extLst>
                    <a:ext uri="{FF2B5EF4-FFF2-40B4-BE49-F238E27FC236}">
                      <a16:creationId xmlns:a16="http://schemas.microsoft.com/office/drawing/2014/main" id="{11102E5F-800B-9FB1-BF47-C7E5A059E2CD}"/>
                    </a:ext>
                  </a:extLst>
                </p:cNvPr>
                <p:cNvSpPr/>
                <p:nvPr/>
              </p:nvSpPr>
              <p:spPr>
                <a:xfrm>
                  <a:off x="-29492" y="-4348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1" name="TextBox 13">
                  <a:extLst>
                    <a:ext uri="{FF2B5EF4-FFF2-40B4-BE49-F238E27FC236}">
                      <a16:creationId xmlns:a16="http://schemas.microsoft.com/office/drawing/2014/main" id="{E2F955D6-AE02-604A-2C74-01789837184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6" name="TextBox 5">
              <a:extLst>
                <a:ext uri="{FF2B5EF4-FFF2-40B4-BE49-F238E27FC236}">
                  <a16:creationId xmlns:a16="http://schemas.microsoft.com/office/drawing/2014/main" id="{298E5250-1786-2F1C-0242-874D53B28855}"/>
                </a:ext>
              </a:extLst>
            </p:cNvPr>
            <p:cNvSpPr txBox="1"/>
            <p:nvPr/>
          </p:nvSpPr>
          <p:spPr>
            <a:xfrm>
              <a:off x="1552676" y="4200202"/>
              <a:ext cx="6822987"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diện 2 – 3 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3E8531F-55AB-DA9F-865F-9994402B56B6}"/>
              </a:ext>
            </a:extLst>
          </p:cNvPr>
          <p:cNvGrpSpPr/>
          <p:nvPr/>
        </p:nvGrpSpPr>
        <p:grpSpPr>
          <a:xfrm>
            <a:off x="3564617" y="1037529"/>
            <a:ext cx="11454830" cy="1433677"/>
            <a:chOff x="2732279" y="1081457"/>
            <a:chExt cx="11454830" cy="1433677"/>
          </a:xfrm>
        </p:grpSpPr>
        <p:pic>
          <p:nvPicPr>
            <p:cNvPr id="19" name="Picture 9">
              <a:extLst>
                <a:ext uri="{FF2B5EF4-FFF2-40B4-BE49-F238E27FC236}">
                  <a16:creationId xmlns:a16="http://schemas.microsoft.com/office/drawing/2014/main" id="{93C177B3-49A4-131F-F430-F312386CE9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09749" y="1081457"/>
              <a:ext cx="10445463" cy="1433677"/>
            </a:xfrm>
            <a:prstGeom prst="rect">
              <a:avLst/>
            </a:prstGeom>
          </p:spPr>
        </p:pic>
        <p:sp>
          <p:nvSpPr>
            <p:cNvPr id="20" name="TextBox 19">
              <a:extLst>
                <a:ext uri="{FF2B5EF4-FFF2-40B4-BE49-F238E27FC236}">
                  <a16:creationId xmlns:a16="http://schemas.microsoft.com/office/drawing/2014/main" id="{E344B518-2CDE-C769-9D0E-DCDAD3B1F631}"/>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2FF30A24-231F-AAE6-B528-8D57A2418134}"/>
              </a:ext>
            </a:extLst>
          </p:cNvPr>
          <p:cNvGrpSpPr/>
          <p:nvPr/>
        </p:nvGrpSpPr>
        <p:grpSpPr>
          <a:xfrm>
            <a:off x="9474747" y="2880365"/>
            <a:ext cx="7687407" cy="5768335"/>
            <a:chOff x="1416475" y="2884900"/>
            <a:chExt cx="7687407" cy="5768335"/>
          </a:xfrm>
        </p:grpSpPr>
        <p:grpSp>
          <p:nvGrpSpPr>
            <p:cNvPr id="22" name="Group 7">
              <a:extLst>
                <a:ext uri="{FF2B5EF4-FFF2-40B4-BE49-F238E27FC236}">
                  <a16:creationId xmlns:a16="http://schemas.microsoft.com/office/drawing/2014/main" id="{4039DF35-3FA6-0CCA-2764-1EC2754316B9}"/>
                </a:ext>
              </a:extLst>
            </p:cNvPr>
            <p:cNvGrpSpPr/>
            <p:nvPr/>
          </p:nvGrpSpPr>
          <p:grpSpPr>
            <a:xfrm>
              <a:off x="1416475" y="2884900"/>
              <a:ext cx="7687407" cy="5768335"/>
              <a:chOff x="-980677" y="-185821"/>
              <a:chExt cx="10249874" cy="7691117"/>
            </a:xfrm>
          </p:grpSpPr>
          <p:grpSp>
            <p:nvGrpSpPr>
              <p:cNvPr id="24" name="Group 8">
                <a:extLst>
                  <a:ext uri="{FF2B5EF4-FFF2-40B4-BE49-F238E27FC236}">
                    <a16:creationId xmlns:a16="http://schemas.microsoft.com/office/drawing/2014/main" id="{27372EBC-8B2A-0814-2D9B-AD50599F9828}"/>
                  </a:ext>
                </a:extLst>
              </p:cNvPr>
              <p:cNvGrpSpPr/>
              <p:nvPr/>
            </p:nvGrpSpPr>
            <p:grpSpPr>
              <a:xfrm>
                <a:off x="-980677" y="478181"/>
                <a:ext cx="10249874" cy="7027115"/>
                <a:chOff x="-193714" y="-88333"/>
                <a:chExt cx="2024667" cy="1388072"/>
              </a:xfrm>
            </p:grpSpPr>
            <p:sp>
              <p:nvSpPr>
                <p:cNvPr id="28" name="Freeform 9">
                  <a:extLst>
                    <a:ext uri="{FF2B5EF4-FFF2-40B4-BE49-F238E27FC236}">
                      <a16:creationId xmlns:a16="http://schemas.microsoft.com/office/drawing/2014/main" id="{9C5DFE27-6A8A-9076-223E-F089A2AE982B}"/>
                    </a:ext>
                  </a:extLst>
                </p:cNvPr>
                <p:cNvSpPr/>
                <p:nvPr/>
              </p:nvSpPr>
              <p:spPr>
                <a:xfrm>
                  <a:off x="-193714" y="-88333"/>
                  <a:ext cx="2024667" cy="1388072"/>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29" name="TextBox 10">
                  <a:extLst>
                    <a:ext uri="{FF2B5EF4-FFF2-40B4-BE49-F238E27FC236}">
                      <a16:creationId xmlns:a16="http://schemas.microsoft.com/office/drawing/2014/main" id="{1BA7DA1B-14F8-5DF4-FCE1-E248D0EA1416}"/>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25" name="Group 11">
                <a:extLst>
                  <a:ext uri="{FF2B5EF4-FFF2-40B4-BE49-F238E27FC236}">
                    <a16:creationId xmlns:a16="http://schemas.microsoft.com/office/drawing/2014/main" id="{EF325886-8F99-DE6E-5E41-F409D32B0311}"/>
                  </a:ext>
                </a:extLst>
              </p:cNvPr>
              <p:cNvGrpSpPr/>
              <p:nvPr/>
            </p:nvGrpSpPr>
            <p:grpSpPr>
              <a:xfrm>
                <a:off x="2015032" y="-185821"/>
                <a:ext cx="4437070" cy="4300629"/>
                <a:chOff x="0" y="-36705"/>
                <a:chExt cx="876458" cy="849505"/>
              </a:xfrm>
            </p:grpSpPr>
            <p:sp>
              <p:nvSpPr>
                <p:cNvPr id="26" name="Freeform 12">
                  <a:extLst>
                    <a:ext uri="{FF2B5EF4-FFF2-40B4-BE49-F238E27FC236}">
                      <a16:creationId xmlns:a16="http://schemas.microsoft.com/office/drawing/2014/main" id="{EC704E38-154B-1DDC-58E9-805F87D115AF}"/>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7" name="TextBox 13">
                  <a:extLst>
                    <a:ext uri="{FF2B5EF4-FFF2-40B4-BE49-F238E27FC236}">
                      <a16:creationId xmlns:a16="http://schemas.microsoft.com/office/drawing/2014/main" id="{812950DF-5278-02CF-7EED-47FAA75CBAE7}"/>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23" name="TextBox 22">
              <a:extLst>
                <a:ext uri="{FF2B5EF4-FFF2-40B4-BE49-F238E27FC236}">
                  <a16:creationId xmlns:a16="http://schemas.microsoft.com/office/drawing/2014/main" id="{EE22205A-FCA2-190C-F338-CA537F4F60C5}"/>
                </a:ext>
              </a:extLst>
            </p:cNvPr>
            <p:cNvSpPr txBox="1"/>
            <p:nvPr/>
          </p:nvSpPr>
          <p:spPr>
            <a:xfrm>
              <a:off x="2024757" y="3812914"/>
              <a:ext cx="6470841" cy="4594912"/>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theo cặp hoặc nhóm (3 HS)</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em học thuộc 4 khổ thơ đầu trong nhóm, sau đó đại diện 2 – 3 nhóm thi với nhau</a:t>
              </a:r>
              <a:endParaRPr lang="en-US" sz="4000" dirty="0">
                <a:latin typeface="Arial" panose="020B0604020202020204" pitchFamily="34" charset="0"/>
                <a:cs typeface="Arial" panose="020B0604020202020204" pitchFamily="34" charset="0"/>
              </a:endParaRPr>
            </a:p>
          </p:txBody>
        </p:sp>
      </p:grpSp>
      <p:sp>
        <p:nvSpPr>
          <p:cNvPr id="32" name="Freeform 10">
            <a:extLst>
              <a:ext uri="{FF2B5EF4-FFF2-40B4-BE49-F238E27FC236}">
                <a16:creationId xmlns:a16="http://schemas.microsoft.com/office/drawing/2014/main" id="{B3421480-EEFE-EC2B-B963-397328CE2D62}"/>
              </a:ext>
            </a:extLst>
          </p:cNvPr>
          <p:cNvSpPr/>
          <p:nvPr/>
        </p:nvSpPr>
        <p:spPr>
          <a:xfrm>
            <a:off x="16871228" y="1320936"/>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7" name="Picture 9">
            <a:extLst>
              <a:ext uri="{FF2B5EF4-FFF2-40B4-BE49-F238E27FC236}">
                <a16:creationId xmlns:a16="http://schemas.microsoft.com/office/drawing/2014/main" id="{65EBE453-CAA0-D367-BE12-5CD5BBC002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54283" y="7865867"/>
            <a:ext cx="2349757" cy="2475798"/>
          </a:xfrm>
          <a:prstGeom prst="rect">
            <a:avLst/>
          </a:prstGeom>
        </p:spPr>
      </p:pic>
    </p:spTree>
    <p:extLst>
      <p:ext uri="{BB962C8B-B14F-4D97-AF65-F5344CB8AC3E}">
        <p14:creationId xmlns:p14="http://schemas.microsoft.com/office/powerpoint/2010/main" val="13474403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14" name="Freeform 14"/>
          <p:cNvSpPr/>
          <p:nvPr/>
        </p:nvSpPr>
        <p:spPr>
          <a:xfrm>
            <a:off x="16764000" y="89426"/>
            <a:ext cx="1321886" cy="1505380"/>
          </a:xfrm>
          <a:custGeom>
            <a:avLst/>
            <a:gdLst/>
            <a:ahLst/>
            <a:cxnLst/>
            <a:rect l="l" t="t" r="r" b="b"/>
            <a:pathLst>
              <a:path w="1816013" h="2280382">
                <a:moveTo>
                  <a:pt x="0" y="0"/>
                </a:moveTo>
                <a:lnTo>
                  <a:pt x="1816013" y="0"/>
                </a:lnTo>
                <a:lnTo>
                  <a:pt x="1816013" y="2280381"/>
                </a:lnTo>
                <a:lnTo>
                  <a:pt x="0" y="2280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E4C4F492-1BDA-BEB8-3DF4-75FD0438653C}"/>
              </a:ext>
            </a:extLst>
          </p:cNvPr>
          <p:cNvSpPr/>
          <p:nvPr/>
        </p:nvSpPr>
        <p:spPr>
          <a:xfrm>
            <a:off x="0" y="258658"/>
            <a:ext cx="2386489" cy="936571"/>
          </a:xfrm>
          <a:custGeom>
            <a:avLst/>
            <a:gdLst/>
            <a:ahLst/>
            <a:cxnLst/>
            <a:rect l="l" t="t" r="r" b="b"/>
            <a:pathLst>
              <a:path w="4465363" h="1461391">
                <a:moveTo>
                  <a:pt x="0" y="0"/>
                </a:moveTo>
                <a:lnTo>
                  <a:pt x="4465362" y="0"/>
                </a:lnTo>
                <a:lnTo>
                  <a:pt x="4465362" y="1461391"/>
                </a:lnTo>
                <a:lnTo>
                  <a:pt x="0" y="1461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B9BAD98B-D48E-A37D-9990-18CBEBD7FD60}"/>
              </a:ext>
            </a:extLst>
          </p:cNvPr>
          <p:cNvGrpSpPr/>
          <p:nvPr/>
        </p:nvGrpSpPr>
        <p:grpSpPr>
          <a:xfrm>
            <a:off x="894387" y="1655199"/>
            <a:ext cx="6229033" cy="6473161"/>
            <a:chOff x="594846" y="1891431"/>
            <a:chExt cx="6229033" cy="6473161"/>
          </a:xfrm>
        </p:grpSpPr>
        <p:grpSp>
          <p:nvGrpSpPr>
            <p:cNvPr id="39" name="Group 6">
              <a:extLst>
                <a:ext uri="{FF2B5EF4-FFF2-40B4-BE49-F238E27FC236}">
                  <a16:creationId xmlns:a16="http://schemas.microsoft.com/office/drawing/2014/main" id="{DB063E68-38A9-ABA0-2E2D-D19D8CE4A158}"/>
                </a:ext>
              </a:extLst>
            </p:cNvPr>
            <p:cNvGrpSpPr/>
            <p:nvPr/>
          </p:nvGrpSpPr>
          <p:grpSpPr>
            <a:xfrm>
              <a:off x="594846" y="2135559"/>
              <a:ext cx="6229033" cy="6229033"/>
              <a:chOff x="0" y="0"/>
              <a:chExt cx="812800" cy="812800"/>
            </a:xfrm>
          </p:grpSpPr>
          <p:sp>
            <p:nvSpPr>
              <p:cNvPr id="42" name="Freeform 7">
                <a:extLst>
                  <a:ext uri="{FF2B5EF4-FFF2-40B4-BE49-F238E27FC236}">
                    <a16:creationId xmlns:a16="http://schemas.microsoft.com/office/drawing/2014/main" id="{38DEE3B0-2FB7-A716-6177-E6ED418C551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3" name="TextBox 8">
                <a:extLst>
                  <a:ext uri="{FF2B5EF4-FFF2-40B4-BE49-F238E27FC236}">
                    <a16:creationId xmlns:a16="http://schemas.microsoft.com/office/drawing/2014/main" id="{A2FF3839-9E64-FA8D-3CB8-1FA07DFDA79F}"/>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40" name="Picture 11">
              <a:extLst>
                <a:ext uri="{FF2B5EF4-FFF2-40B4-BE49-F238E27FC236}">
                  <a16:creationId xmlns:a16="http://schemas.microsoft.com/office/drawing/2014/main" id="{21C5594A-B23E-D8F7-6660-ACC1645A0C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6866">
              <a:off x="1753508" y="1891431"/>
              <a:ext cx="3587522" cy="926233"/>
            </a:xfrm>
            <a:prstGeom prst="rect">
              <a:avLst/>
            </a:prstGeom>
          </p:spPr>
        </p:pic>
        <p:sp>
          <p:nvSpPr>
            <p:cNvPr id="41" name="TextBox 40">
              <a:extLst>
                <a:ext uri="{FF2B5EF4-FFF2-40B4-BE49-F238E27FC236}">
                  <a16:creationId xmlns:a16="http://schemas.microsoft.com/office/drawing/2014/main" id="{2C54ABA0-C723-A27C-BCAC-FEDB66F5BB0A}"/>
                </a:ext>
              </a:extLst>
            </p:cNvPr>
            <p:cNvSpPr txBox="1"/>
            <p:nvPr/>
          </p:nvSpPr>
          <p:spPr>
            <a:xfrm>
              <a:off x="984587" y="4035731"/>
              <a:ext cx="5363475" cy="2691250"/>
            </a:xfrm>
            <a:prstGeom prst="rect">
              <a:avLst/>
            </a:prstGeom>
            <a:noFill/>
          </p:spPr>
          <p:txBody>
            <a:bodyPr wrap="square" rtlCol="0">
              <a:spAutoFit/>
            </a:bodyPr>
            <a:lstStyle/>
            <a:p>
              <a:pPr algn="ctr">
                <a:lnSpc>
                  <a:spcPct val="150000"/>
                </a:lnSpc>
              </a:pPr>
              <a:r>
                <a:rPr lang="en-US" sz="6000" b="1" dirty="0">
                  <a:latin typeface="Arial" panose="020B0604020202020204" pitchFamily="34" charset="0"/>
                  <a:ea typeface="Calibri" panose="020F0502020204030204" pitchFamily="34" charset="0"/>
                  <a:cs typeface="Arial" panose="020B0604020202020204" pitchFamily="34" charset="0"/>
                </a:rPr>
                <a:t>HƯỚNG DẪN VỀ NHÀ</a:t>
              </a:r>
            </a:p>
          </p:txBody>
        </p:sp>
      </p:grpSp>
      <p:pic>
        <p:nvPicPr>
          <p:cNvPr id="47" name="Picture 15">
            <a:extLst>
              <a:ext uri="{FF2B5EF4-FFF2-40B4-BE49-F238E27FC236}">
                <a16:creationId xmlns:a16="http://schemas.microsoft.com/office/drawing/2014/main" id="{9127FCA7-82B9-5991-FE8B-F1E0F3E679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7163" y="6980723"/>
            <a:ext cx="4848793" cy="3321423"/>
          </a:xfrm>
          <a:prstGeom prst="rect">
            <a:avLst/>
          </a:prstGeom>
        </p:spPr>
      </p:pic>
      <p:grpSp>
        <p:nvGrpSpPr>
          <p:cNvPr id="16" name="Group 15">
            <a:extLst>
              <a:ext uri="{FF2B5EF4-FFF2-40B4-BE49-F238E27FC236}">
                <a16:creationId xmlns:a16="http://schemas.microsoft.com/office/drawing/2014/main" id="{8DDCEAD7-7E42-BBB8-73E6-637B427F9439}"/>
              </a:ext>
            </a:extLst>
          </p:cNvPr>
          <p:cNvGrpSpPr/>
          <p:nvPr/>
        </p:nvGrpSpPr>
        <p:grpSpPr>
          <a:xfrm>
            <a:off x="8253204" y="861302"/>
            <a:ext cx="9052864" cy="2331844"/>
            <a:chOff x="8253204" y="861302"/>
            <a:chExt cx="9052864" cy="2331844"/>
          </a:xfrm>
        </p:grpSpPr>
        <p:sp>
          <p:nvSpPr>
            <p:cNvPr id="5" name="Freeform 3">
              <a:extLst>
                <a:ext uri="{FF2B5EF4-FFF2-40B4-BE49-F238E27FC236}">
                  <a16:creationId xmlns:a16="http://schemas.microsoft.com/office/drawing/2014/main" id="{1DC06547-5330-5EE7-6DCC-7571E372CB3D}"/>
                </a:ext>
              </a:extLst>
            </p:cNvPr>
            <p:cNvSpPr/>
            <p:nvPr/>
          </p:nvSpPr>
          <p:spPr>
            <a:xfrm>
              <a:off x="8253204" y="861302"/>
              <a:ext cx="9052864" cy="233184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9E7"/>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4400BD4-2177-EA61-5F78-C8925C70635E}"/>
                </a:ext>
              </a:extLst>
            </p:cNvPr>
            <p:cNvSpPr txBox="1"/>
            <p:nvPr/>
          </p:nvSpPr>
          <p:spPr>
            <a:xfrm>
              <a:off x="8689576" y="1113466"/>
              <a:ext cx="8180120"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lại bài </a:t>
              </a:r>
              <a:r>
                <a:rPr lang="vi-VN" sz="4000" b="1">
                  <a:effectLst/>
                  <a:latin typeface="Arial" panose="020B0604020202020204" pitchFamily="34" charset="0"/>
                  <a:ea typeface="Calibri" panose="020F0502020204030204" pitchFamily="34" charset="0"/>
                  <a:cs typeface="Arial" panose="020B0604020202020204" pitchFamily="34" charset="0"/>
                </a:rPr>
                <a:t>Đi hội chùa Hương</a:t>
              </a:r>
              <a:r>
                <a:rPr lang="vi-VN" sz="4000">
                  <a:effectLst/>
                  <a:latin typeface="Arial" panose="020B0604020202020204" pitchFamily="34" charset="0"/>
                  <a:ea typeface="Calibri" panose="020F0502020204030204" pitchFamily="34" charset="0"/>
                  <a:cs typeface="Arial" panose="020B0604020202020204" pitchFamily="34" charset="0"/>
                </a:rPr>
                <a:t>, hiểu ý nghĩa bài đọc</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3141357E-E169-1CA4-DD0A-A0F9F2B55E9A}"/>
              </a:ext>
            </a:extLst>
          </p:cNvPr>
          <p:cNvGrpSpPr/>
          <p:nvPr/>
        </p:nvGrpSpPr>
        <p:grpSpPr>
          <a:xfrm>
            <a:off x="8253205" y="6606731"/>
            <a:ext cx="9052864" cy="2879595"/>
            <a:chOff x="8547438" y="6795562"/>
            <a:chExt cx="9052864" cy="2879595"/>
          </a:xfrm>
        </p:grpSpPr>
        <p:sp>
          <p:nvSpPr>
            <p:cNvPr id="8" name="Freeform 3">
              <a:extLst>
                <a:ext uri="{FF2B5EF4-FFF2-40B4-BE49-F238E27FC236}">
                  <a16:creationId xmlns:a16="http://schemas.microsoft.com/office/drawing/2014/main" id="{2A1352B7-4A6B-A784-06D3-28C96FBA7F11}"/>
                </a:ext>
              </a:extLst>
            </p:cNvPr>
            <p:cNvSpPr/>
            <p:nvPr/>
          </p:nvSpPr>
          <p:spPr>
            <a:xfrm>
              <a:off x="8547438" y="6795562"/>
              <a:ext cx="9052864" cy="287959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9E7"/>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1AC408-D06B-8780-43E6-576BD6F97505}"/>
                </a:ext>
              </a:extLst>
            </p:cNvPr>
            <p:cNvSpPr txBox="1"/>
            <p:nvPr/>
          </p:nvSpPr>
          <p:spPr>
            <a:xfrm>
              <a:off x="9055592" y="7221867"/>
              <a:ext cx="8065743" cy="1824923"/>
            </a:xfrm>
            <a:prstGeom prst="rect">
              <a:avLst/>
            </a:prstGeom>
            <a:noFill/>
          </p:spPr>
          <p:txBody>
            <a:bodyPr wrap="square">
              <a:spAutoFit/>
            </a:bodyPr>
            <a:lstStyle/>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Đọc trước tiết học sau: </a:t>
              </a:r>
              <a:r>
                <a:rPr lang="vi-VN" sz="4000" b="1" i="1">
                  <a:effectLst/>
                  <a:latin typeface="Arial" panose="020B0604020202020204" pitchFamily="34" charset="0"/>
                  <a:ea typeface="Calibri" panose="020F0502020204030204" pitchFamily="34" charset="0"/>
                  <a:cs typeface="Arial" panose="020B0604020202020204" pitchFamily="34" charset="0"/>
                </a:rPr>
                <a:t>Luyện từ và câu </a:t>
              </a:r>
              <a:r>
                <a:rPr lang="en-US" sz="4000" i="1">
                  <a:effectLst/>
                  <a:latin typeface="Arial" panose="020B0604020202020204" pitchFamily="34" charset="0"/>
                  <a:ea typeface="Calibri" panose="020F0502020204030204" pitchFamily="34" charset="0"/>
                  <a:cs typeface="Arial" panose="020B0604020202020204" pitchFamily="34" charset="0"/>
                </a:rPr>
                <a:t>(</a:t>
              </a:r>
              <a:r>
                <a:rPr lang="vi-VN" sz="4000" i="1">
                  <a:effectLst/>
                  <a:latin typeface="Arial" panose="020B0604020202020204" pitchFamily="34" charset="0"/>
                  <a:ea typeface="Calibri" panose="020F0502020204030204" pitchFamily="34" charset="0"/>
                  <a:cs typeface="Arial" panose="020B0604020202020204" pitchFamily="34" charset="0"/>
                </a:rPr>
                <a:t>SGK </a:t>
              </a:r>
              <a:r>
                <a:rPr lang="en-US" sz="4000" i="1">
                  <a:effectLst/>
                  <a:latin typeface="Arial" panose="020B0604020202020204" pitchFamily="34" charset="0"/>
                  <a:ea typeface="Calibri" panose="020F0502020204030204" pitchFamily="34" charset="0"/>
                  <a:cs typeface="Arial" panose="020B0604020202020204" pitchFamily="34" charset="0"/>
                </a:rPr>
                <a:t>– tr.90)</a:t>
              </a:r>
              <a:endParaRPr lang="fr-FR" sz="4000"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EE085806-5C43-2310-45B0-DB78223AB29F}"/>
              </a:ext>
            </a:extLst>
          </p:cNvPr>
          <p:cNvGrpSpPr/>
          <p:nvPr/>
        </p:nvGrpSpPr>
        <p:grpSpPr>
          <a:xfrm>
            <a:off x="8231746" y="3803428"/>
            <a:ext cx="9052864" cy="2331844"/>
            <a:chOff x="8571187" y="3839979"/>
            <a:chExt cx="9052864" cy="2331844"/>
          </a:xfrm>
        </p:grpSpPr>
        <p:sp>
          <p:nvSpPr>
            <p:cNvPr id="12" name="Freeform 3">
              <a:extLst>
                <a:ext uri="{FF2B5EF4-FFF2-40B4-BE49-F238E27FC236}">
                  <a16:creationId xmlns:a16="http://schemas.microsoft.com/office/drawing/2014/main" id="{D2C86B30-60B0-BE81-E8E0-C1AA9532C1B7}"/>
                </a:ext>
              </a:extLst>
            </p:cNvPr>
            <p:cNvSpPr/>
            <p:nvPr/>
          </p:nvSpPr>
          <p:spPr>
            <a:xfrm>
              <a:off x="8571187" y="3839979"/>
              <a:ext cx="9052864" cy="233184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rgbClr val="FFF9E7"/>
            </a:solidFill>
            <a:ln/>
          </p:spPr>
          <p:style>
            <a:lnRef idx="2">
              <a:schemeClr val="accent2"/>
            </a:lnRef>
            <a:fillRef idx="1">
              <a:schemeClr val="lt1"/>
            </a:fillRef>
            <a:effectRef idx="0">
              <a:schemeClr val="accent2"/>
            </a:effectRef>
            <a:fontRef idx="minor">
              <a:schemeClr val="dk1"/>
            </a:fontRef>
          </p:style>
          <p:txBody>
            <a:bodyPr/>
            <a:lstStyle/>
            <a:p>
              <a:endParaRPr lang="en-US" sz="40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BEB21A-F939-866D-BC31-C839DC724DF8}"/>
                </a:ext>
              </a:extLst>
            </p:cNvPr>
            <p:cNvSpPr txBox="1"/>
            <p:nvPr/>
          </p:nvSpPr>
          <p:spPr>
            <a:xfrm>
              <a:off x="8923320" y="4642480"/>
              <a:ext cx="8420701" cy="707886"/>
            </a:xfrm>
            <a:prstGeom prst="rect">
              <a:avLst/>
            </a:prstGeom>
            <a:noFill/>
          </p:spPr>
          <p:txBody>
            <a:bodyPr wrap="square">
              <a:spAutoFit/>
            </a:bodyPr>
            <a:lstStyle/>
            <a:p>
              <a:pPr algn="ctr"/>
              <a:r>
                <a:rPr lang="vi-VN" sz="4000">
                  <a:effectLst/>
                  <a:latin typeface="Arial" panose="020B0604020202020204" pitchFamily="34" charset="0"/>
                  <a:ea typeface="Calibri" panose="020F0502020204030204" pitchFamily="34" charset="0"/>
                  <a:cs typeface="Arial" panose="020B0604020202020204" pitchFamily="34" charset="0"/>
                </a:rPr>
                <a:t>Chia sẻ với người thân về bài đọc</a:t>
              </a:r>
              <a:endParaRPr lang="fr-FR" sz="40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602563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sp>
        <p:nvSpPr>
          <p:cNvPr id="5" name="Freeform 5"/>
          <p:cNvSpPr/>
          <p:nvPr/>
        </p:nvSpPr>
        <p:spPr>
          <a:xfrm>
            <a:off x="-134054" y="159790"/>
            <a:ext cx="2655435" cy="76200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7133584" y="-43275"/>
            <a:ext cx="1165302" cy="1045029"/>
          </a:xfrm>
          <a:custGeom>
            <a:avLst/>
            <a:gdLst/>
            <a:ahLst/>
            <a:cxnLst/>
            <a:rect l="l" t="t" r="r" b="b"/>
            <a:pathLst>
              <a:path w="1705610" h="1766639">
                <a:moveTo>
                  <a:pt x="0" y="0"/>
                </a:moveTo>
                <a:lnTo>
                  <a:pt x="1705610" y="0"/>
                </a:lnTo>
                <a:lnTo>
                  <a:pt x="1705610" y="1766639"/>
                </a:lnTo>
                <a:lnTo>
                  <a:pt x="0" y="1766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D02F72B-771E-744B-79AE-93D15AF9B8B0}"/>
              </a:ext>
            </a:extLst>
          </p:cNvPr>
          <p:cNvGrpSpPr/>
          <p:nvPr/>
        </p:nvGrpSpPr>
        <p:grpSpPr>
          <a:xfrm>
            <a:off x="5981700" y="-28898"/>
            <a:ext cx="6324600" cy="1580477"/>
            <a:chOff x="5715000" y="-1"/>
            <a:chExt cx="6324600" cy="1563773"/>
          </a:xfrm>
        </p:grpSpPr>
        <p:sp>
          <p:nvSpPr>
            <p:cNvPr id="26" name="Round Same Side Corner Rectangle 11">
              <a:extLst>
                <a:ext uri="{FF2B5EF4-FFF2-40B4-BE49-F238E27FC236}">
                  <a16:creationId xmlns:a16="http://schemas.microsoft.com/office/drawing/2014/main" id="{E5269646-0829-D2BE-8091-D07EE93DEE10}"/>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F9A2431-4DAB-5860-511C-9D24687A26A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Line Callout 1 (Border and Accent Bar) 3">
            <a:extLst>
              <a:ext uri="{FF2B5EF4-FFF2-40B4-BE49-F238E27FC236}">
                <a16:creationId xmlns:a16="http://schemas.microsoft.com/office/drawing/2014/main" id="{E5BB66C9-7285-FE22-3354-698C2683CB33}"/>
              </a:ext>
            </a:extLst>
          </p:cNvPr>
          <p:cNvSpPr/>
          <p:nvPr/>
        </p:nvSpPr>
        <p:spPr>
          <a:xfrm>
            <a:off x="533400" y="2252473"/>
            <a:ext cx="168402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C00000"/>
                </a:solidFill>
                <a:latin typeface="Arial" panose="020B0604020202020204" pitchFamily="34" charset="0"/>
                <a:cs typeface="Arial" panose="020B0604020202020204" pitchFamily="34" charset="0"/>
              </a:rPr>
              <a:t>Các em </a:t>
            </a:r>
            <a:r>
              <a:rPr lang="vi-VN" sz="4000">
                <a:solidFill>
                  <a:srgbClr val="C00000"/>
                </a:solidFill>
                <a:latin typeface="Arial" panose="020B0604020202020204" pitchFamily="34" charset="0"/>
                <a:cs typeface="Arial" panose="020B0604020202020204" pitchFamily="34" charset="0"/>
              </a:rPr>
              <a:t>quan sát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hình ảnh về</a:t>
            </a:r>
            <a:r>
              <a:rPr lang="en-US" sz="4000">
                <a:solidFill>
                  <a:srgbClr val="C00000"/>
                </a:solidFill>
                <a:latin typeface="Arial" panose="020B0604020202020204" pitchFamily="34" charset="0"/>
                <a:cs typeface="Arial" panose="020B0604020202020204" pitchFamily="34" charset="0"/>
              </a:rPr>
              <a:t> các</a:t>
            </a:r>
            <a:r>
              <a:rPr lang="vi-VN" sz="4000">
                <a:solidFill>
                  <a:srgbClr val="C00000"/>
                </a:solidFill>
                <a:latin typeface="Arial" panose="020B0604020202020204" pitchFamily="34" charset="0"/>
                <a:cs typeface="Arial" panose="020B0604020202020204" pitchFamily="34" charset="0"/>
              </a:rPr>
              <a:t> lễ hội mùa xuân ở nước ta: </a:t>
            </a:r>
            <a:endParaRPr lang="en-US" sz="4000" dirty="0">
              <a:solidFill>
                <a:srgbClr val="C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857B7F6-25FA-EFF9-A35C-98229A3C5AA4}"/>
              </a:ext>
            </a:extLst>
          </p:cNvPr>
          <p:cNvSpPr txBox="1"/>
          <p:nvPr/>
        </p:nvSpPr>
        <p:spPr>
          <a:xfrm>
            <a:off x="1680626" y="9178827"/>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Cầu Ngư</a:t>
            </a:r>
            <a:endParaRPr lang="en-US" sz="36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4A69D7-518A-5369-092F-16B8CE992971}"/>
              </a:ext>
            </a:extLst>
          </p:cNvPr>
          <p:cNvSpPr txBox="1"/>
          <p:nvPr/>
        </p:nvSpPr>
        <p:spPr>
          <a:xfrm>
            <a:off x="9827211" y="9178828"/>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Lễ hội đua thuyền</a:t>
            </a:r>
            <a:endParaRPr lang="en-US" sz="3600" i="1" dirty="0">
              <a:latin typeface="Arial" panose="020B0604020202020204" pitchFamily="34" charset="0"/>
              <a:cs typeface="Arial" panose="020B0604020202020204" pitchFamily="34" charset="0"/>
            </a:endParaRPr>
          </a:p>
        </p:txBody>
      </p:sp>
      <p:pic>
        <p:nvPicPr>
          <p:cNvPr id="2050" name="Picture 2" descr="Những đặc trưng lễ hội độc đáo chỉ có tại miền Trung - Ảnh 1.">
            <a:extLst>
              <a:ext uri="{FF2B5EF4-FFF2-40B4-BE49-F238E27FC236}">
                <a16:creationId xmlns:a16="http://schemas.microsoft.com/office/drawing/2014/main" id="{C2EEF58E-1C32-A5D7-33AA-0083854E3D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999" y="4533844"/>
            <a:ext cx="6318655"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Trà Vinh diễn ra lễ hội Ok-om-bok">
            <a:extLst>
              <a:ext uri="{FF2B5EF4-FFF2-40B4-BE49-F238E27FC236}">
                <a16:creationId xmlns:a16="http://schemas.microsoft.com/office/drawing/2014/main" id="{CE57A542-6B38-AEF2-7612-D6D29D8EDA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7073" y="4533844"/>
            <a:ext cx="5689675" cy="4267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31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par>
                                <p:cTn id="15" presetID="16" presetClass="entr" presetSubtype="37"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outVertic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6" name="Freeform 6"/>
          <p:cNvSpPr/>
          <p:nvPr/>
        </p:nvSpPr>
        <p:spPr>
          <a:xfrm>
            <a:off x="114300" y="127750"/>
            <a:ext cx="1828800" cy="1371600"/>
          </a:xfrm>
          <a:custGeom>
            <a:avLst/>
            <a:gdLst/>
            <a:ahLst/>
            <a:cxnLst/>
            <a:rect l="l" t="t" r="r" b="b"/>
            <a:pathLst>
              <a:path w="5108668" h="4114800">
                <a:moveTo>
                  <a:pt x="0" y="0"/>
                </a:moveTo>
                <a:lnTo>
                  <a:pt x="5108668" y="0"/>
                </a:lnTo>
                <a:lnTo>
                  <a:pt x="51086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flipH="1">
            <a:off x="15538017" y="-72368"/>
            <a:ext cx="2859757" cy="1324679"/>
          </a:xfrm>
          <a:custGeom>
            <a:avLst/>
            <a:gdLst/>
            <a:ahLst/>
            <a:cxnLst/>
            <a:rect l="l" t="t" r="r" b="b"/>
            <a:pathLst>
              <a:path w="5466301" h="2295846">
                <a:moveTo>
                  <a:pt x="5466300" y="0"/>
                </a:moveTo>
                <a:lnTo>
                  <a:pt x="0" y="0"/>
                </a:lnTo>
                <a:lnTo>
                  <a:pt x="0" y="2295846"/>
                </a:lnTo>
                <a:lnTo>
                  <a:pt x="5466300" y="2295846"/>
                </a:lnTo>
                <a:lnTo>
                  <a:pt x="546630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724BACF-6D0F-460E-75AD-9D1558AC8A8B}"/>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a:off x="16916400" y="9057305"/>
            <a:ext cx="1371598" cy="1324679"/>
          </a:xfrm>
          <a:custGeom>
            <a:avLst/>
            <a:gdLst/>
            <a:ahLst/>
            <a:cxnLst/>
            <a:rect l="l" t="t" r="r" b="b"/>
            <a:pathLst>
              <a:path w="3454445" h="3022639">
                <a:moveTo>
                  <a:pt x="0" y="0"/>
                </a:moveTo>
                <a:lnTo>
                  <a:pt x="3454445" y="0"/>
                </a:lnTo>
                <a:lnTo>
                  <a:pt x="3454445" y="3022639"/>
                </a:lnTo>
                <a:lnTo>
                  <a:pt x="0" y="3022639"/>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29CCECC7-06B1-03A3-FAB3-895C4BA77622}"/>
              </a:ext>
            </a:extLst>
          </p:cNvPr>
          <p:cNvGrpSpPr/>
          <p:nvPr/>
        </p:nvGrpSpPr>
        <p:grpSpPr>
          <a:xfrm>
            <a:off x="5446400" y="0"/>
            <a:ext cx="7583876" cy="1388058"/>
            <a:chOff x="4834930" y="84191"/>
            <a:chExt cx="7359542" cy="1232175"/>
          </a:xfrm>
        </p:grpSpPr>
        <p:sp>
          <p:nvSpPr>
            <p:cNvPr id="25" name="Round Same Side Corner Rectangle 11">
              <a:extLst>
                <a:ext uri="{FF2B5EF4-FFF2-40B4-BE49-F238E27FC236}">
                  <a16:creationId xmlns:a16="http://schemas.microsoft.com/office/drawing/2014/main" id="{A12EF58B-C328-301A-2BCF-F3C22CD175CE}"/>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412A379-8CFA-C67D-B6FB-EE9DE992BE2A}"/>
                </a:ext>
              </a:extLst>
            </p:cNvPr>
            <p:cNvSpPr txBox="1"/>
            <p:nvPr/>
          </p:nvSpPr>
          <p:spPr>
            <a:xfrm>
              <a:off x="5295441" y="326219"/>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2" name="Rounded Rectangle 18">
            <a:extLst>
              <a:ext uri="{FF2B5EF4-FFF2-40B4-BE49-F238E27FC236}">
                <a16:creationId xmlns:a16="http://schemas.microsoft.com/office/drawing/2014/main" id="{DB978A01-A89D-C872-8CDB-632635B6EFC3}"/>
              </a:ext>
            </a:extLst>
          </p:cNvPr>
          <p:cNvSpPr/>
          <p:nvPr/>
        </p:nvSpPr>
        <p:spPr>
          <a:xfrm>
            <a:off x="9029701" y="6294588"/>
            <a:ext cx="8229595" cy="1378955"/>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Các hoạt động trong lễ hội</a:t>
            </a:r>
            <a:endParaRPr lang="en-US" sz="3800" dirty="0">
              <a:solidFill>
                <a:schemeClr val="tx1"/>
              </a:solidFill>
              <a:latin typeface="Arial" panose="020B0604020202020204" pitchFamily="34" charset="0"/>
              <a:cs typeface="Arial" panose="020B0604020202020204" pitchFamily="34" charset="0"/>
            </a:endParaRPr>
          </a:p>
        </p:txBody>
      </p:sp>
      <p:sp>
        <p:nvSpPr>
          <p:cNvPr id="3" name="Rounded Rectangle 19">
            <a:extLst>
              <a:ext uri="{FF2B5EF4-FFF2-40B4-BE49-F238E27FC236}">
                <a16:creationId xmlns:a16="http://schemas.microsoft.com/office/drawing/2014/main" id="{6E4A5C84-AD2D-D58D-2884-B90A56368FCA}"/>
              </a:ext>
            </a:extLst>
          </p:cNvPr>
          <p:cNvSpPr/>
          <p:nvPr/>
        </p:nvSpPr>
        <p:spPr>
          <a:xfrm>
            <a:off x="9029699" y="4339542"/>
            <a:ext cx="8229599" cy="1373667"/>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Địa điểm</a:t>
            </a:r>
            <a:endParaRPr lang="en-US" sz="3800" dirty="0">
              <a:solidFill>
                <a:schemeClr val="tx1"/>
              </a:solidFill>
              <a:latin typeface="Arial" panose="020B0604020202020204" pitchFamily="34" charset="0"/>
              <a:cs typeface="Arial" panose="020B0604020202020204" pitchFamily="34" charset="0"/>
            </a:endParaRPr>
          </a:p>
        </p:txBody>
      </p:sp>
      <p:sp>
        <p:nvSpPr>
          <p:cNvPr id="4" name="Rounded Rectangle 23">
            <a:extLst>
              <a:ext uri="{FF2B5EF4-FFF2-40B4-BE49-F238E27FC236}">
                <a16:creationId xmlns:a16="http://schemas.microsoft.com/office/drawing/2014/main" id="{C0FF6E86-5B3F-FCDF-F0C5-8B55EE7416F3}"/>
              </a:ext>
            </a:extLst>
          </p:cNvPr>
          <p:cNvSpPr/>
          <p:nvPr/>
        </p:nvSpPr>
        <p:spPr>
          <a:xfrm>
            <a:off x="9015464" y="8254922"/>
            <a:ext cx="8229591" cy="137895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Ý nghĩa của lễ hội</a:t>
            </a:r>
            <a:endParaRPr lang="en-US" sz="3800" dirty="0">
              <a:solidFill>
                <a:schemeClr val="tx1"/>
              </a:solidFill>
              <a:latin typeface="Arial" panose="020B0604020202020204" pitchFamily="34" charset="0"/>
              <a:cs typeface="Arial" panose="020B0604020202020204" pitchFamily="34" charset="0"/>
            </a:endParaRPr>
          </a:p>
        </p:txBody>
      </p:sp>
      <p:sp>
        <p:nvSpPr>
          <p:cNvPr id="8" name="Rounded Rectangle 19">
            <a:extLst>
              <a:ext uri="{FF2B5EF4-FFF2-40B4-BE49-F238E27FC236}">
                <a16:creationId xmlns:a16="http://schemas.microsoft.com/office/drawing/2014/main" id="{27A16E58-C185-8DB7-D362-B92B059C1855}"/>
              </a:ext>
            </a:extLst>
          </p:cNvPr>
          <p:cNvSpPr/>
          <p:nvPr/>
        </p:nvSpPr>
        <p:spPr>
          <a:xfrm>
            <a:off x="9029700" y="2142019"/>
            <a:ext cx="8229600" cy="1616144"/>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Thời gian</a:t>
            </a:r>
            <a:endParaRPr lang="en-US" sz="380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EBB2817-7908-62B1-F9EA-3EEC00AD87CB}"/>
              </a:ext>
            </a:extLst>
          </p:cNvPr>
          <p:cNvGrpSpPr/>
          <p:nvPr/>
        </p:nvGrpSpPr>
        <p:grpSpPr>
          <a:xfrm rot="16200000">
            <a:off x="7628197" y="3726003"/>
            <a:ext cx="2133597" cy="609590"/>
            <a:chOff x="6498137" y="3625822"/>
            <a:chExt cx="558104" cy="973671"/>
          </a:xfrm>
        </p:grpSpPr>
        <p:cxnSp>
          <p:nvCxnSpPr>
            <p:cNvPr id="10" name="Straight Connector 9">
              <a:extLst>
                <a:ext uri="{FF2B5EF4-FFF2-40B4-BE49-F238E27FC236}">
                  <a16:creationId xmlns:a16="http://schemas.microsoft.com/office/drawing/2014/main" id="{E95CA19C-D959-88B1-27FF-36CA23E05234}"/>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434BA1-FEB6-F919-7269-2860A8960D7E}"/>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4B6E137-38DF-6987-8696-0370F45F88BE}"/>
              </a:ext>
            </a:extLst>
          </p:cNvPr>
          <p:cNvGrpSpPr/>
          <p:nvPr/>
        </p:nvGrpSpPr>
        <p:grpSpPr>
          <a:xfrm rot="16200000" flipH="1">
            <a:off x="5805682" y="5548520"/>
            <a:ext cx="5794297" cy="625260"/>
            <a:chOff x="6498137" y="3625822"/>
            <a:chExt cx="558104" cy="973671"/>
          </a:xfrm>
        </p:grpSpPr>
        <p:cxnSp>
          <p:nvCxnSpPr>
            <p:cNvPr id="13" name="Straight Connector 12">
              <a:extLst>
                <a:ext uri="{FF2B5EF4-FFF2-40B4-BE49-F238E27FC236}">
                  <a16:creationId xmlns:a16="http://schemas.microsoft.com/office/drawing/2014/main" id="{31A5C24D-FF59-6588-FF03-0CC5067E10A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B15D39-6395-10E2-6C72-4675433B664E}"/>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9F00FF4-88A6-8550-5299-87DCC71D9F85}"/>
              </a:ext>
            </a:extLst>
          </p:cNvPr>
          <p:cNvGrpSpPr/>
          <p:nvPr/>
        </p:nvGrpSpPr>
        <p:grpSpPr>
          <a:xfrm rot="16200000">
            <a:off x="7182165" y="5383658"/>
            <a:ext cx="3055568" cy="639479"/>
            <a:chOff x="6498137" y="3625822"/>
            <a:chExt cx="558104" cy="973671"/>
          </a:xfrm>
        </p:grpSpPr>
        <p:cxnSp>
          <p:nvCxnSpPr>
            <p:cNvPr id="17" name="Straight Connector 16">
              <a:extLst>
                <a:ext uri="{FF2B5EF4-FFF2-40B4-BE49-F238E27FC236}">
                  <a16:creationId xmlns:a16="http://schemas.microsoft.com/office/drawing/2014/main" id="{9F35613D-D261-EAC3-6CFC-3B9BB32B5D9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14F351-60C3-648C-4219-F3396621EC54}"/>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57FC50C-CE82-217C-58F8-20D0F9C6D9E7}"/>
              </a:ext>
            </a:extLst>
          </p:cNvPr>
          <p:cNvGrpSpPr/>
          <p:nvPr/>
        </p:nvGrpSpPr>
        <p:grpSpPr>
          <a:xfrm rot="16200000">
            <a:off x="7274500" y="7410893"/>
            <a:ext cx="2840995" cy="609591"/>
            <a:chOff x="6498137" y="3625822"/>
            <a:chExt cx="558104" cy="973671"/>
          </a:xfrm>
        </p:grpSpPr>
        <p:cxnSp>
          <p:nvCxnSpPr>
            <p:cNvPr id="20" name="Straight Connector 19">
              <a:extLst>
                <a:ext uri="{FF2B5EF4-FFF2-40B4-BE49-F238E27FC236}">
                  <a16:creationId xmlns:a16="http://schemas.microsoft.com/office/drawing/2014/main" id="{999A78C4-2433-D158-EA38-50A0E01759D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5C97EB-EC2C-ADE2-4E5B-98BE28D458D1}"/>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5204B56-4DC1-A7A6-94D2-4BF469AD4364}"/>
              </a:ext>
            </a:extLst>
          </p:cNvPr>
          <p:cNvGrpSpPr/>
          <p:nvPr/>
        </p:nvGrpSpPr>
        <p:grpSpPr>
          <a:xfrm>
            <a:off x="685800" y="2142018"/>
            <a:ext cx="6781801" cy="7475531"/>
            <a:chOff x="-667332" y="1372108"/>
            <a:chExt cx="6781801" cy="7475531"/>
          </a:xfrm>
        </p:grpSpPr>
        <p:sp>
          <p:nvSpPr>
            <p:cNvPr id="36" name="Rectangle: Rounded Corners 35">
              <a:extLst>
                <a:ext uri="{FF2B5EF4-FFF2-40B4-BE49-F238E27FC236}">
                  <a16:creationId xmlns:a16="http://schemas.microsoft.com/office/drawing/2014/main" id="{11334069-BA29-5019-AE26-B7D269F95F54}"/>
                </a:ext>
              </a:extLst>
            </p:cNvPr>
            <p:cNvSpPr/>
            <p:nvPr/>
          </p:nvSpPr>
          <p:spPr>
            <a:xfrm>
              <a:off x="-667332" y="1372108"/>
              <a:ext cx="6781801" cy="747553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Sau khi quan sát, các em làm việc theo nhóm (4 HS) và giới thiệu một lễ hội mùa xuân mà em biết theo những gợi ý sau:</a:t>
              </a:r>
              <a:endParaRPr lang="vi-VN" sz="4000">
                <a:solidFill>
                  <a:schemeClr val="tx1"/>
                </a:solidFill>
                <a:latin typeface="Arial" panose="020B0604020202020204" pitchFamily="34" charset="0"/>
                <a:cs typeface="Arial" panose="020B0604020202020204" pitchFamily="34" charset="0"/>
              </a:endParaRPr>
            </a:p>
          </p:txBody>
        </p:sp>
        <p:pic>
          <p:nvPicPr>
            <p:cNvPr id="37" name="Picture 6">
              <a:extLst>
                <a:ext uri="{FF2B5EF4-FFF2-40B4-BE49-F238E27FC236}">
                  <a16:creationId xmlns:a16="http://schemas.microsoft.com/office/drawing/2014/main" id="{7FBB137E-E6C4-E696-CF64-C9BF662637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20183" y="1372108"/>
              <a:ext cx="1435371" cy="1401282"/>
            </a:xfrm>
            <a:prstGeom prst="rect">
              <a:avLst/>
            </a:prstGeom>
          </p:spPr>
        </p:pic>
      </p:grpSp>
      <p:pic>
        <p:nvPicPr>
          <p:cNvPr id="38" name="Picture 37" descr="A group of people using laptops&#10;&#10;Description automatically generated with medium confidence">
            <a:extLst>
              <a:ext uri="{FF2B5EF4-FFF2-40B4-BE49-F238E27FC236}">
                <a16:creationId xmlns:a16="http://schemas.microsoft.com/office/drawing/2014/main" id="{0C1974F5-3362-0B14-93E1-C81270A14A37}"/>
              </a:ext>
            </a:extLst>
          </p:cNvPr>
          <p:cNvPicPr>
            <a:picLocks noChangeAspect="1"/>
          </p:cNvPicPr>
          <p:nvPr/>
        </p:nvPicPr>
        <p:blipFill rotWithShape="1">
          <a:blip r:embed="rId9">
            <a:extLst>
              <a:ext uri="{28A0092B-C50C-407E-A947-70E740481C1C}">
                <a14:useLocalDpi xmlns:a14="http://schemas.microsoft.com/office/drawing/2010/main" val="0"/>
              </a:ext>
            </a:extLst>
          </a:blip>
          <a:srcRect t="13421" b="20850"/>
          <a:stretch/>
        </p:blipFill>
        <p:spPr>
          <a:xfrm>
            <a:off x="2390725" y="8179729"/>
            <a:ext cx="3433782" cy="22569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6D9DF10-1A83-58B9-176A-DB99C3425AA1}"/>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id="{E966F413-93CE-EA39-8A7A-877FB3CE2F94}"/>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E914A16-BD7E-C44C-B711-9E5EB4A17EE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VÍ DỤ THAM KHẢO</a:t>
              </a:r>
              <a:endParaRPr lang="en-US" sz="4800" b="1" dirty="0">
                <a:solidFill>
                  <a:schemeClr val="bg1"/>
                </a:solidFill>
                <a:latin typeface="Arial" panose="020B0604020202020204" pitchFamily="34" charset="0"/>
                <a:cs typeface="Arial" panose="020B0604020202020204" pitchFamily="34" charset="0"/>
              </a:endParaRPr>
            </a:p>
          </p:txBody>
        </p:sp>
      </p:grpSp>
      <p:sp>
        <p:nvSpPr>
          <p:cNvPr id="19" name="Freeform 4">
            <a:extLst>
              <a:ext uri="{FF2B5EF4-FFF2-40B4-BE49-F238E27FC236}">
                <a16:creationId xmlns:a16="http://schemas.microsoft.com/office/drawing/2014/main" id="{AACD5E90-9B08-D7C1-E459-7966117C12BC}"/>
              </a:ext>
            </a:extLst>
          </p:cNvPr>
          <p:cNvSpPr/>
          <p:nvPr/>
        </p:nvSpPr>
        <p:spPr>
          <a:xfrm>
            <a:off x="7391400" y="2171701"/>
            <a:ext cx="10352471" cy="748052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13F31A7-6C7D-3862-A580-4667C215FE1E}"/>
              </a:ext>
            </a:extLst>
          </p:cNvPr>
          <p:cNvSpPr txBox="1"/>
          <p:nvPr/>
        </p:nvSpPr>
        <p:spPr>
          <a:xfrm>
            <a:off x="7823801" y="2411326"/>
            <a:ext cx="9427576" cy="7001276"/>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Từ mùng 10 tháng </a:t>
            </a:r>
            <a:r>
              <a:rPr lang="en-US" sz="3800">
                <a:latin typeface="Arial" panose="020B0604020202020204" pitchFamily="34" charset="0"/>
                <a:cs typeface="Arial" panose="020B0604020202020204" pitchFamily="34" charset="0"/>
              </a:rPr>
              <a:t>G</a:t>
            </a:r>
            <a:r>
              <a:rPr lang="vi-VN" sz="3800">
                <a:latin typeface="Arial" panose="020B0604020202020204" pitchFamily="34" charset="0"/>
                <a:cs typeface="Arial" panose="020B0604020202020204" pitchFamily="34" charset="0"/>
              </a:rPr>
              <a:t>iêng hằng năm và kéo dài đến hết tháng 3 âm lịch</a:t>
            </a:r>
            <a:r>
              <a:rPr lang="en-US" sz="3800">
                <a:latin typeface="Arial" panose="020B0604020202020204" pitchFamily="34" charset="0"/>
                <a:cs typeface="Arial" panose="020B0604020202020204" pitchFamily="34" charset="0"/>
              </a:rPr>
              <a:t>,</a:t>
            </a:r>
            <a:r>
              <a:rPr lang="vi-VN" sz="3800">
                <a:latin typeface="Arial" panose="020B0604020202020204" pitchFamily="34" charset="0"/>
                <a:cs typeface="Arial" panose="020B0604020202020204" pitchFamily="34" charset="0"/>
              </a:rPr>
              <a:t> </a:t>
            </a:r>
            <a:r>
              <a:rPr lang="en-US" sz="3800">
                <a:latin typeface="Arial" panose="020B0604020202020204" pitchFamily="34" charset="0"/>
                <a:cs typeface="Arial" panose="020B0604020202020204" pitchFamily="34" charset="0"/>
              </a:rPr>
              <a:t>l</a:t>
            </a:r>
            <a:r>
              <a:rPr lang="vi-VN" sz="3800">
                <a:latin typeface="Arial" panose="020B0604020202020204" pitchFamily="34" charset="0"/>
                <a:cs typeface="Arial" panose="020B0604020202020204" pitchFamily="34" charset="0"/>
              </a:rPr>
              <a:t>ễ hội Yên Tử có các hoạt động rước kiệu, dâng lễ, lễ đóng dấu thiêng Yên Tử, múa lân sư rồng, biểu diễn võ thuật cổ truyền chơi trò chơi dân gian,... Lễ hội nhằm tôn vinh công đức của Phật Hoàng Trần Nhân Tông – người sáng lập Thiền phái Trúc Lâm.</a:t>
            </a:r>
          </a:p>
        </p:txBody>
      </p:sp>
      <p:sp>
        <p:nvSpPr>
          <p:cNvPr id="9" name="Freeform 9"/>
          <p:cNvSpPr/>
          <p:nvPr/>
        </p:nvSpPr>
        <p:spPr>
          <a:xfrm>
            <a:off x="16916400" y="8889694"/>
            <a:ext cx="1393724" cy="139221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07A20777-5B66-6CF9-B0AB-3C599A7C160A}"/>
              </a:ext>
            </a:extLst>
          </p:cNvPr>
          <p:cNvGrpSpPr/>
          <p:nvPr/>
        </p:nvGrpSpPr>
        <p:grpSpPr>
          <a:xfrm>
            <a:off x="470022" y="2171701"/>
            <a:ext cx="6409906" cy="7480526"/>
            <a:chOff x="470022" y="2171701"/>
            <a:chExt cx="6409906" cy="7480526"/>
          </a:xfrm>
        </p:grpSpPr>
        <p:grpSp>
          <p:nvGrpSpPr>
            <p:cNvPr id="30" name="Group 29">
              <a:extLst>
                <a:ext uri="{FF2B5EF4-FFF2-40B4-BE49-F238E27FC236}">
                  <a16:creationId xmlns:a16="http://schemas.microsoft.com/office/drawing/2014/main" id="{02A57527-2258-27DA-A7EC-13601059DF5E}"/>
                </a:ext>
              </a:extLst>
            </p:cNvPr>
            <p:cNvGrpSpPr/>
            <p:nvPr/>
          </p:nvGrpSpPr>
          <p:grpSpPr>
            <a:xfrm>
              <a:off x="470022" y="2171701"/>
              <a:ext cx="6409906" cy="7480526"/>
              <a:chOff x="914400" y="2519632"/>
              <a:chExt cx="6409906" cy="7480526"/>
            </a:xfrm>
          </p:grpSpPr>
          <p:sp>
            <p:nvSpPr>
              <p:cNvPr id="31" name="Freeform 7">
                <a:extLst>
                  <a:ext uri="{FF2B5EF4-FFF2-40B4-BE49-F238E27FC236}">
                    <a16:creationId xmlns:a16="http://schemas.microsoft.com/office/drawing/2014/main" id="{3ABEBCE7-F037-A9FD-B873-DD42EEAC755A}"/>
                  </a:ext>
                </a:extLst>
              </p:cNvPr>
              <p:cNvSpPr/>
              <p:nvPr/>
            </p:nvSpPr>
            <p:spPr>
              <a:xfrm>
                <a:off x="914400" y="2519632"/>
                <a:ext cx="6409906" cy="748052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3431972B-D19E-55DC-9ED6-5B139ADF04AA}"/>
                  </a:ext>
                </a:extLst>
              </p:cNvPr>
              <p:cNvGrpSpPr/>
              <p:nvPr/>
            </p:nvGrpSpPr>
            <p:grpSpPr>
              <a:xfrm>
                <a:off x="1063231" y="3013698"/>
                <a:ext cx="6103136" cy="1509912"/>
                <a:chOff x="1061356" y="3050920"/>
                <a:chExt cx="6103136" cy="1509912"/>
              </a:xfrm>
            </p:grpSpPr>
            <p:sp>
              <p:nvSpPr>
                <p:cNvPr id="33" name="Freeform 10">
                  <a:extLst>
                    <a:ext uri="{FF2B5EF4-FFF2-40B4-BE49-F238E27FC236}">
                      <a16:creationId xmlns:a16="http://schemas.microsoft.com/office/drawing/2014/main" id="{AA60AB8D-C6F6-7061-DA63-E815C0EF39DB}"/>
                    </a:ext>
                  </a:extLst>
                </p:cNvPr>
                <p:cNvSpPr/>
                <p:nvPr/>
              </p:nvSpPr>
              <p:spPr>
                <a:xfrm>
                  <a:off x="1199554" y="3050920"/>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4BF0F258-1F80-FF4B-94B1-4DA59AFC2AEB}"/>
                    </a:ext>
                  </a:extLst>
                </p:cNvPr>
                <p:cNvSpPr txBox="1"/>
                <p:nvPr/>
              </p:nvSpPr>
              <p:spPr>
                <a:xfrm>
                  <a:off x="1061356" y="3421155"/>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Lễ hội Yên Tử</a:t>
                  </a:r>
                  <a:endParaRPr lang="en-US" sz="4400" b="1" dirty="0">
                    <a:latin typeface="Arial" panose="020B0604020202020204" pitchFamily="34" charset="0"/>
                    <a:cs typeface="Arial" panose="020B0604020202020204" pitchFamily="34" charset="0"/>
                  </a:endParaRPr>
                </a:p>
              </p:txBody>
            </p:sp>
          </p:grpSp>
        </p:grpSp>
        <p:pic>
          <p:nvPicPr>
            <p:cNvPr id="3076" name="Picture 4" descr="Lễ hội Yên Tử Quảng Ninh: Hành trình khám phá từ A-Z">
              <a:extLst>
                <a:ext uri="{FF2B5EF4-FFF2-40B4-BE49-F238E27FC236}">
                  <a16:creationId xmlns:a16="http://schemas.microsoft.com/office/drawing/2014/main" id="{84367DB9-3E77-D6FE-E897-0B4EDEFDF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51" y="4669744"/>
              <a:ext cx="5826740" cy="437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293542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6D9DF10-1A83-58B9-176A-DB99C3425AA1}"/>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id="{E966F413-93CE-EA39-8A7A-877FB3CE2F94}"/>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E914A16-BD7E-C44C-B711-9E5EB4A17EE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VÍ DỤ THAM KHẢO</a:t>
              </a:r>
              <a:endParaRPr lang="en-US" sz="4800" b="1" dirty="0">
                <a:solidFill>
                  <a:schemeClr val="bg1"/>
                </a:solidFill>
                <a:latin typeface="Arial" panose="020B0604020202020204" pitchFamily="34" charset="0"/>
                <a:cs typeface="Arial" panose="020B0604020202020204" pitchFamily="34" charset="0"/>
              </a:endParaRPr>
            </a:p>
          </p:txBody>
        </p:sp>
      </p:grpSp>
      <p:sp>
        <p:nvSpPr>
          <p:cNvPr id="19" name="Freeform 4">
            <a:extLst>
              <a:ext uri="{FF2B5EF4-FFF2-40B4-BE49-F238E27FC236}">
                <a16:creationId xmlns:a16="http://schemas.microsoft.com/office/drawing/2014/main" id="{AACD5E90-9B08-D7C1-E459-7966117C12BC}"/>
              </a:ext>
            </a:extLst>
          </p:cNvPr>
          <p:cNvSpPr/>
          <p:nvPr/>
        </p:nvSpPr>
        <p:spPr>
          <a:xfrm>
            <a:off x="7391400" y="2171701"/>
            <a:ext cx="10352471" cy="748052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13F31A7-6C7D-3862-A580-4667C215FE1E}"/>
              </a:ext>
            </a:extLst>
          </p:cNvPr>
          <p:cNvSpPr txBox="1"/>
          <p:nvPr/>
        </p:nvSpPr>
        <p:spPr>
          <a:xfrm>
            <a:off x="7983235" y="2849908"/>
            <a:ext cx="9168799" cy="6124112"/>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Lễ hội Cầu Ngư </a:t>
            </a:r>
            <a:r>
              <a:rPr lang="en-US" sz="3800">
                <a:latin typeface="Arial" panose="020B0604020202020204" pitchFamily="34" charset="0"/>
                <a:cs typeface="Arial" panose="020B0604020202020204" pitchFamily="34" charset="0"/>
              </a:rPr>
              <a:t>(ở </a:t>
            </a:r>
            <a:r>
              <a:rPr lang="vi-VN" sz="3800">
                <a:latin typeface="Arial" panose="020B0604020202020204" pitchFamily="34" charset="0"/>
                <a:cs typeface="Arial" panose="020B0604020202020204" pitchFamily="34" charset="0"/>
              </a:rPr>
              <a:t>các tỉnh ven biển Nam Trung Bộ)</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tổ chức vào tháng Giêng hằng năm; thể hiện phong tục thờ cúng Cá Ông với mong muốn cầu cho một năm mưa thuận gió hoà, tôm cá đầy khoang. Hoạt động trong lễ hội</a:t>
            </a:r>
            <a:r>
              <a:rPr lang="en-US" sz="3800">
                <a:latin typeface="Arial" panose="020B0604020202020204" pitchFamily="34" charset="0"/>
                <a:cs typeface="Arial" panose="020B0604020202020204" pitchFamily="34" charset="0"/>
              </a:rPr>
              <a:t> như</a:t>
            </a:r>
            <a:r>
              <a:rPr lang="vi-VN" sz="3800">
                <a:latin typeface="Arial" panose="020B0604020202020204" pitchFamily="34" charset="0"/>
                <a:cs typeface="Arial" panose="020B0604020202020204" pitchFamily="34" charset="0"/>
              </a:rPr>
              <a:t>: lễ rước kiệu, múa lân sư rồng, lễ cầu an, hát bội,...</a:t>
            </a:r>
          </a:p>
        </p:txBody>
      </p:sp>
      <p:sp>
        <p:nvSpPr>
          <p:cNvPr id="9" name="Freeform 9"/>
          <p:cNvSpPr/>
          <p:nvPr/>
        </p:nvSpPr>
        <p:spPr>
          <a:xfrm>
            <a:off x="16916400" y="8889694"/>
            <a:ext cx="1393724" cy="139221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79A91D3-4859-496C-A918-608E7DA5688E}"/>
              </a:ext>
            </a:extLst>
          </p:cNvPr>
          <p:cNvGrpSpPr/>
          <p:nvPr/>
        </p:nvGrpSpPr>
        <p:grpSpPr>
          <a:xfrm>
            <a:off x="470022" y="2171701"/>
            <a:ext cx="6409906" cy="7480526"/>
            <a:chOff x="470022" y="2171701"/>
            <a:chExt cx="6409906" cy="7480526"/>
          </a:xfrm>
        </p:grpSpPr>
        <p:grpSp>
          <p:nvGrpSpPr>
            <p:cNvPr id="22" name="Group 21">
              <a:extLst>
                <a:ext uri="{FF2B5EF4-FFF2-40B4-BE49-F238E27FC236}">
                  <a16:creationId xmlns:a16="http://schemas.microsoft.com/office/drawing/2014/main" id="{39437A64-2785-A2FB-AF9F-57442C7BB2B0}"/>
                </a:ext>
              </a:extLst>
            </p:cNvPr>
            <p:cNvGrpSpPr/>
            <p:nvPr/>
          </p:nvGrpSpPr>
          <p:grpSpPr>
            <a:xfrm>
              <a:off x="470022" y="2171701"/>
              <a:ext cx="6409906" cy="7480526"/>
              <a:chOff x="914400" y="2519632"/>
              <a:chExt cx="6409906" cy="7480526"/>
            </a:xfrm>
          </p:grpSpPr>
          <p:sp>
            <p:nvSpPr>
              <p:cNvPr id="28" name="Freeform 7">
                <a:extLst>
                  <a:ext uri="{FF2B5EF4-FFF2-40B4-BE49-F238E27FC236}">
                    <a16:creationId xmlns:a16="http://schemas.microsoft.com/office/drawing/2014/main" id="{8133A8A2-D83A-2E3F-B0CD-3B5DCFB7F768}"/>
                  </a:ext>
                </a:extLst>
              </p:cNvPr>
              <p:cNvSpPr/>
              <p:nvPr/>
            </p:nvSpPr>
            <p:spPr>
              <a:xfrm>
                <a:off x="914400" y="2519632"/>
                <a:ext cx="6409906" cy="748052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32B2B25C-6C3B-89C5-3F02-0B5718F81281}"/>
                  </a:ext>
                </a:extLst>
              </p:cNvPr>
              <p:cNvGrpSpPr/>
              <p:nvPr/>
            </p:nvGrpSpPr>
            <p:grpSpPr>
              <a:xfrm>
                <a:off x="1063231" y="3013698"/>
                <a:ext cx="6103136" cy="1509912"/>
                <a:chOff x="1061356" y="3050920"/>
                <a:chExt cx="6103136" cy="1509912"/>
              </a:xfrm>
            </p:grpSpPr>
            <p:sp>
              <p:nvSpPr>
                <p:cNvPr id="26" name="Freeform 10">
                  <a:extLst>
                    <a:ext uri="{FF2B5EF4-FFF2-40B4-BE49-F238E27FC236}">
                      <a16:creationId xmlns:a16="http://schemas.microsoft.com/office/drawing/2014/main" id="{A4F45D58-C2F6-9608-2B2D-0DF021F2D8D5}"/>
                    </a:ext>
                  </a:extLst>
                </p:cNvPr>
                <p:cNvSpPr/>
                <p:nvPr/>
              </p:nvSpPr>
              <p:spPr>
                <a:xfrm>
                  <a:off x="1199554" y="3050920"/>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E427D71-755C-2E6F-A371-E3FF4FBB40E3}"/>
                    </a:ext>
                  </a:extLst>
                </p:cNvPr>
                <p:cNvSpPr txBox="1"/>
                <p:nvPr/>
              </p:nvSpPr>
              <p:spPr>
                <a:xfrm>
                  <a:off x="1061356" y="3421155"/>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Lễ hội Cầu Ngư</a:t>
                  </a:r>
                  <a:endParaRPr lang="en-US" sz="4400" b="1" dirty="0">
                    <a:latin typeface="Arial" panose="020B0604020202020204" pitchFamily="34" charset="0"/>
                    <a:cs typeface="Arial" panose="020B0604020202020204" pitchFamily="34" charset="0"/>
                  </a:endParaRPr>
                </a:p>
              </p:txBody>
            </p:sp>
          </p:grpSp>
        </p:grpSp>
        <p:pic>
          <p:nvPicPr>
            <p:cNvPr id="4100" name="Picture 4" descr="Bình Thuận: Lễ hội Cầu ngư được công nhận là Di sản văn hóa phi vật thể  quốc gia">
              <a:extLst>
                <a:ext uri="{FF2B5EF4-FFF2-40B4-BE49-F238E27FC236}">
                  <a16:creationId xmlns:a16="http://schemas.microsoft.com/office/drawing/2014/main" id="{25E8C67E-E2E6-57EC-E909-0A77D7CF6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51" y="4728925"/>
              <a:ext cx="5826740" cy="4370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3982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3" name="Freeform 3"/>
          <p:cNvSpPr/>
          <p:nvPr/>
        </p:nvSpPr>
        <p:spPr>
          <a:xfrm>
            <a:off x="16383000" y="199326"/>
            <a:ext cx="1524000" cy="1362774"/>
          </a:xfrm>
          <a:custGeom>
            <a:avLst/>
            <a:gdLst/>
            <a:ahLst/>
            <a:cxnLst/>
            <a:rect l="l" t="t" r="r" b="b"/>
            <a:pathLst>
              <a:path w="8690514" h="7315832">
                <a:moveTo>
                  <a:pt x="0" y="0"/>
                </a:moveTo>
                <a:lnTo>
                  <a:pt x="8690513" y="0"/>
                </a:lnTo>
                <a:lnTo>
                  <a:pt x="8690513" y="7315833"/>
                </a:lnTo>
                <a:lnTo>
                  <a:pt x="0" y="7315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8"/>
          <p:cNvSpPr/>
          <p:nvPr/>
        </p:nvSpPr>
        <p:spPr>
          <a:xfrm>
            <a:off x="0" y="233715"/>
            <a:ext cx="2209800" cy="711570"/>
          </a:xfrm>
          <a:custGeom>
            <a:avLst/>
            <a:gdLst/>
            <a:ahLst/>
            <a:cxnLst/>
            <a:rect l="l" t="t" r="r" b="b"/>
            <a:pathLst>
              <a:path w="7315200" h="1423139">
                <a:moveTo>
                  <a:pt x="0" y="0"/>
                </a:moveTo>
                <a:lnTo>
                  <a:pt x="7315200" y="0"/>
                </a:lnTo>
                <a:lnTo>
                  <a:pt x="7315200" y="1423139"/>
                </a:lnTo>
                <a:lnTo>
                  <a:pt x="0" y="14231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46D9DF10-1A83-58B9-176A-DB99C3425AA1}"/>
              </a:ext>
            </a:extLst>
          </p:cNvPr>
          <p:cNvGrpSpPr/>
          <p:nvPr/>
        </p:nvGrpSpPr>
        <p:grpSpPr>
          <a:xfrm>
            <a:off x="5446400" y="0"/>
            <a:ext cx="7583876" cy="1388058"/>
            <a:chOff x="4834930" y="84191"/>
            <a:chExt cx="7359542" cy="1232175"/>
          </a:xfrm>
        </p:grpSpPr>
        <p:sp>
          <p:nvSpPr>
            <p:cNvPr id="12" name="Round Same Side Corner Rectangle 11">
              <a:extLst>
                <a:ext uri="{FF2B5EF4-FFF2-40B4-BE49-F238E27FC236}">
                  <a16:creationId xmlns:a16="http://schemas.microsoft.com/office/drawing/2014/main" id="{E966F413-93CE-EA39-8A7A-877FB3CE2F94}"/>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E914A16-BD7E-C44C-B711-9E5EB4A17EE9}"/>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 name="Freeform 11">
            <a:extLst>
              <a:ext uri="{FF2B5EF4-FFF2-40B4-BE49-F238E27FC236}">
                <a16:creationId xmlns:a16="http://schemas.microsoft.com/office/drawing/2014/main" id="{DD00C008-643C-C53C-D0EC-A0F2A04BF4B0}"/>
              </a:ext>
            </a:extLst>
          </p:cNvPr>
          <p:cNvSpPr/>
          <p:nvPr/>
        </p:nvSpPr>
        <p:spPr>
          <a:xfrm rot="-2182492">
            <a:off x="17359032" y="1701436"/>
            <a:ext cx="2377784" cy="645315"/>
          </a:xfrm>
          <a:custGeom>
            <a:avLst/>
            <a:gdLst/>
            <a:ahLst/>
            <a:cxnLst/>
            <a:rect l="l" t="t" r="r" b="b"/>
            <a:pathLst>
              <a:path w="2377784" h="645315">
                <a:moveTo>
                  <a:pt x="0" y="0"/>
                </a:moveTo>
                <a:lnTo>
                  <a:pt x="2377783" y="0"/>
                </a:lnTo>
                <a:lnTo>
                  <a:pt x="2377783" y="645316"/>
                </a:lnTo>
                <a:lnTo>
                  <a:pt x="0" y="645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4">
            <a:extLst>
              <a:ext uri="{FF2B5EF4-FFF2-40B4-BE49-F238E27FC236}">
                <a16:creationId xmlns:a16="http://schemas.microsoft.com/office/drawing/2014/main" id="{AACD5E90-9B08-D7C1-E459-7966117C12BC}"/>
              </a:ext>
            </a:extLst>
          </p:cNvPr>
          <p:cNvSpPr/>
          <p:nvPr/>
        </p:nvSpPr>
        <p:spPr>
          <a:xfrm>
            <a:off x="7361353" y="1937997"/>
            <a:ext cx="10352471" cy="794793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D13F31A7-6C7D-3862-A580-4667C215FE1E}"/>
              </a:ext>
            </a:extLst>
          </p:cNvPr>
          <p:cNvSpPr txBox="1"/>
          <p:nvPr/>
        </p:nvSpPr>
        <p:spPr>
          <a:xfrm>
            <a:off x="7675849" y="2220688"/>
            <a:ext cx="9723477" cy="7468648"/>
          </a:xfrm>
          <a:prstGeom prst="rect">
            <a:avLst/>
          </a:prstGeom>
          <a:noFill/>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Kéo dài </a:t>
            </a:r>
            <a:r>
              <a:rPr lang="vi-VN" sz="3600">
                <a:solidFill>
                  <a:prstClr val="black"/>
                </a:solidFill>
                <a:latin typeface="Arial" panose="020B0604020202020204" pitchFamily="34" charset="0"/>
                <a:cs typeface="Arial" panose="020B0604020202020204" pitchFamily="34" charset="0"/>
              </a:rPr>
              <a:t>từ mùng 4 Tết và kéo dài suốt tháng Giêng. Vị th</a:t>
            </a:r>
            <a:r>
              <a:rPr lang="en-US" sz="3600">
                <a:solidFill>
                  <a:prstClr val="black"/>
                </a:solidFill>
                <a:latin typeface="Arial" panose="020B0604020202020204" pitchFamily="34" charset="0"/>
                <a:cs typeface="Arial" panose="020B0604020202020204" pitchFamily="34" charset="0"/>
              </a:rPr>
              <a:t>ầ</a:t>
            </a:r>
            <a:r>
              <a:rPr lang="vi-VN" sz="3600">
                <a:solidFill>
                  <a:prstClr val="black"/>
                </a:solidFill>
                <a:latin typeface="Arial" panose="020B0604020202020204" pitchFamily="34" charset="0"/>
                <a:cs typeface="Arial" panose="020B0604020202020204" pitchFamily="34" charset="0"/>
              </a:rPr>
              <a:t>n thờ chính trên núi là Bà Đen (còn gọi là Linh Sơn Thánh Mẫu). Trong lễ hội, diễn ra hoạt động rất thiêng liêng là tắm và thay áo cho tượng Bà. Cùng với đó là các hoạt động hát bóng rối chầu mời, múa dâng bông, dâng mâm ngũ sắc, múa đồ chơi (múa lu, múa lục bình, múa bông huệ...). Du khách tới lễ hội để dâng hương, cầu bình an, may mắn,....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9"/>
          <p:cNvSpPr/>
          <p:nvPr/>
        </p:nvSpPr>
        <p:spPr>
          <a:xfrm>
            <a:off x="16916400" y="8889694"/>
            <a:ext cx="1393724" cy="1392219"/>
          </a:xfrm>
          <a:custGeom>
            <a:avLst/>
            <a:gdLst/>
            <a:ahLst/>
            <a:cxnLst/>
            <a:rect l="l" t="t" r="r" b="b"/>
            <a:pathLst>
              <a:path w="2771928" h="2338814">
                <a:moveTo>
                  <a:pt x="0" y="0"/>
                </a:moveTo>
                <a:lnTo>
                  <a:pt x="2771928" y="0"/>
                </a:lnTo>
                <a:lnTo>
                  <a:pt x="2771928" y="2338814"/>
                </a:lnTo>
                <a:lnTo>
                  <a:pt x="0" y="23388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93D6132A-B83B-C576-01BA-8DCB716DFAFA}"/>
              </a:ext>
            </a:extLst>
          </p:cNvPr>
          <p:cNvGrpSpPr/>
          <p:nvPr/>
        </p:nvGrpSpPr>
        <p:grpSpPr>
          <a:xfrm>
            <a:off x="470022" y="2171701"/>
            <a:ext cx="6409906" cy="7480526"/>
            <a:chOff x="470022" y="2171701"/>
            <a:chExt cx="6409906" cy="7480526"/>
          </a:xfrm>
        </p:grpSpPr>
        <p:grpSp>
          <p:nvGrpSpPr>
            <p:cNvPr id="30" name="Group 29">
              <a:extLst>
                <a:ext uri="{FF2B5EF4-FFF2-40B4-BE49-F238E27FC236}">
                  <a16:creationId xmlns:a16="http://schemas.microsoft.com/office/drawing/2014/main" id="{02A57527-2258-27DA-A7EC-13601059DF5E}"/>
                </a:ext>
              </a:extLst>
            </p:cNvPr>
            <p:cNvGrpSpPr/>
            <p:nvPr/>
          </p:nvGrpSpPr>
          <p:grpSpPr>
            <a:xfrm>
              <a:off x="470022" y="2171701"/>
              <a:ext cx="6409906" cy="7480526"/>
              <a:chOff x="914400" y="2519632"/>
              <a:chExt cx="6409906" cy="7480526"/>
            </a:xfrm>
          </p:grpSpPr>
          <p:sp>
            <p:nvSpPr>
              <p:cNvPr id="31" name="Freeform 7">
                <a:extLst>
                  <a:ext uri="{FF2B5EF4-FFF2-40B4-BE49-F238E27FC236}">
                    <a16:creationId xmlns:a16="http://schemas.microsoft.com/office/drawing/2014/main" id="{3ABEBCE7-F037-A9FD-B873-DD42EEAC755A}"/>
                  </a:ext>
                </a:extLst>
              </p:cNvPr>
              <p:cNvSpPr/>
              <p:nvPr/>
            </p:nvSpPr>
            <p:spPr>
              <a:xfrm>
                <a:off x="914400" y="2519632"/>
                <a:ext cx="6409906" cy="7480526"/>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4">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2" name="Group 31">
                <a:extLst>
                  <a:ext uri="{FF2B5EF4-FFF2-40B4-BE49-F238E27FC236}">
                    <a16:creationId xmlns:a16="http://schemas.microsoft.com/office/drawing/2014/main" id="{3431972B-D19E-55DC-9ED6-5B139ADF04AA}"/>
                  </a:ext>
                </a:extLst>
              </p:cNvPr>
              <p:cNvGrpSpPr/>
              <p:nvPr/>
            </p:nvGrpSpPr>
            <p:grpSpPr>
              <a:xfrm>
                <a:off x="1063231" y="3013698"/>
                <a:ext cx="6103136" cy="1509912"/>
                <a:chOff x="1061356" y="3050920"/>
                <a:chExt cx="6103136" cy="1509912"/>
              </a:xfrm>
            </p:grpSpPr>
            <p:sp>
              <p:nvSpPr>
                <p:cNvPr id="33" name="Freeform 10">
                  <a:extLst>
                    <a:ext uri="{FF2B5EF4-FFF2-40B4-BE49-F238E27FC236}">
                      <a16:creationId xmlns:a16="http://schemas.microsoft.com/office/drawing/2014/main" id="{AA60AB8D-C6F6-7061-DA63-E815C0EF39DB}"/>
                    </a:ext>
                  </a:extLst>
                </p:cNvPr>
                <p:cNvSpPr/>
                <p:nvPr/>
              </p:nvSpPr>
              <p:spPr>
                <a:xfrm>
                  <a:off x="1199554" y="3050920"/>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4BF0F258-1F80-FF4B-94B1-4DA59AFC2AEB}"/>
                    </a:ext>
                  </a:extLst>
                </p:cNvPr>
                <p:cNvSpPr txBox="1"/>
                <p:nvPr/>
              </p:nvSpPr>
              <p:spPr>
                <a:xfrm>
                  <a:off x="1061356" y="3421155"/>
                  <a:ext cx="61031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Lễ hội </a:t>
                  </a:r>
                  <a:r>
                    <a:rPr lang="en-US" sz="4400" b="1">
                      <a:solidFill>
                        <a:prstClr val="black"/>
                      </a:solidFill>
                      <a:latin typeface="Arial" panose="020B0604020202020204" pitchFamily="34" charset="0"/>
                      <a:cs typeface="Arial" panose="020B0604020202020204" pitchFamily="34" charset="0"/>
                    </a:rPr>
                    <a:t>n</a:t>
                  </a: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úi Bà Đen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7" name="Picture 6" descr="A group of people in a street&#10;&#10;Description automatically generated">
              <a:extLst>
                <a:ext uri="{FF2B5EF4-FFF2-40B4-BE49-F238E27FC236}">
                  <a16:creationId xmlns:a16="http://schemas.microsoft.com/office/drawing/2014/main" id="{A188DFA3-0389-4A2B-00C8-66CA913BD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051" y="4863371"/>
              <a:ext cx="5826740" cy="4101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3972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DEBF"/>
        </a:solidFill>
        <a:effectLst/>
      </p:bgPr>
    </p:bg>
    <p:spTree>
      <p:nvGrpSpPr>
        <p:cNvPr id="1" name=""/>
        <p:cNvGrpSpPr/>
        <p:nvPr/>
      </p:nvGrpSpPr>
      <p:grpSpPr>
        <a:xfrm>
          <a:off x="0" y="0"/>
          <a:ext cx="0" cy="0"/>
          <a:chOff x="0" y="0"/>
          <a:chExt cx="0" cy="0"/>
        </a:xfrm>
      </p:grpSpPr>
      <p:pic>
        <p:nvPicPr>
          <p:cNvPr id="17" name="Picture 6">
            <a:extLst>
              <a:ext uri="{FF2B5EF4-FFF2-40B4-BE49-F238E27FC236}">
                <a16:creationId xmlns:a16="http://schemas.microsoft.com/office/drawing/2014/main" id="{6BC0CF67-D9E1-05FC-5E60-42AEEC9AD297}"/>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452">
            <a:off x="294530" y="466337"/>
            <a:ext cx="8771981" cy="9786067"/>
          </a:xfrm>
          <a:prstGeom prst="rect">
            <a:avLst/>
          </a:prstGeom>
        </p:spPr>
      </p:pic>
      <p:grpSp>
        <p:nvGrpSpPr>
          <p:cNvPr id="18" name="Group 17">
            <a:extLst>
              <a:ext uri="{FF2B5EF4-FFF2-40B4-BE49-F238E27FC236}">
                <a16:creationId xmlns:a16="http://schemas.microsoft.com/office/drawing/2014/main" id="{965BB851-6FFF-4727-A540-0071A24A2A23}"/>
              </a:ext>
            </a:extLst>
          </p:cNvPr>
          <p:cNvGrpSpPr/>
          <p:nvPr/>
        </p:nvGrpSpPr>
        <p:grpSpPr>
          <a:xfrm>
            <a:off x="-62137" y="515362"/>
            <a:ext cx="7277132" cy="1157110"/>
            <a:chOff x="203132" y="534842"/>
            <a:chExt cx="6827420" cy="1157110"/>
          </a:xfrm>
        </p:grpSpPr>
        <p:grpSp>
          <p:nvGrpSpPr>
            <p:cNvPr id="19" name="Group 10">
              <a:extLst>
                <a:ext uri="{FF2B5EF4-FFF2-40B4-BE49-F238E27FC236}">
                  <a16:creationId xmlns:a16="http://schemas.microsoft.com/office/drawing/2014/main" id="{E25700A0-78BA-717C-D424-75C880F63012}"/>
                </a:ext>
              </a:extLst>
            </p:cNvPr>
            <p:cNvGrpSpPr/>
            <p:nvPr/>
          </p:nvGrpSpPr>
          <p:grpSpPr>
            <a:xfrm rot="-143938">
              <a:off x="203132" y="534842"/>
              <a:ext cx="6827420" cy="1157110"/>
              <a:chOff x="0" y="0"/>
              <a:chExt cx="5761308" cy="848774"/>
            </a:xfrm>
          </p:grpSpPr>
          <p:sp>
            <p:nvSpPr>
              <p:cNvPr id="21" name="Freeform 11">
                <a:extLst>
                  <a:ext uri="{FF2B5EF4-FFF2-40B4-BE49-F238E27FC236}">
                    <a16:creationId xmlns:a16="http://schemas.microsoft.com/office/drawing/2014/main" id="{3AD9CA80-6120-F729-B325-52E982DE7F97}"/>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C8278B45-AF8B-B314-7CF6-988EE6F336C8}"/>
                </a:ext>
              </a:extLst>
            </p:cNvPr>
            <p:cNvSpPr txBox="1"/>
            <p:nvPr/>
          </p:nvSpPr>
          <p:spPr>
            <a:xfrm rot="21459337">
              <a:off x="546080" y="637418"/>
              <a:ext cx="6141524" cy="923330"/>
            </a:xfrm>
            <a:prstGeom prst="rect">
              <a:avLst/>
            </a:prstGeom>
          </p:spPr>
          <p:txBody>
            <a:bodyPr wrap="square" lIns="0" tIns="0" rIns="0" bIns="0" rtlCol="0" anchor="t">
              <a:spAutoFit/>
            </a:bodyPr>
            <a:lstStyle/>
            <a:p>
              <a:pPr marL="0" lvl="0" indent="0" algn="ctr">
                <a:spcBef>
                  <a:spcPct val="0"/>
                </a:spcBef>
              </a:pPr>
              <a:r>
                <a:rPr lang="en-US" sz="5800" b="1" spc="179">
                  <a:solidFill>
                    <a:srgbClr val="FFFFFF"/>
                  </a:solidFill>
                  <a:latin typeface="Arial" panose="020B0604020202020204" pitchFamily="34" charset="0"/>
                  <a:cs typeface="Arial" panose="020B0604020202020204" pitchFamily="34" charset="0"/>
                </a:rPr>
                <a:t>KHỞI ĐỘNG</a:t>
              </a:r>
              <a:endParaRPr lang="en-US" sz="5800" b="1" spc="179" dirty="0">
                <a:solidFill>
                  <a:srgbClr val="FFFFFF"/>
                </a:solidFill>
                <a:latin typeface="Arial" panose="020B0604020202020204" pitchFamily="34" charset="0"/>
                <a:cs typeface="Arial" panose="020B0604020202020204" pitchFamily="34" charset="0"/>
              </a:endParaRPr>
            </a:p>
          </p:txBody>
        </p:sp>
      </p:grpSp>
      <p:sp>
        <p:nvSpPr>
          <p:cNvPr id="22" name="Freeform 5">
            <a:extLst>
              <a:ext uri="{FF2B5EF4-FFF2-40B4-BE49-F238E27FC236}">
                <a16:creationId xmlns:a16="http://schemas.microsoft.com/office/drawing/2014/main" id="{B2FBAD8C-567D-335E-1A6F-2AA21CF3ECC3}"/>
              </a:ext>
            </a:extLst>
          </p:cNvPr>
          <p:cNvSpPr/>
          <p:nvPr/>
        </p:nvSpPr>
        <p:spPr>
          <a:xfrm>
            <a:off x="9172650" y="2462775"/>
            <a:ext cx="8077200" cy="5793189"/>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bg1"/>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D2C8530-AFE8-99E5-87F5-9F28B9BC8C5B}"/>
              </a:ext>
            </a:extLst>
          </p:cNvPr>
          <p:cNvSpPr txBox="1"/>
          <p:nvPr/>
        </p:nvSpPr>
        <p:spPr>
          <a:xfrm>
            <a:off x="9761220" y="3610961"/>
            <a:ext cx="6900060" cy="367158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tr.8</a:t>
            </a:r>
            <a:r>
              <a:rPr lang="en-US" sz="4000" i="1">
                <a:latin typeface="Arial" panose="020B0604020202020204" pitchFamily="34" charset="0"/>
                <a:cs typeface="Arial" panose="020B0604020202020204" pitchFamily="34" charset="0"/>
              </a:rPr>
              <a:t>9</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24" name="Picture 8">
            <a:extLst>
              <a:ext uri="{FF2B5EF4-FFF2-40B4-BE49-F238E27FC236}">
                <a16:creationId xmlns:a16="http://schemas.microsoft.com/office/drawing/2014/main" id="{D2DEF7A4-6922-E84C-8335-F93949828D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85648">
            <a:off x="16426741" y="375719"/>
            <a:ext cx="1932167" cy="628833"/>
          </a:xfrm>
          <a:prstGeom prst="rect">
            <a:avLst/>
          </a:prstGeom>
        </p:spPr>
      </p:pic>
      <p:pic>
        <p:nvPicPr>
          <p:cNvPr id="28" name="Picture 10">
            <a:extLst>
              <a:ext uri="{FF2B5EF4-FFF2-40B4-BE49-F238E27FC236}">
                <a16:creationId xmlns:a16="http://schemas.microsoft.com/office/drawing/2014/main" id="{6CD4D576-83EF-ACB7-D9C4-A1F370CB5E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79745" y="7308798"/>
            <a:ext cx="3808255" cy="3065645"/>
          </a:xfrm>
          <a:prstGeom prst="rect">
            <a:avLst/>
          </a:prstGeom>
        </p:spPr>
      </p:pic>
      <p:sp>
        <p:nvSpPr>
          <p:cNvPr id="8" name="Freeform 8"/>
          <p:cNvSpPr/>
          <p:nvPr/>
        </p:nvSpPr>
        <p:spPr>
          <a:xfrm>
            <a:off x="8677930" y="7600703"/>
            <a:ext cx="1219200" cy="1143000"/>
          </a:xfrm>
          <a:custGeom>
            <a:avLst/>
            <a:gdLst/>
            <a:ahLst/>
            <a:cxnLst/>
            <a:rect l="l" t="t" r="r" b="b"/>
            <a:pathLst>
              <a:path w="2525730" h="2497316">
                <a:moveTo>
                  <a:pt x="0" y="0"/>
                </a:moveTo>
                <a:lnTo>
                  <a:pt x="2525730" y="0"/>
                </a:lnTo>
                <a:lnTo>
                  <a:pt x="2525730" y="2497316"/>
                </a:lnTo>
                <a:lnTo>
                  <a:pt x="0" y="24973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3600"/>
          </a:p>
        </p:txBody>
      </p:sp>
      <p:grpSp>
        <p:nvGrpSpPr>
          <p:cNvPr id="31" name="Group 30">
            <a:extLst>
              <a:ext uri="{FF2B5EF4-FFF2-40B4-BE49-F238E27FC236}">
                <a16:creationId xmlns:a16="http://schemas.microsoft.com/office/drawing/2014/main" id="{445B2525-3901-31DB-1106-348463358849}"/>
              </a:ext>
            </a:extLst>
          </p:cNvPr>
          <p:cNvGrpSpPr/>
          <p:nvPr/>
        </p:nvGrpSpPr>
        <p:grpSpPr>
          <a:xfrm>
            <a:off x="465063" y="3060093"/>
            <a:ext cx="7260503" cy="5112110"/>
            <a:chOff x="465063" y="3060093"/>
            <a:chExt cx="7260503" cy="5112110"/>
          </a:xfrm>
        </p:grpSpPr>
        <p:pic>
          <p:nvPicPr>
            <p:cNvPr id="30" name="Picture 29" descr="A group of people standing in front of a temple&#10;&#10;Description automatically generated">
              <a:extLst>
                <a:ext uri="{FF2B5EF4-FFF2-40B4-BE49-F238E27FC236}">
                  <a16:creationId xmlns:a16="http://schemas.microsoft.com/office/drawing/2014/main" id="{42900194-77BB-23EA-CB19-61B7018FF8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063" y="3490919"/>
              <a:ext cx="7260503" cy="46812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descr="Push pin ">
              <a:extLst>
                <a:ext uri="{FF2B5EF4-FFF2-40B4-BE49-F238E27FC236}">
                  <a16:creationId xmlns:a16="http://schemas.microsoft.com/office/drawing/2014/main" id="{32516E30-6236-27B9-334F-A3EB868DBF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0306">
              <a:off x="3588533" y="3060093"/>
              <a:ext cx="861652" cy="8616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2E3"/>
        </a:solidFill>
        <a:effectLst/>
      </p:bgPr>
    </p:bg>
    <p:spTree>
      <p:nvGrpSpPr>
        <p:cNvPr id="1" name=""/>
        <p:cNvGrpSpPr/>
        <p:nvPr/>
      </p:nvGrpSpPr>
      <p:grpSpPr>
        <a:xfrm>
          <a:off x="0" y="0"/>
          <a:ext cx="0" cy="0"/>
          <a:chOff x="0" y="0"/>
          <a:chExt cx="0" cy="0"/>
        </a:xfrm>
      </p:grpSpPr>
      <p:sp>
        <p:nvSpPr>
          <p:cNvPr id="6" name="Freeform 6"/>
          <p:cNvSpPr/>
          <p:nvPr/>
        </p:nvSpPr>
        <p:spPr>
          <a:xfrm>
            <a:off x="16802100" y="8946969"/>
            <a:ext cx="1485900" cy="1529125"/>
          </a:xfrm>
          <a:custGeom>
            <a:avLst/>
            <a:gdLst/>
            <a:ahLst/>
            <a:cxnLst/>
            <a:rect l="l" t="t" r="r" b="b"/>
            <a:pathLst>
              <a:path w="2300431" h="2630431">
                <a:moveTo>
                  <a:pt x="0" y="0"/>
                </a:moveTo>
                <a:lnTo>
                  <a:pt x="2300431" y="0"/>
                </a:lnTo>
                <a:lnTo>
                  <a:pt x="2300431" y="2630431"/>
                </a:lnTo>
                <a:lnTo>
                  <a:pt x="0" y="26304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992402">
            <a:off x="77819" y="9579258"/>
            <a:ext cx="2316589" cy="424883"/>
          </a:xfrm>
          <a:custGeom>
            <a:avLst/>
            <a:gdLst/>
            <a:ahLst/>
            <a:cxnLst/>
            <a:rect l="l" t="t" r="r" b="b"/>
            <a:pathLst>
              <a:path w="7315200" h="1649245">
                <a:moveTo>
                  <a:pt x="0" y="0"/>
                </a:moveTo>
                <a:lnTo>
                  <a:pt x="7315200" y="0"/>
                </a:lnTo>
                <a:lnTo>
                  <a:pt x="7315200" y="1649245"/>
                </a:lnTo>
                <a:lnTo>
                  <a:pt x="0" y="1649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7E6FF921-0A9B-B993-C08F-6791C6B86F9C}"/>
              </a:ext>
            </a:extLst>
          </p:cNvPr>
          <p:cNvSpPr/>
          <p:nvPr/>
        </p:nvSpPr>
        <p:spPr>
          <a:xfrm rot="1579734">
            <a:off x="15035954" y="-378472"/>
            <a:ext cx="4113704" cy="1895830"/>
          </a:xfrm>
          <a:custGeom>
            <a:avLst/>
            <a:gdLst/>
            <a:ahLst/>
            <a:cxnLst/>
            <a:rect l="l" t="t" r="r" b="b"/>
            <a:pathLst>
              <a:path w="7315200" h="3346704">
                <a:moveTo>
                  <a:pt x="0" y="0"/>
                </a:moveTo>
                <a:lnTo>
                  <a:pt x="7315200" y="0"/>
                </a:lnTo>
                <a:lnTo>
                  <a:pt x="7315200" y="3346704"/>
                </a:lnTo>
                <a:lnTo>
                  <a:pt x="0" y="334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Arrow: Pentagon 3">
            <a:extLst>
              <a:ext uri="{FF2B5EF4-FFF2-40B4-BE49-F238E27FC236}">
                <a16:creationId xmlns:a16="http://schemas.microsoft.com/office/drawing/2014/main" id="{0C3BC973-65DF-E1E8-1E66-C25B41AC35F7}"/>
              </a:ext>
            </a:extLst>
          </p:cNvPr>
          <p:cNvSpPr/>
          <p:nvPr/>
        </p:nvSpPr>
        <p:spPr>
          <a:xfrm>
            <a:off x="-32657" y="1028701"/>
            <a:ext cx="11565354" cy="2057399"/>
          </a:xfrm>
          <a:prstGeom prst="homePlate">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accent4">
                    <a:lumMod val="50000"/>
                  </a:schemeClr>
                </a:solidFill>
                <a:latin typeface="Arial" panose="020B0604020202020204" pitchFamily="34" charset="0"/>
                <a:cs typeface="Arial" panose="020B0604020202020204" pitchFamily="34" charset="0"/>
              </a:rPr>
              <a:t>BÀI 19</a:t>
            </a:r>
          </a:p>
        </p:txBody>
      </p:sp>
      <p:sp>
        <p:nvSpPr>
          <p:cNvPr id="5" name="TextBox 4">
            <a:extLst>
              <a:ext uri="{FF2B5EF4-FFF2-40B4-BE49-F238E27FC236}">
                <a16:creationId xmlns:a16="http://schemas.microsoft.com/office/drawing/2014/main" id="{631A93DB-70ED-23AC-790D-472B5E3BAF8A}"/>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ĐI HỘI CHÙA HƯƠNG</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6">
            <a:extLst>
              <a:ext uri="{FF2B5EF4-FFF2-40B4-BE49-F238E27FC236}">
                <a16:creationId xmlns:a16="http://schemas.microsoft.com/office/drawing/2014/main" id="{F2089DBE-88C5-8188-EE01-D35544458B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399" y="75361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1280</Words>
  <Application>Microsoft Office PowerPoint</Application>
  <PresentationFormat>Tùy chỉnh</PresentationFormat>
  <Paragraphs>101</Paragraphs>
  <Slides>27</Slides>
  <Notes>2</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27</vt:i4>
      </vt:variant>
    </vt:vector>
  </HeadingPairs>
  <TitlesOfParts>
    <vt:vector size="35" baseType="lpstr">
      <vt:lpstr>Times New Roman</vt:lpstr>
      <vt:lpstr>Arial</vt:lpstr>
      <vt:lpstr>思源黑体 CN</vt:lpstr>
      <vt:lpstr>Calibri</vt:lpstr>
      <vt:lpstr>Courier New</vt:lpstr>
      <vt:lpstr>Wingdings</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Colorful Cute Happy Birthday Celebrate Presentation</dc:title>
  <dc:creator>Linh Phan</dc:creator>
  <cp:lastModifiedBy>Dung Âu</cp:lastModifiedBy>
  <cp:revision>6</cp:revision>
  <dcterms:created xsi:type="dcterms:W3CDTF">2006-08-16T00:00:00Z</dcterms:created>
  <dcterms:modified xsi:type="dcterms:W3CDTF">2025-04-04T13:28:05Z</dcterms:modified>
  <dc:identifier>DAFtwDX9dZ0</dc:identifier>
</cp:coreProperties>
</file>