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95" r:id="rId4"/>
    <p:sldMasterId id="2147483720" r:id="rId5"/>
    <p:sldMasterId id="2147483739" r:id="rId6"/>
    <p:sldMasterId id="2147483753" r:id="rId7"/>
  </p:sldMasterIdLst>
  <p:notesMasterIdLst>
    <p:notesMasterId r:id="rId24"/>
  </p:notesMasterIdLst>
  <p:sldIdLst>
    <p:sldId id="437" r:id="rId8"/>
    <p:sldId id="296" r:id="rId9"/>
    <p:sldId id="539" r:id="rId10"/>
    <p:sldId id="387" r:id="rId11"/>
    <p:sldId id="388" r:id="rId12"/>
    <p:sldId id="389" r:id="rId13"/>
    <p:sldId id="303" r:id="rId14"/>
    <p:sldId id="304" r:id="rId15"/>
    <p:sldId id="3237" r:id="rId16"/>
    <p:sldId id="3238" r:id="rId17"/>
    <p:sldId id="3252" r:id="rId18"/>
    <p:sldId id="345" r:id="rId19"/>
    <p:sldId id="3253" r:id="rId20"/>
    <p:sldId id="344" r:id="rId21"/>
    <p:sldId id="3251"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67270F-FF3F-4BD6-931E-A8F27F2E2C95}" v="1" dt="2025-04-28T03:01:22.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2" d="100"/>
          <a:sy n="62" d="100"/>
        </p:scale>
        <p:origin x="1233"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CF67270F-FF3F-4BD6-931E-A8F27F2E2C95}"/>
    <pc:docChg chg="custSel addSld modSld modMainMaster">
      <pc:chgData name="Dung Âu" userId="0dcb76ad361bda84" providerId="LiveId" clId="{CF67270F-FF3F-4BD6-931E-A8F27F2E2C95}" dt="2025-04-28T03:02:03.068" v="5" actId="478"/>
      <pc:docMkLst>
        <pc:docMk/>
      </pc:docMkLst>
      <pc:sldChg chg="add">
        <pc:chgData name="Dung Âu" userId="0dcb76ad361bda84" providerId="LiveId" clId="{CF67270F-FF3F-4BD6-931E-A8F27F2E2C95}" dt="2025-04-28T03:01:22.638" v="0"/>
        <pc:sldMkLst>
          <pc:docMk/>
          <pc:sldMk cId="240393867" sldId="437"/>
        </pc:sldMkLst>
      </pc:sldChg>
      <pc:sldMasterChg chg="delSp modSp mod">
        <pc:chgData name="Dung Âu" userId="0dcb76ad361bda84" providerId="LiveId" clId="{CF67270F-FF3F-4BD6-931E-A8F27F2E2C95}" dt="2025-04-28T03:01:46.314" v="2" actId="478"/>
        <pc:sldMasterMkLst>
          <pc:docMk/>
          <pc:sldMasterMk cId="3950295269" sldId="2147483660"/>
        </pc:sldMasterMkLst>
        <pc:picChg chg="del mod">
          <ac:chgData name="Dung Âu" userId="0dcb76ad361bda84" providerId="LiveId" clId="{CF67270F-FF3F-4BD6-931E-A8F27F2E2C95}" dt="2025-04-28T03:01:46.314" v="2" actId="478"/>
          <ac:picMkLst>
            <pc:docMk/>
            <pc:sldMasterMk cId="3950295269" sldId="2147483660"/>
            <ac:picMk id="3" creationId="{B834BCF4-A8E2-71CC-A2BD-2F37D81241C4}"/>
          </ac:picMkLst>
        </pc:picChg>
      </pc:sldMasterChg>
      <pc:sldMasterChg chg="delSp mod">
        <pc:chgData name="Dung Âu" userId="0dcb76ad361bda84" providerId="LiveId" clId="{CF67270F-FF3F-4BD6-931E-A8F27F2E2C95}" dt="2025-04-28T03:01:55.904" v="3" actId="478"/>
        <pc:sldMasterMkLst>
          <pc:docMk/>
          <pc:sldMasterMk cId="4212447063" sldId="2147483683"/>
        </pc:sldMasterMkLst>
        <pc:picChg chg="del">
          <ac:chgData name="Dung Âu" userId="0dcb76ad361bda84" providerId="LiveId" clId="{CF67270F-FF3F-4BD6-931E-A8F27F2E2C95}" dt="2025-04-28T03:01:55.904" v="3" actId="478"/>
          <ac:picMkLst>
            <pc:docMk/>
            <pc:sldMasterMk cId="4212447063" sldId="2147483683"/>
            <ac:picMk id="10" creationId="{7F20CBBB-F63A-5B6F-B662-8EB133F5ED2A}"/>
          </ac:picMkLst>
        </pc:picChg>
      </pc:sldMasterChg>
      <pc:sldMasterChg chg="delSp mod">
        <pc:chgData name="Dung Âu" userId="0dcb76ad361bda84" providerId="LiveId" clId="{CF67270F-FF3F-4BD6-931E-A8F27F2E2C95}" dt="2025-04-28T03:01:58.057" v="4" actId="478"/>
        <pc:sldMasterMkLst>
          <pc:docMk/>
          <pc:sldMasterMk cId="4161863869" sldId="2147483695"/>
        </pc:sldMasterMkLst>
        <pc:picChg chg="del">
          <ac:chgData name="Dung Âu" userId="0dcb76ad361bda84" providerId="LiveId" clId="{CF67270F-FF3F-4BD6-931E-A8F27F2E2C95}" dt="2025-04-28T03:01:58.057" v="4" actId="478"/>
          <ac:picMkLst>
            <pc:docMk/>
            <pc:sldMasterMk cId="4161863869" sldId="2147483695"/>
            <ac:picMk id="3" creationId="{F3084D74-66DC-046A-5C75-6D04B51879C2}"/>
          </ac:picMkLst>
        </pc:picChg>
      </pc:sldMasterChg>
      <pc:sldMasterChg chg="delSp mod">
        <pc:chgData name="Dung Âu" userId="0dcb76ad361bda84" providerId="LiveId" clId="{CF67270F-FF3F-4BD6-931E-A8F27F2E2C95}" dt="2025-04-28T03:02:03.068" v="5" actId="478"/>
        <pc:sldMasterMkLst>
          <pc:docMk/>
          <pc:sldMasterMk cId="1312242909" sldId="2147483720"/>
        </pc:sldMasterMkLst>
        <pc:spChg chg="del">
          <ac:chgData name="Dung Âu" userId="0dcb76ad361bda84" providerId="LiveId" clId="{CF67270F-FF3F-4BD6-931E-A8F27F2E2C95}" dt="2025-04-28T03:02:03.068" v="5" actId="478"/>
          <ac:spMkLst>
            <pc:docMk/>
            <pc:sldMasterMk cId="1312242909" sldId="2147483720"/>
            <ac:spMk id="2" creationId="{0E28838D-D89B-BAB0-6715-E1D74417572C}"/>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977E-0DCE-4D23-A406-454645246C10}"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45B1-6F9D-4FC7-9EB9-B0C9030924BB}" type="slidenum">
              <a:rPr lang="en-US" smtClean="0"/>
              <a:t>‹#›</a:t>
            </a:fld>
            <a:endParaRPr lang="en-US"/>
          </a:p>
        </p:txBody>
      </p:sp>
    </p:spTree>
    <p:extLst>
      <p:ext uri="{BB962C8B-B14F-4D97-AF65-F5344CB8AC3E}">
        <p14:creationId xmlns:p14="http://schemas.microsoft.com/office/powerpoint/2010/main" val="208650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3571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484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276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FF031-88EC-4B93-A6D4-1E47F9DAD6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371"/>
            <a:ext cx="12192000" cy="6853257"/>
          </a:xfrm>
          <a:prstGeom prst="rect">
            <a:avLst/>
          </a:prstGeom>
        </p:spPr>
      </p:pic>
    </p:spTree>
    <p:extLst>
      <p:ext uri="{BB962C8B-B14F-4D97-AF65-F5344CB8AC3E}">
        <p14:creationId xmlns:p14="http://schemas.microsoft.com/office/powerpoint/2010/main" val="276692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30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64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757120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45960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29621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8931597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05996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958329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7464439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33796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extLst>
      <p:ext uri="{BB962C8B-B14F-4D97-AF65-F5344CB8AC3E}">
        <p14:creationId xmlns:p14="http://schemas.microsoft.com/office/powerpoint/2010/main" val="2386626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a:xfrm>
            <a:off x="838200" y="1825626"/>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6616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7"/>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7"/>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973190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9788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9954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89568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81020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12364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9914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2737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3265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14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745927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4731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293845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67337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27001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9950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325165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184551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47088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52316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826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51538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8618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4338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4/28/2025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78245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4/28/2025</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7203792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4/28/2025</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12788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4/28/2025</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872336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4/28/2025</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424208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4/28/2025</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22405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1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304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875071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70968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42203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06953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367834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09062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06230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38155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93396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4152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96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4/28/2025</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716884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732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302719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2025/4/28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19526160"/>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2025/4/28</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3472110428"/>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485960"/>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785911"/>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65932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03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7937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1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65.xml"/><Relationship Id="rId7" Type="http://schemas.openxmlformats.org/officeDocument/2006/relationships/image" Target="../media/image13.jpe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7.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29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470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86386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3122429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809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95114989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Layout" Target="../slideLayouts/slideLayout6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3.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51.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audio" Target="../media/audio2.wav"/><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2.wav"/><Relationship Id="rId3" Type="http://schemas.openxmlformats.org/officeDocument/2006/relationships/slideLayout" Target="../slideLayouts/slideLayout51.xml"/><Relationship Id="rId7" Type="http://schemas.microsoft.com/office/2007/relationships/hdphoto" Target="../media/hdphoto3.wdp"/><Relationship Id="rId12" Type="http://schemas.openxmlformats.org/officeDocument/2006/relationships/audio" Target="../media/audio1.wav"/><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audio" Target="../media/audio2.wav"/><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B910C90B-4192-BA8F-FA2E-B039A946CDE2}"/>
              </a:ext>
            </a:extLst>
          </p:cNvPr>
          <p:cNvSpPr/>
          <p:nvPr/>
        </p:nvSpPr>
        <p:spPr>
          <a:xfrm>
            <a:off x="2653825" y="85725"/>
            <a:ext cx="6709249" cy="866775"/>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cs typeface="+mn-cs"/>
              </a:rPr>
              <a:t>Hoàn</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thành</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phiếu</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bài</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tập</a:t>
            </a:r>
            <a:endParaRPr kumimoji="0" lang="en-US" sz="3600" b="1" i="0" u="none" strike="noStrike" kern="1200" cap="none" spc="0" normalizeH="0" baseline="0" noProof="0" dirty="0">
              <a:ln>
                <a:noFill/>
              </a:ln>
              <a:solidFill>
                <a:srgbClr val="002060"/>
              </a:solidFill>
              <a:effectLst/>
              <a:uLnTx/>
              <a:uFillTx/>
              <a:latin typeface="Calibri"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583175797"/>
              </p:ext>
            </p:extLst>
          </p:nvPr>
        </p:nvGraphicFramePr>
        <p:xfrm>
          <a:off x="1249680" y="1314450"/>
          <a:ext cx="9685020" cy="4599116"/>
        </p:xfrm>
        <a:graphic>
          <a:graphicData uri="http://schemas.openxmlformats.org/drawingml/2006/table">
            <a:tbl>
              <a:tblPr firstRow="1" firstCol="1" lastRow="1" lastCol="1" bandRow="1" bandCol="1">
                <a:tableStyleId>{5C22544A-7EE6-4342-B048-85BDC9FD1C3A}</a:tableStyleId>
              </a:tblPr>
              <a:tblGrid>
                <a:gridCol w="4341495">
                  <a:extLst>
                    <a:ext uri="{9D8B030D-6E8A-4147-A177-3AD203B41FA5}">
                      <a16:colId xmlns:a16="http://schemas.microsoft.com/office/drawing/2014/main" val="1599383346"/>
                    </a:ext>
                  </a:extLst>
                </a:gridCol>
                <a:gridCol w="5343525">
                  <a:extLst>
                    <a:ext uri="{9D8B030D-6E8A-4147-A177-3AD203B41FA5}">
                      <a16:colId xmlns:a16="http://schemas.microsoft.com/office/drawing/2014/main" val="3184159045"/>
                    </a:ext>
                  </a:extLst>
                </a:gridCol>
              </a:tblGrid>
              <a:tr h="941005">
                <a:tc gridSpan="2">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3526220">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Tree>
    <p:extLst>
      <p:ext uri="{BB962C8B-B14F-4D97-AF65-F5344CB8AC3E}">
        <p14:creationId xmlns:p14="http://schemas.microsoft.com/office/powerpoint/2010/main" val="312155706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1289253541"/>
              </p:ext>
            </p:extLst>
          </p:nvPr>
        </p:nvGraphicFramePr>
        <p:xfrm>
          <a:off x="380999" y="561975"/>
          <a:ext cx="11287125" cy="5753100"/>
        </p:xfrm>
        <a:graphic>
          <a:graphicData uri="http://schemas.openxmlformats.org/drawingml/2006/table">
            <a:tbl>
              <a:tblPr firstRow="1" firstCol="1" lastRow="1" lastCol="1" bandRow="1" bandCol="1">
                <a:tableStyleId>{5C22544A-7EE6-4342-B048-85BDC9FD1C3A}</a:tableStyleId>
              </a:tblPr>
              <a:tblGrid>
                <a:gridCol w="7137744">
                  <a:extLst>
                    <a:ext uri="{9D8B030D-6E8A-4147-A177-3AD203B41FA5}">
                      <a16:colId xmlns:a16="http://schemas.microsoft.com/office/drawing/2014/main" val="1599383346"/>
                    </a:ext>
                  </a:extLst>
                </a:gridCol>
                <a:gridCol w="4149381">
                  <a:extLst>
                    <a:ext uri="{9D8B030D-6E8A-4147-A177-3AD203B41FA5}">
                      <a16:colId xmlns:a16="http://schemas.microsoft.com/office/drawing/2014/main" val="3184159045"/>
                    </a:ext>
                  </a:extLst>
                </a:gridCol>
              </a:tblGrid>
              <a:tr h="1342101">
                <a:tc gridSpan="2">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4410999">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
        <p:nvSpPr>
          <p:cNvPr id="4" name="TextBox 3">
            <a:extLst>
              <a:ext uri="{FF2B5EF4-FFF2-40B4-BE49-F238E27FC236}">
                <a16:creationId xmlns:a16="http://schemas.microsoft.com/office/drawing/2014/main" id="{1C7BE2F2-4D36-42D9-2B6C-F99EDEAF49CE}"/>
              </a:ext>
            </a:extLst>
          </p:cNvPr>
          <p:cNvSpPr txBox="1"/>
          <p:nvPr/>
        </p:nvSpPr>
        <p:spPr>
          <a:xfrm>
            <a:off x="419100" y="2219325"/>
            <a:ext cx="67722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Địa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phẳng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thuận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lợi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việc</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xuất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trú</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con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D060309-EA6E-7A96-B07B-6F07527519C4}"/>
              </a:ext>
            </a:extLst>
          </p:cNvPr>
          <p:cNvSpPr txBox="1"/>
          <p:nvPr/>
        </p:nvSpPr>
        <p:spPr>
          <a:xfrm>
            <a:off x="400051" y="3095625"/>
            <a:ext cx="7077074"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Khu vực Đông Nam Bộ có đất xám và đất ba zan thuận lợi cho trồng cây công nghiệp, khu vực đồng bằng có đất phù sa thuận lợi cho trồng cây lương thực.</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579211A-C828-0383-BF4E-61ECF4AC8DFA}"/>
              </a:ext>
            </a:extLst>
          </p:cNvPr>
          <p:cNvSpPr txBox="1"/>
          <p:nvPr/>
        </p:nvSpPr>
        <p:spPr>
          <a:xfrm>
            <a:off x="438151" y="4562475"/>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Khí hậu phân mùa thuận lợi cho việc sản xuất nông nghiệp và đời sống của nhân dân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0803BC0-C0D2-4CD4-7BDC-E5BB8545A0E6}"/>
              </a:ext>
            </a:extLst>
          </p:cNvPr>
          <p:cNvSpPr txBox="1"/>
          <p:nvPr/>
        </p:nvSpPr>
        <p:spPr>
          <a:xfrm>
            <a:off x="428626" y="5524500"/>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Sông ngòi kênh rạch chằng chịt giúp phát triển giao thông đường thủy, nuôi trồng thủy sản.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B28125F-2FB9-D835-EB98-11B29FC1B6AD}"/>
              </a:ext>
            </a:extLst>
          </p:cNvPr>
          <p:cNvSpPr txBox="1"/>
          <p:nvPr/>
        </p:nvSpPr>
        <p:spPr>
          <a:xfrm>
            <a:off x="7572375" y="2447925"/>
            <a:ext cx="3790951" cy="2308324"/>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Các hiện tượng như: lũ lụt; sạt lở đất ven sông, ven biển; đất bị nhiễm mặn; thiếu nước vào mùa khô;... gây nhiều khó khăn cho người dân.</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0456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6820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05173" y="1674763"/>
            <a:ext cx="7362727" cy="3170099"/>
          </a:xfrm>
          <a:prstGeom prst="rect">
            <a:avLst/>
          </a:prstGeom>
          <a:noFill/>
        </p:spPr>
        <p:txBody>
          <a:bodyPr wrap="square" rtlCol="0">
            <a:spAutoFit/>
          </a:bodyPr>
          <a:lstStyle/>
          <a:p>
            <a:pPr lvl="0" algn="ctr" defTabSz="609630">
              <a:defRPr/>
            </a:pPr>
            <a:r>
              <a:rPr lang="vi-VN" sz="4000" b="1" dirty="0">
                <a:solidFill>
                  <a:prstClr val="black"/>
                </a:solidFill>
                <a:latin typeface="Calibri"/>
              </a:rPr>
              <a:t>Hoạt động 2:  Một số biện pháp khắc phục khó khăn của môi trường thiên nhiên đối với sản xuất và sinh hoạt của người dân vùng Nam Bộ</a:t>
            </a:r>
            <a:endParaRPr kumimoji="0" lang="en-US" altLang="zh-CN" sz="88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394674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1.48148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3048000" y="895351"/>
            <a:ext cx="8505825" cy="27051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a:rPr>
              <a:t>Đề xuất một số biện pháp khắc phục khó khăn của môi trường thiên nhiên đối với sản xuất và sinh hoạt của người dân vùng Nam Bộ.</a:t>
            </a:r>
            <a:endParaRPr kumimoji="0" lang="vi-VN" sz="40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descr="Cartoon happy school boy waving hand Premium Vector">
            <a:extLst>
              <a:ext uri="{FF2B5EF4-FFF2-40B4-BE49-F238E27FC236}">
                <a16:creationId xmlns:a16="http://schemas.microsoft.com/office/drawing/2014/main" id="{1C5853FB-6EF8-618B-AE13-D2432D96C6D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11" y="1429567"/>
            <a:ext cx="44767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771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264B7797-7C88-4E78-B59E-8A6E507F4A48}"/>
              </a:ext>
            </a:extLst>
          </p:cNvPr>
          <p:cNvSpPr/>
          <p:nvPr/>
        </p:nvSpPr>
        <p:spPr>
          <a:xfrm>
            <a:off x="304800" y="2105024"/>
            <a:ext cx="3190875" cy="2486025"/>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002060"/>
                </a:solidFill>
                <a:latin typeface="Calibri" panose="020F0502020204030204"/>
              </a:rPr>
              <a:t>Bi</a:t>
            </a:r>
            <a:r>
              <a:rPr lang="vi-VN" sz="2400" b="1" dirty="0">
                <a:solidFill>
                  <a:srgbClr val="002060"/>
                </a:solidFill>
                <a:latin typeface="Calibri" panose="020F0502020204030204"/>
              </a:rPr>
              <a:t>ện pháp khắc phục khó khăn của môi trường thiên nhiên đối với sản xuất và sinh hoạt của người dân vùng Nam Bộ</a:t>
            </a:r>
            <a:endParaRPr kumimoji="0" lang="vi-VN" sz="2400" b="1" i="0" u="none" strike="noStrike" kern="1200" cap="none" spc="0" normalizeH="0" baseline="0" noProof="0" dirty="0">
              <a:ln>
                <a:noFill/>
              </a:ln>
              <a:solidFill>
                <a:srgbClr val="002060"/>
              </a:solidFill>
              <a:effectLst/>
              <a:uLnTx/>
              <a:uFillTx/>
              <a:latin typeface="Calibri" panose="020F0502020204030204"/>
            </a:endParaRPr>
          </a:p>
        </p:txBody>
      </p:sp>
      <p:cxnSp>
        <p:nvCxnSpPr>
          <p:cNvPr id="5" name="Straight Arrow Connector 4">
            <a:extLst>
              <a:ext uri="{FF2B5EF4-FFF2-40B4-BE49-F238E27FC236}">
                <a16:creationId xmlns:a16="http://schemas.microsoft.com/office/drawing/2014/main" id="{1D3151C9-6CDC-4B85-27E5-43D6F7B48BA6}"/>
              </a:ext>
            </a:extLst>
          </p:cNvPr>
          <p:cNvCxnSpPr>
            <a:cxnSpLocks/>
            <a:stCxn id="4" idx="3"/>
            <a:endCxn id="12" idx="1"/>
          </p:cNvCxnSpPr>
          <p:nvPr/>
        </p:nvCxnSpPr>
        <p:spPr>
          <a:xfrm flipV="1">
            <a:off x="3495675" y="1504950"/>
            <a:ext cx="923925" cy="1843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39E2E0B-CF2A-3670-8242-9609CAAE7EFA}"/>
              </a:ext>
            </a:extLst>
          </p:cNvPr>
          <p:cNvCxnSpPr>
            <a:cxnSpLocks/>
            <a:endCxn id="14" idx="1"/>
          </p:cNvCxnSpPr>
          <p:nvPr/>
        </p:nvCxnSpPr>
        <p:spPr>
          <a:xfrm flipV="1">
            <a:off x="3543300" y="2809875"/>
            <a:ext cx="1190625" cy="600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CAF51B1-8FA1-7BE5-93AD-67BFF7ED2003}"/>
              </a:ext>
            </a:extLst>
          </p:cNvPr>
          <p:cNvSpPr/>
          <p:nvPr/>
        </p:nvSpPr>
        <p:spPr>
          <a:xfrm>
            <a:off x="4419600" y="1019175"/>
            <a:ext cx="6477000" cy="9715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Calibri" panose="020F0502020204030204"/>
              </a:rPr>
              <a:t>Dẫn nước ngọt vào ruộng để thau chua, rửa mặn (đối với vùng đất bị nhiễm mặn).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3992251C-D7EB-1A53-EAB3-101F1A1AA5FF}"/>
              </a:ext>
            </a:extLst>
          </p:cNvPr>
          <p:cNvSpPr/>
          <p:nvPr/>
        </p:nvSpPr>
        <p:spPr>
          <a:xfrm>
            <a:off x="4733925" y="2314575"/>
            <a:ext cx="6229349" cy="990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a:solidFill>
                  <a:prstClr val="black"/>
                </a:solidFill>
              </a:rPr>
              <a:t>Lựa</a:t>
            </a:r>
            <a:r>
              <a:rPr lang="en-US" sz="2800" dirty="0">
                <a:solidFill>
                  <a:prstClr val="black"/>
                </a:solidFill>
              </a:rPr>
              <a:t> </a:t>
            </a:r>
            <a:r>
              <a:rPr lang="en-US" sz="2800" dirty="0" err="1">
                <a:solidFill>
                  <a:prstClr val="black"/>
                </a:solidFill>
              </a:rPr>
              <a:t>chọn</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trồng</a:t>
            </a:r>
            <a:r>
              <a:rPr lang="en-US" sz="2800" dirty="0">
                <a:solidFill>
                  <a:prstClr val="black"/>
                </a:solidFill>
              </a:rPr>
              <a:t> </a:t>
            </a:r>
            <a:r>
              <a:rPr lang="en-US" sz="2800" dirty="0" err="1">
                <a:solidFill>
                  <a:prstClr val="black"/>
                </a:solidFill>
              </a:rPr>
              <a:t>những</a:t>
            </a:r>
            <a:r>
              <a:rPr lang="en-US" sz="2800"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cây</a:t>
            </a:r>
            <a:r>
              <a:rPr lang="en-US" sz="2800" dirty="0">
                <a:solidFill>
                  <a:prstClr val="black"/>
                </a:solidFill>
              </a:rPr>
              <a:t> </a:t>
            </a:r>
            <a:r>
              <a:rPr lang="en-US" sz="2800" dirty="0" err="1">
                <a:solidFill>
                  <a:prstClr val="black"/>
                </a:solidFill>
              </a:rPr>
              <a:t>chịu</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phù</a:t>
            </a:r>
            <a:r>
              <a:rPr lang="en-US" sz="2800" dirty="0">
                <a:solidFill>
                  <a:prstClr val="black"/>
                </a:solidFill>
              </a:rPr>
              <a:t> </a:t>
            </a:r>
            <a:r>
              <a:rPr lang="en-US" sz="2800" dirty="0" err="1">
                <a:solidFill>
                  <a:prstClr val="black"/>
                </a:solidFill>
              </a:rPr>
              <a:t>hợp</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tình</a:t>
            </a:r>
            <a:r>
              <a:rPr lang="en-US" sz="2800" dirty="0">
                <a:solidFill>
                  <a:prstClr val="black"/>
                </a:solidFill>
              </a:rPr>
              <a:t> </a:t>
            </a:r>
            <a:r>
              <a:rPr lang="en-US" sz="2800" dirty="0" err="1">
                <a:solidFill>
                  <a:prstClr val="black"/>
                </a:solidFill>
              </a:rPr>
              <a:t>trạng</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đất</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Arrow Connector 20">
            <a:extLst>
              <a:ext uri="{FF2B5EF4-FFF2-40B4-BE49-F238E27FC236}">
                <a16:creationId xmlns:a16="http://schemas.microsoft.com/office/drawing/2014/main" id="{E05A8CDE-9EF7-29FC-55F2-14119C318937}"/>
              </a:ext>
            </a:extLst>
          </p:cNvPr>
          <p:cNvCxnSpPr>
            <a:cxnSpLocks/>
          </p:cNvCxnSpPr>
          <p:nvPr/>
        </p:nvCxnSpPr>
        <p:spPr>
          <a:xfrm>
            <a:off x="3467100" y="3533775"/>
            <a:ext cx="1333500" cy="962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19C0BA4-4E5E-6A42-7A46-C318E89233C0}"/>
              </a:ext>
            </a:extLst>
          </p:cNvPr>
          <p:cNvSpPr/>
          <p:nvPr/>
        </p:nvSpPr>
        <p:spPr>
          <a:xfrm>
            <a:off x="4762500" y="3990975"/>
            <a:ext cx="6534150" cy="12668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Tuyên truyền, giáo dục để nâng cao ý thức trách nhiệm của người dân trong việc bảo vệ môi trường, ứng phó tích cực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6" name="Straight Arrow Connector 25">
            <a:extLst>
              <a:ext uri="{FF2B5EF4-FFF2-40B4-BE49-F238E27FC236}">
                <a16:creationId xmlns:a16="http://schemas.microsoft.com/office/drawing/2014/main" id="{D82EED15-B040-4806-EF76-8D616FBD229E}"/>
              </a:ext>
            </a:extLst>
          </p:cNvPr>
          <p:cNvCxnSpPr>
            <a:cxnSpLocks/>
          </p:cNvCxnSpPr>
          <p:nvPr/>
        </p:nvCxnSpPr>
        <p:spPr>
          <a:xfrm>
            <a:off x="3486150" y="3638550"/>
            <a:ext cx="1438275" cy="232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F70E4B4-97D5-11A3-CD55-B748F8CA1773}"/>
              </a:ext>
            </a:extLst>
          </p:cNvPr>
          <p:cNvSpPr/>
          <p:nvPr/>
        </p:nvSpPr>
        <p:spPr>
          <a:xfrm>
            <a:off x="4933950" y="5562600"/>
            <a:ext cx="6534150" cy="9239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Khai thác hợp lý và bền vững các tài nguyên thiên nhiên (đất, nước, khoáng sản,…)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6017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22"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AFF8A-6B6A-43BE-8BC3-71EEB293DF0F}"/>
              </a:ext>
            </a:extLst>
          </p:cNvPr>
          <p:cNvSpPr txBox="1"/>
          <p:nvPr/>
        </p:nvSpPr>
        <p:spPr>
          <a:xfrm>
            <a:off x="1524000" y="7899400"/>
            <a:ext cx="11560297" cy="292387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Chúc CÁC em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Học tốt</a:t>
            </a:r>
          </a:p>
        </p:txBody>
      </p:sp>
      <p:pic>
        <p:nvPicPr>
          <p:cNvPr id="4" name="Picture 3">
            <a:extLst>
              <a:ext uri="{FF2B5EF4-FFF2-40B4-BE49-F238E27FC236}">
                <a16:creationId xmlns:a16="http://schemas.microsoft.com/office/drawing/2014/main" id="{A603DC49-2066-4E83-9BB5-C389DAD34244}"/>
              </a:ext>
            </a:extLst>
          </p:cNvPr>
          <p:cNvPicPr>
            <a:picLocks noChangeAspect="1"/>
          </p:cNvPicPr>
          <p:nvPr/>
        </p:nvPicPr>
        <p:blipFill>
          <a:blip r:embed="rId2"/>
          <a:stretch>
            <a:fillRect/>
          </a:stretch>
        </p:blipFill>
        <p:spPr>
          <a:xfrm>
            <a:off x="-2082800" y="1461179"/>
            <a:ext cx="15611429" cy="3917947"/>
          </a:xfrm>
          <a:prstGeom prst="rect">
            <a:avLst/>
          </a:prstGeom>
        </p:spPr>
      </p:pic>
    </p:spTree>
    <p:extLst>
      <p:ext uri="{BB962C8B-B14F-4D97-AF65-F5344CB8AC3E}">
        <p14:creationId xmlns:p14="http://schemas.microsoft.com/office/powerpoint/2010/main" val="239032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3"/>
                                        </p:tgtEl>
                                        <p:attrNameLst>
                                          <p:attrName>style.color</p:attrName>
                                        </p:attrNameLst>
                                      </p:cBhvr>
                                      <p:to>
                                        <a:srgbClr val="C00000"/>
                                      </p:to>
                                    </p:animClr>
                                    <p:animClr clrSpc="rgb" dir="cw">
                                      <p:cBhvr>
                                        <p:cTn id="7" dur="500" fill="hold"/>
                                        <p:tgtEl>
                                          <p:spTgt spid="3"/>
                                        </p:tgtEl>
                                        <p:attrNameLst>
                                          <p:attrName>fillcolor</p:attrName>
                                        </p:attrNameLst>
                                      </p:cBhvr>
                                      <p:to>
                                        <a:srgbClr val="C00000"/>
                                      </p:to>
                                    </p:animClr>
                                    <p:set>
                                      <p:cBhvr>
                                        <p:cTn id="8" dur="500" fill="hold"/>
                                        <p:tgtEl>
                                          <p:spTgt spid="3"/>
                                        </p:tgtEl>
                                        <p:attrNameLst>
                                          <p:attrName>fill.type</p:attrName>
                                        </p:attrNameLst>
                                      </p:cBhvr>
                                      <p:to>
                                        <p:strVal val="solid"/>
                                      </p:to>
                                    </p:set>
                                    <p:anim to="1.5" calcmode="lin" valueType="num">
                                      <p:cBhvr override="childStyle">
                                        <p:cTn id="9" dur="500" fill="hold"/>
                                        <p:tgtEl>
                                          <p:spTgt spid="3"/>
                                        </p:tgtEl>
                                        <p:attrNameLst>
                                          <p:attrName>style.fontSize</p:attrName>
                                        </p:attrNameLst>
                                      </p:cBhvr>
                                    </p:anim>
                                  </p:childTnLst>
                                </p:cTn>
                              </p:par>
                            </p:childTnLst>
                          </p:cTn>
                        </p:par>
                        <p:par>
                          <p:cTn id="10" fill="hold">
                            <p:stCondLst>
                              <p:cond delay="120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93234-95C1-BCF4-5BC4-DB889BCA4D17}"/>
              </a:ext>
            </a:extLst>
          </p:cNvPr>
          <p:cNvPicPr>
            <a:picLocks noChangeAspect="1"/>
          </p:cNvPicPr>
          <p:nvPr/>
        </p:nvPicPr>
        <p:blipFill>
          <a:blip r:embed="rId2"/>
          <a:stretch>
            <a:fillRect/>
          </a:stretch>
        </p:blipFill>
        <p:spPr>
          <a:xfrm>
            <a:off x="2020097" y="1329853"/>
            <a:ext cx="7980356" cy="5017443"/>
          </a:xfrm>
          <a:prstGeom prst="rect">
            <a:avLst/>
          </a:prstGeom>
        </p:spPr>
      </p:pic>
      <p:pic>
        <p:nvPicPr>
          <p:cNvPr id="7" name="Picture 6">
            <a:extLst>
              <a:ext uri="{FF2B5EF4-FFF2-40B4-BE49-F238E27FC236}">
                <a16:creationId xmlns:a16="http://schemas.microsoft.com/office/drawing/2014/main" id="{7EBB89CF-7315-6101-A880-980652FA1983}"/>
              </a:ext>
            </a:extLst>
          </p:cNvPr>
          <p:cNvPicPr>
            <a:picLocks noChangeAspect="1"/>
          </p:cNvPicPr>
          <p:nvPr/>
        </p:nvPicPr>
        <p:blipFill>
          <a:blip r:embed="rId3"/>
          <a:stretch>
            <a:fillRect/>
          </a:stretch>
        </p:blipFill>
        <p:spPr>
          <a:xfrm>
            <a:off x="3222640" y="879256"/>
            <a:ext cx="5499069" cy="2127688"/>
          </a:xfrm>
          <a:prstGeom prst="rect">
            <a:avLst/>
          </a:prstGeom>
        </p:spPr>
      </p:pic>
    </p:spTree>
    <p:extLst>
      <p:ext uri="{BB962C8B-B14F-4D97-AF65-F5344CB8AC3E}">
        <p14:creationId xmlns:p14="http://schemas.microsoft.com/office/powerpoint/2010/main" val="2616635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Vector | Spring landscape scene">
            <a:extLst>
              <a:ext uri="{FF2B5EF4-FFF2-40B4-BE49-F238E27FC236}">
                <a16:creationId xmlns:a16="http://schemas.microsoft.com/office/drawing/2014/main" id="{A36DA250-DED3-4648-A13A-99F4082CF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4"/>
            <a:ext cx="12293600" cy="686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9421778-0035-F07C-763A-716C3B94F332}"/>
              </a:ext>
            </a:extLst>
          </p:cNvPr>
          <p:cNvPicPr>
            <a:picLocks noChangeAspect="1"/>
          </p:cNvPicPr>
          <p:nvPr/>
        </p:nvPicPr>
        <p:blipFill>
          <a:blip r:embed="rId3"/>
          <a:stretch>
            <a:fillRect/>
          </a:stretch>
        </p:blipFill>
        <p:spPr>
          <a:xfrm>
            <a:off x="945187" y="2033688"/>
            <a:ext cx="10492125" cy="2066723"/>
          </a:xfrm>
          <a:prstGeom prst="rect">
            <a:avLst/>
          </a:prstGeom>
        </p:spPr>
      </p:pic>
    </p:spTree>
    <p:extLst>
      <p:ext uri="{BB962C8B-B14F-4D97-AF65-F5344CB8AC3E}">
        <p14:creationId xmlns:p14="http://schemas.microsoft.com/office/powerpoint/2010/main" val="195751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6"/>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7C3A2994-EB43-8E7C-A375-210365FF1402}"/>
              </a:ext>
            </a:extLst>
          </p:cNvPr>
          <p:cNvPicPr>
            <a:picLocks noChangeAspect="1"/>
          </p:cNvPicPr>
          <p:nvPr/>
        </p:nvPicPr>
        <p:blipFill>
          <a:blip r:embed="rId7"/>
          <a:stretch>
            <a:fillRect/>
          </a:stretch>
        </p:blipFill>
        <p:spPr>
          <a:xfrm>
            <a:off x="133350" y="147318"/>
            <a:ext cx="12192000" cy="3039114"/>
          </a:xfrm>
          <a:prstGeom prst="rect">
            <a:avLst/>
          </a:prstGeom>
        </p:spPr>
      </p:pic>
      <p:pic>
        <p:nvPicPr>
          <p:cNvPr id="3" name="Picture 2">
            <a:extLst>
              <a:ext uri="{FF2B5EF4-FFF2-40B4-BE49-F238E27FC236}">
                <a16:creationId xmlns:a16="http://schemas.microsoft.com/office/drawing/2014/main" id="{09409A1F-8CFC-DA69-4EC6-F5E1957A7C1A}"/>
              </a:ext>
            </a:extLst>
          </p:cNvPr>
          <p:cNvPicPr>
            <a:picLocks noChangeAspect="1"/>
          </p:cNvPicPr>
          <p:nvPr/>
        </p:nvPicPr>
        <p:blipFill>
          <a:blip r:embed="rId8"/>
          <a:stretch>
            <a:fillRect/>
          </a:stretch>
        </p:blipFill>
        <p:spPr>
          <a:xfrm>
            <a:off x="507004" y="3084814"/>
            <a:ext cx="11254191" cy="3298222"/>
          </a:xfrm>
          <a:prstGeom prst="rect">
            <a:avLst/>
          </a:prstGeom>
        </p:spPr>
      </p:pic>
    </p:spTree>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276551" y="298461"/>
            <a:ext cx="11638897" cy="243147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sông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55916" y="2926527"/>
            <a:ext cx="12075463" cy="4015726"/>
            <a:chOff x="232563" y="2999147"/>
            <a:chExt cx="12075463"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8688220"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Tiền</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Hậu</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Đồng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Nai,…</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9F59E2-5374-38D1-D2EC-17FCD1BA221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 y="0"/>
            <a:ext cx="12192001" cy="6858000"/>
          </a:xfrm>
          <a:prstGeom prst="rect">
            <a:avLst/>
          </a:prstGeom>
        </p:spPr>
      </p:pic>
      <p:grpSp>
        <p:nvGrpSpPr>
          <p:cNvPr id="16" name="Group 15">
            <a:extLst>
              <a:ext uri="{FF2B5EF4-FFF2-40B4-BE49-F238E27FC236}">
                <a16:creationId xmlns:a16="http://schemas.microsoft.com/office/drawing/2014/main" id="{33A919AE-8FBB-B370-AE69-3E0E102D4253}"/>
              </a:ext>
            </a:extLst>
          </p:cNvPr>
          <p:cNvGrpSpPr/>
          <p:nvPr/>
        </p:nvGrpSpPr>
        <p:grpSpPr>
          <a:xfrm>
            <a:off x="236239" y="145469"/>
            <a:ext cx="11638929" cy="2501478"/>
            <a:chOff x="186219" y="228599"/>
            <a:chExt cx="11719522" cy="3652582"/>
          </a:xfrm>
        </p:grpSpPr>
        <p:grpSp>
          <p:nvGrpSpPr>
            <p:cNvPr id="8" name="Group 7">
              <a:extLst>
                <a:ext uri="{FF2B5EF4-FFF2-40B4-BE49-F238E27FC236}">
                  <a16:creationId xmlns:a16="http://schemas.microsoft.com/office/drawing/2014/main" id="{2E20FB8D-ECDA-F8F1-EB92-F20F07F7ED5C}"/>
                </a:ext>
              </a:extLst>
            </p:cNvPr>
            <p:cNvGrpSpPr/>
            <p:nvPr/>
          </p:nvGrpSpPr>
          <p:grpSpPr>
            <a:xfrm>
              <a:off x="820888" y="425191"/>
              <a:ext cx="10550223" cy="3455990"/>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loại</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đất</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endParaRPr kumimoji="0" lang="vi-VN" sz="4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8"/>
            <a:stretch>
              <a:fillRect/>
            </a:stretch>
          </p:blipFill>
          <p:spPr>
            <a:xfrm>
              <a:off x="186219" y="2660073"/>
              <a:ext cx="925155" cy="1221108"/>
            </a:xfrm>
            <a:prstGeom prst="rect">
              <a:avLst/>
            </a:prstGeom>
          </p:spPr>
        </p:pic>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9"/>
            <a:stretch>
              <a:fillRect/>
            </a:stretch>
          </p:blipFill>
          <p:spPr>
            <a:xfrm>
              <a:off x="10700396" y="22859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0" y="3833171"/>
            <a:ext cx="11646568" cy="3139550"/>
            <a:chOff x="288479" y="3833171"/>
            <a:chExt cx="11646568" cy="3139550"/>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2583179" y="3833171"/>
              <a:ext cx="9351868" cy="2446991"/>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xám</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ba</a:t>
              </a:r>
              <a:r>
                <a:rPr lang="en-US" sz="4800" b="1" dirty="0">
                  <a:solidFill>
                    <a:srgbClr val="FF4554"/>
                  </a:solidFill>
                  <a:latin typeface="Calibri" panose="020F0502020204030204"/>
                </a:rPr>
                <a:t> dan,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phù</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sa</a:t>
              </a:r>
              <a:endParaRPr kumimoji="0" lang="vi-VN" sz="48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0"/>
            <a:stretch>
              <a:fillRect/>
            </a:stretch>
          </p:blipFill>
          <p:spPr>
            <a:xfrm>
              <a:off x="288479" y="3994643"/>
              <a:ext cx="2978078" cy="2978078"/>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1"/>
          <a:stretch>
            <a:fillRect/>
          </a:stretch>
        </p:blipFill>
        <p:spPr>
          <a:xfrm>
            <a:off x="-1770775" y="1684394"/>
            <a:ext cx="487362" cy="487362"/>
          </a:xfrm>
          <a:prstGeom prst="rect">
            <a:avLst/>
          </a:prstGeom>
        </p:spPr>
      </p:pic>
    </p:spTree>
    <p:extLst>
      <p:ext uri="{BB962C8B-B14F-4D97-AF65-F5344CB8AC3E}">
        <p14:creationId xmlns:p14="http://schemas.microsoft.com/office/powerpoint/2010/main" val="502914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3"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Summer landscape with a waterfall">
            <a:extLst>
              <a:ext uri="{FF2B5EF4-FFF2-40B4-BE49-F238E27FC236}">
                <a16:creationId xmlns:a16="http://schemas.microsoft.com/office/drawing/2014/main" id="{7E3DAC8B-7152-41F0-8CED-286A1A2BF1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2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950B5B-4C02-6EBB-6FEF-BE0EC43A95EC}"/>
              </a:ext>
            </a:extLst>
          </p:cNvPr>
          <p:cNvPicPr>
            <a:picLocks noChangeAspect="1"/>
          </p:cNvPicPr>
          <p:nvPr/>
        </p:nvPicPr>
        <p:blipFill>
          <a:blip r:embed="rId3"/>
          <a:stretch>
            <a:fillRect/>
          </a:stretch>
        </p:blipFill>
        <p:spPr>
          <a:xfrm>
            <a:off x="919660" y="1893835"/>
            <a:ext cx="10486029" cy="2670279"/>
          </a:xfrm>
          <a:prstGeom prst="rect">
            <a:avLst/>
          </a:prstGeom>
        </p:spPr>
      </p:pic>
    </p:spTree>
    <p:extLst>
      <p:ext uri="{BB962C8B-B14F-4D97-AF65-F5344CB8AC3E}">
        <p14:creationId xmlns:p14="http://schemas.microsoft.com/office/powerpoint/2010/main" val="413806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3">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81373" y="1960513"/>
            <a:ext cx="7362727" cy="2800767"/>
          </a:xfrm>
          <a:prstGeom prst="rect">
            <a:avLst/>
          </a:prstGeom>
          <a:noFill/>
        </p:spPr>
        <p:txBody>
          <a:bodyPr wrap="square" rtlCol="0">
            <a:spAutoFit/>
          </a:bodyPr>
          <a:lstStyle/>
          <a:p>
            <a:pPr lvl="0" algn="ctr" defTabSz="609630">
              <a:defRPr/>
            </a:pPr>
            <a:r>
              <a:rPr lang="vi-VN" sz="4400" b="1" dirty="0">
                <a:solidFill>
                  <a:prstClr val="black"/>
                </a:solidFill>
                <a:latin typeface="Calibri"/>
              </a:rPr>
              <a:t>Hoạt động 1:  Tìm hiểu về ảnh hưởng của môi trường thiên nhiên đến sản xuất và sinh hoạt của người dân </a:t>
            </a:r>
            <a:endParaRPr kumimoji="0" lang="en-US" altLang="zh-CN" sz="96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extLst>
      <p:ext uri="{BB962C8B-B14F-4D97-AF65-F5344CB8AC3E}">
        <p14:creationId xmlns:p14="http://schemas.microsoft.com/office/powerpoint/2010/main" val="195247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3.7037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CD8D2E0C-B006-82FB-0FAD-5E26537B2BA1}"/>
              </a:ext>
            </a:extLst>
          </p:cNvPr>
          <p:cNvSpPr/>
          <p:nvPr/>
        </p:nvSpPr>
        <p:spPr>
          <a:xfrm>
            <a:off x="205901" y="1562100"/>
            <a:ext cx="5528149" cy="4171950"/>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a:rPr>
              <a:t> Đọc thông tin và quan sát các hình từ 4 đến 7, em hãy cho biết môi trường thiên nhiên có ảnh hưởng như thế nào đến sản xuất và sinh hoạt của người dân vùng Nam Bộ.</a:t>
            </a:r>
            <a:endParaRPr kumimoji="0" lang="en-US" sz="32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6" name="Picture 5">
            <a:extLst>
              <a:ext uri="{FF2B5EF4-FFF2-40B4-BE49-F238E27FC236}">
                <a16:creationId xmlns:a16="http://schemas.microsoft.com/office/drawing/2014/main" id="{31F4D325-7C94-7A57-3C10-E3C15251C99D}"/>
              </a:ext>
            </a:extLst>
          </p:cNvPr>
          <p:cNvPicPr>
            <a:picLocks noChangeAspect="1"/>
          </p:cNvPicPr>
          <p:nvPr/>
        </p:nvPicPr>
        <p:blipFill>
          <a:blip r:embed="rId4"/>
          <a:stretch>
            <a:fillRect/>
          </a:stretch>
        </p:blipFill>
        <p:spPr>
          <a:xfrm>
            <a:off x="6091237" y="1709737"/>
            <a:ext cx="5648325" cy="3952875"/>
          </a:xfrm>
          <a:prstGeom prst="rect">
            <a:avLst/>
          </a:prstGeom>
        </p:spPr>
      </p:pic>
    </p:spTree>
    <p:extLst>
      <p:ext uri="{BB962C8B-B14F-4D97-AF65-F5344CB8AC3E}">
        <p14:creationId xmlns:p14="http://schemas.microsoft.com/office/powerpoint/2010/main" val="21625100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504</Words>
  <Application>Microsoft Office PowerPoint</Application>
  <PresentationFormat>Màn hình rộng</PresentationFormat>
  <Paragraphs>43</Paragraphs>
  <Slides>16</Slides>
  <Notes>3</Notes>
  <HiddenSlides>0</HiddenSlides>
  <MMClips>2</MMClips>
  <ScaleCrop>false</ScaleCrop>
  <HeadingPairs>
    <vt:vector size="6" baseType="variant">
      <vt:variant>
        <vt:lpstr>Phông được Dùng</vt:lpstr>
      </vt:variant>
      <vt:variant>
        <vt:i4>7</vt:i4>
      </vt:variant>
      <vt:variant>
        <vt:lpstr>Chủ đề</vt:lpstr>
      </vt:variant>
      <vt:variant>
        <vt:i4>7</vt:i4>
      </vt:variant>
      <vt:variant>
        <vt:lpstr>Tiêu đề Bản chiếu</vt:lpstr>
      </vt:variant>
      <vt:variant>
        <vt:i4>16</vt:i4>
      </vt:variant>
    </vt:vector>
  </HeadingPairs>
  <TitlesOfParts>
    <vt:vector size="30" baseType="lpstr">
      <vt:lpstr>等线</vt:lpstr>
      <vt:lpstr>Arial</vt:lpstr>
      <vt:lpstr>Calibri</vt:lpstr>
      <vt:lpstr>Times New Roman</vt:lpstr>
      <vt:lpstr>UTM Mabella</vt:lpstr>
      <vt:lpstr>UTM Showcard</vt:lpstr>
      <vt:lpstr>思源黑体 CN</vt:lpstr>
      <vt:lpstr>1_Office Theme</vt:lpstr>
      <vt:lpstr>Office 主题​​</vt:lpstr>
      <vt:lpstr>Custom Design</vt:lpstr>
      <vt:lpstr>2_Custom Design</vt:lpstr>
      <vt:lpstr>1_Custom Design</vt:lpstr>
      <vt:lpstr>3_Custom Design</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15</cp:revision>
  <dcterms:created xsi:type="dcterms:W3CDTF">2024-01-23T02:14:45Z</dcterms:created>
  <dcterms:modified xsi:type="dcterms:W3CDTF">2025-04-28T03:02:04Z</dcterms:modified>
</cp:coreProperties>
</file>