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7" r:id="rId2"/>
  </p:sldMasterIdLst>
  <p:sldIdLst>
    <p:sldId id="437" r:id="rId3"/>
    <p:sldId id="256" r:id="rId4"/>
    <p:sldId id="257" r:id="rId5"/>
    <p:sldId id="259" r:id="rId6"/>
    <p:sldId id="269" r:id="rId7"/>
    <p:sldId id="270" r:id="rId8"/>
    <p:sldId id="258" r:id="rId9"/>
    <p:sldId id="266" r:id="rId10"/>
    <p:sldId id="277" r:id="rId11"/>
    <p:sldId id="278" r:id="rId12"/>
    <p:sldId id="267" r:id="rId13"/>
    <p:sldId id="268" r:id="rId14"/>
    <p:sldId id="271" r:id="rId15"/>
    <p:sldId id="279" r:id="rId16"/>
    <p:sldId id="262" r:id="rId17"/>
    <p:sldId id="272" r:id="rId18"/>
    <p:sldId id="273" r:id="rId19"/>
    <p:sldId id="263" r:id="rId20"/>
    <p:sldId id="274" r:id="rId21"/>
    <p:sldId id="265" r:id="rId22"/>
  </p:sldIdLst>
  <p:sldSz cx="18288000" cy="10287000"/>
  <p:notesSz cx="6858000" cy="9144000"/>
  <p:embeddedFontLs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8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153087-38D2-4BCC-BA2D-48D786300EB0}" v="1" dt="2025-04-14T03:20:10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6" autoAdjust="0"/>
    <p:restoredTop sz="94622" autoAdjust="0"/>
  </p:normalViewPr>
  <p:slideViewPr>
    <p:cSldViewPr>
      <p:cViewPr>
        <p:scale>
          <a:sx n="10" d="100"/>
          <a:sy n="10" d="100"/>
        </p:scale>
        <p:origin x="3024" y="16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A6153087-38D2-4BCC-BA2D-48D786300EB0}"/>
    <pc:docChg chg="custSel addSld delSld modSld delMainMaster modMainMaster">
      <pc:chgData name="Dung Âu" userId="0dcb76ad361bda84" providerId="LiveId" clId="{A6153087-38D2-4BCC-BA2D-48D786300EB0}" dt="2025-04-14T03:20:24.601" v="3" actId="478"/>
      <pc:docMkLst>
        <pc:docMk/>
      </pc:docMkLst>
      <pc:sldChg chg="del">
        <pc:chgData name="Dung Âu" userId="0dcb76ad361bda84" providerId="LiveId" clId="{A6153087-38D2-4BCC-BA2D-48D786300EB0}" dt="2025-04-14T03:20:08.718" v="0" actId="47"/>
        <pc:sldMkLst>
          <pc:docMk/>
          <pc:sldMk cId="503370806" sldId="280"/>
        </pc:sldMkLst>
      </pc:sldChg>
      <pc:sldChg chg="del">
        <pc:chgData name="Dung Âu" userId="0dcb76ad361bda84" providerId="LiveId" clId="{A6153087-38D2-4BCC-BA2D-48D786300EB0}" dt="2025-04-14T03:20:13.305" v="2" actId="47"/>
        <pc:sldMkLst>
          <pc:docMk/>
          <pc:sldMk cId="664874924" sldId="281"/>
        </pc:sldMkLst>
      </pc:sldChg>
      <pc:sldChg chg="add">
        <pc:chgData name="Dung Âu" userId="0dcb76ad361bda84" providerId="LiveId" clId="{A6153087-38D2-4BCC-BA2D-48D786300EB0}" dt="2025-04-14T03:20:10.273" v="1"/>
        <pc:sldMkLst>
          <pc:docMk/>
          <pc:sldMk cId="240393867" sldId="437"/>
        </pc:sldMkLst>
      </pc:sldChg>
      <pc:sldMasterChg chg="delSp mod">
        <pc:chgData name="Dung Âu" userId="0dcb76ad361bda84" providerId="LiveId" clId="{A6153087-38D2-4BCC-BA2D-48D786300EB0}" dt="2025-04-14T03:20:24.601" v="3" actId="478"/>
        <pc:sldMasterMkLst>
          <pc:docMk/>
          <pc:sldMasterMk cId="0" sldId="2147483648"/>
        </pc:sldMasterMkLst>
        <pc:picChg chg="del">
          <ac:chgData name="Dung Âu" userId="0dcb76ad361bda84" providerId="LiveId" clId="{A6153087-38D2-4BCC-BA2D-48D786300EB0}" dt="2025-04-14T03:20:24.601" v="3" actId="478"/>
          <ac:picMkLst>
            <pc:docMk/>
            <pc:sldMasterMk cId="0" sldId="2147483648"/>
            <ac:picMk id="7" creationId="{00000000-0000-0000-0000-000000000000}"/>
          </ac:picMkLst>
        </pc:picChg>
      </pc:sldMasterChg>
      <pc:sldMasterChg chg="del delSldLayout">
        <pc:chgData name="Dung Âu" userId="0dcb76ad361bda84" providerId="LiveId" clId="{A6153087-38D2-4BCC-BA2D-48D786300EB0}" dt="2025-04-14T03:20:08.718" v="0" actId="47"/>
        <pc:sldMasterMkLst>
          <pc:docMk/>
          <pc:sldMasterMk cId="3147209247" sldId="2147483660"/>
        </pc:sldMasterMkLst>
        <pc:sldLayoutChg chg="del">
          <pc:chgData name="Dung Âu" userId="0dcb76ad361bda84" providerId="LiveId" clId="{A6153087-38D2-4BCC-BA2D-48D786300EB0}" dt="2025-04-14T03:20:08.718" v="0" actId="47"/>
          <pc:sldLayoutMkLst>
            <pc:docMk/>
            <pc:sldMasterMk cId="3147209247" sldId="2147483660"/>
            <pc:sldLayoutMk cId="2632575552" sldId="2147483661"/>
          </pc:sldLayoutMkLst>
        </pc:sldLayoutChg>
        <pc:sldLayoutChg chg="del">
          <pc:chgData name="Dung Âu" userId="0dcb76ad361bda84" providerId="LiveId" clId="{A6153087-38D2-4BCC-BA2D-48D786300EB0}" dt="2025-04-14T03:20:08.718" v="0" actId="47"/>
          <pc:sldLayoutMkLst>
            <pc:docMk/>
            <pc:sldMasterMk cId="3147209247" sldId="2147483660"/>
            <pc:sldLayoutMk cId="3892725969" sldId="2147483662"/>
          </pc:sldLayoutMkLst>
        </pc:sldLayoutChg>
        <pc:sldLayoutChg chg="del">
          <pc:chgData name="Dung Âu" userId="0dcb76ad361bda84" providerId="LiveId" clId="{A6153087-38D2-4BCC-BA2D-48D786300EB0}" dt="2025-04-14T03:20:08.718" v="0" actId="47"/>
          <pc:sldLayoutMkLst>
            <pc:docMk/>
            <pc:sldMasterMk cId="3147209247" sldId="2147483660"/>
            <pc:sldLayoutMk cId="1204941380" sldId="2147483663"/>
          </pc:sldLayoutMkLst>
        </pc:sldLayoutChg>
        <pc:sldLayoutChg chg="del">
          <pc:chgData name="Dung Âu" userId="0dcb76ad361bda84" providerId="LiveId" clId="{A6153087-38D2-4BCC-BA2D-48D786300EB0}" dt="2025-04-14T03:20:08.718" v="0" actId="47"/>
          <pc:sldLayoutMkLst>
            <pc:docMk/>
            <pc:sldMasterMk cId="3147209247" sldId="2147483660"/>
            <pc:sldLayoutMk cId="682879709" sldId="2147483664"/>
          </pc:sldLayoutMkLst>
        </pc:sldLayoutChg>
      </pc:sldMasterChg>
      <pc:sldMasterChg chg="del delSldLayout">
        <pc:chgData name="Dung Âu" userId="0dcb76ad361bda84" providerId="LiveId" clId="{A6153087-38D2-4BCC-BA2D-48D786300EB0}" dt="2025-04-14T03:20:13.305" v="2" actId="47"/>
        <pc:sldMasterMkLst>
          <pc:docMk/>
          <pc:sldMasterMk cId="3497287763" sldId="2147483665"/>
        </pc:sldMasterMkLst>
        <pc:sldLayoutChg chg="del">
          <pc:chgData name="Dung Âu" userId="0dcb76ad361bda84" providerId="LiveId" clId="{A6153087-38D2-4BCC-BA2D-48D786300EB0}" dt="2025-04-14T03:20:13.305" v="2" actId="47"/>
          <pc:sldLayoutMkLst>
            <pc:docMk/>
            <pc:sldMasterMk cId="3497287763" sldId="2147483665"/>
            <pc:sldLayoutMk cId="2788944842" sldId="2147483666"/>
          </pc:sldLayoutMkLst>
        </pc:sldLayoutChg>
        <pc:sldLayoutChg chg="del">
          <pc:chgData name="Dung Âu" userId="0dcb76ad361bda84" providerId="LiveId" clId="{A6153087-38D2-4BCC-BA2D-48D786300EB0}" dt="2025-04-14T03:20:13.305" v="2" actId="47"/>
          <pc:sldLayoutMkLst>
            <pc:docMk/>
            <pc:sldMasterMk cId="3497287763" sldId="2147483665"/>
            <pc:sldLayoutMk cId="2177782422" sldId="2147483667"/>
          </pc:sldLayoutMkLst>
        </pc:sldLayoutChg>
        <pc:sldLayoutChg chg="del">
          <pc:chgData name="Dung Âu" userId="0dcb76ad361bda84" providerId="LiveId" clId="{A6153087-38D2-4BCC-BA2D-48D786300EB0}" dt="2025-04-14T03:20:13.305" v="2" actId="47"/>
          <pc:sldLayoutMkLst>
            <pc:docMk/>
            <pc:sldMasterMk cId="3497287763" sldId="2147483665"/>
            <pc:sldLayoutMk cId="85846266" sldId="2147483668"/>
          </pc:sldLayoutMkLst>
        </pc:sldLayoutChg>
        <pc:sldLayoutChg chg="del">
          <pc:chgData name="Dung Âu" userId="0dcb76ad361bda84" providerId="LiveId" clId="{A6153087-38D2-4BCC-BA2D-48D786300EB0}" dt="2025-04-14T03:20:13.305" v="2" actId="47"/>
          <pc:sldLayoutMkLst>
            <pc:docMk/>
            <pc:sldMasterMk cId="3497287763" sldId="2147483665"/>
            <pc:sldLayoutMk cId="3231240227" sldId="2147483669"/>
          </pc:sldLayoutMkLst>
        </pc:sldLayoutChg>
        <pc:sldLayoutChg chg="del">
          <pc:chgData name="Dung Âu" userId="0dcb76ad361bda84" providerId="LiveId" clId="{A6153087-38D2-4BCC-BA2D-48D786300EB0}" dt="2025-04-14T03:20:13.305" v="2" actId="47"/>
          <pc:sldLayoutMkLst>
            <pc:docMk/>
            <pc:sldMasterMk cId="3497287763" sldId="2147483665"/>
            <pc:sldLayoutMk cId="3247239496" sldId="2147483670"/>
          </pc:sldLayoutMkLst>
        </pc:sldLayoutChg>
        <pc:sldLayoutChg chg="del">
          <pc:chgData name="Dung Âu" userId="0dcb76ad361bda84" providerId="LiveId" clId="{A6153087-38D2-4BCC-BA2D-48D786300EB0}" dt="2025-04-14T03:20:13.305" v="2" actId="47"/>
          <pc:sldLayoutMkLst>
            <pc:docMk/>
            <pc:sldMasterMk cId="3497287763" sldId="2147483665"/>
            <pc:sldLayoutMk cId="2144549042" sldId="2147483671"/>
          </pc:sldLayoutMkLst>
        </pc:sldLayoutChg>
        <pc:sldLayoutChg chg="del">
          <pc:chgData name="Dung Âu" userId="0dcb76ad361bda84" providerId="LiveId" clId="{A6153087-38D2-4BCC-BA2D-48D786300EB0}" dt="2025-04-14T03:20:13.305" v="2" actId="47"/>
          <pc:sldLayoutMkLst>
            <pc:docMk/>
            <pc:sldMasterMk cId="3497287763" sldId="2147483665"/>
            <pc:sldLayoutMk cId="3863928114" sldId="2147483672"/>
          </pc:sldLayoutMkLst>
        </pc:sldLayoutChg>
        <pc:sldLayoutChg chg="del">
          <pc:chgData name="Dung Âu" userId="0dcb76ad361bda84" providerId="LiveId" clId="{A6153087-38D2-4BCC-BA2D-48D786300EB0}" dt="2025-04-14T03:20:13.305" v="2" actId="47"/>
          <pc:sldLayoutMkLst>
            <pc:docMk/>
            <pc:sldMasterMk cId="3497287763" sldId="2147483665"/>
            <pc:sldLayoutMk cId="3181500312" sldId="2147483673"/>
          </pc:sldLayoutMkLst>
        </pc:sldLayoutChg>
        <pc:sldLayoutChg chg="del">
          <pc:chgData name="Dung Âu" userId="0dcb76ad361bda84" providerId="LiveId" clId="{A6153087-38D2-4BCC-BA2D-48D786300EB0}" dt="2025-04-14T03:20:13.305" v="2" actId="47"/>
          <pc:sldLayoutMkLst>
            <pc:docMk/>
            <pc:sldMasterMk cId="3497287763" sldId="2147483665"/>
            <pc:sldLayoutMk cId="4048108240" sldId="2147483674"/>
          </pc:sldLayoutMkLst>
        </pc:sldLayoutChg>
        <pc:sldLayoutChg chg="del">
          <pc:chgData name="Dung Âu" userId="0dcb76ad361bda84" providerId="LiveId" clId="{A6153087-38D2-4BCC-BA2D-48D786300EB0}" dt="2025-04-14T03:20:13.305" v="2" actId="47"/>
          <pc:sldLayoutMkLst>
            <pc:docMk/>
            <pc:sldMasterMk cId="3497287763" sldId="2147483665"/>
            <pc:sldLayoutMk cId="3316791063" sldId="2147483675"/>
          </pc:sldLayoutMkLst>
        </pc:sldLayoutChg>
        <pc:sldLayoutChg chg="del">
          <pc:chgData name="Dung Âu" userId="0dcb76ad361bda84" providerId="LiveId" clId="{A6153087-38D2-4BCC-BA2D-48D786300EB0}" dt="2025-04-14T03:20:13.305" v="2" actId="47"/>
          <pc:sldLayoutMkLst>
            <pc:docMk/>
            <pc:sldMasterMk cId="3497287763" sldId="2147483665"/>
            <pc:sldLayoutMk cId="246296999" sldId="2147483676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71132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69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defTabSz="1371669">
                <a:defRPr/>
              </a:pPr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6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69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algn="r" defTabSz="137166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4221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04774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23764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81130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800100" y="585789"/>
            <a:ext cx="16687800" cy="90439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9" name="圆角矩形 8"/>
          <p:cNvSpPr/>
          <p:nvPr userDrawn="1"/>
        </p:nvSpPr>
        <p:spPr>
          <a:xfrm>
            <a:off x="1085850" y="828675"/>
            <a:ext cx="16144875" cy="86010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5" y="-39788343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6" y="-39788343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61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61"/>
            <a:ext cx="3279371" cy="55766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31"/>
            <a:ext cx="5441297" cy="71425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5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2" y="35507731"/>
            <a:ext cx="5441297" cy="7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2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ransition spd="slow">
    <p:push dir="u"/>
  </p:transition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32152" y="1096054"/>
            <a:ext cx="15630525" cy="8220074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53803" y="4900716"/>
            <a:ext cx="19402431" cy="7458075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18284197" y="-2698955"/>
            <a:ext cx="4646144" cy="15678762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69">
              <a:defRPr/>
            </a:pPr>
            <a:endParaRPr lang="zh-CN" altLang="en-US" sz="2700">
              <a:solidFill>
                <a:prstClr val="black"/>
              </a:solidFill>
              <a:latin typeface="思源黑体 CN"/>
              <a:ea typeface="思源黑体 CN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2"/>
            <a:ext cx="18289586" cy="310008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63039" y="1784129"/>
            <a:ext cx="1831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057504"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8632" y="4227107"/>
            <a:ext cx="15463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057504">
              <a:defRPr/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2057504"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419100"/>
            <a:ext cx="151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Đọc bài văn sau và trả lời câu hỏi: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441934"/>
            <a:ext cx="18288000" cy="135916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404574"/>
            <a:ext cx="16687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khiu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vùn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trổ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lủng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mọng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trĩu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nộm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rang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cam,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8" algn="just"/>
            <a:r>
              <a:rPr lang="vi-VN" sz="4800" i="1" dirty="0"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Tú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i="1" dirty="0">
                <a:latin typeface="Cambria" panose="02040503050406030204" pitchFamily="18" charset="0"/>
                <a:ea typeface="Cambria" panose="02040503050406030204" pitchFamily="18" charset="0"/>
              </a:rPr>
              <a:t>Nam)</a:t>
            </a:r>
            <a:endParaRPr lang="en-US" sz="4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9791" y="2416920"/>
            <a:ext cx="14478000" cy="22676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latin typeface="Cambria" panose="02040503050406030204" pitchFamily="18" charset="0"/>
                <a:ea typeface="Cambria" panose="02040503050406030204" pitchFamily="18" charset="0"/>
              </a:rPr>
              <a:t>Ở đoạn kết, cây khế được nhận xét như thế nào?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69790" y="2370114"/>
            <a:ext cx="14478001" cy="22663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latin typeface="Cambria" panose="02040503050406030204" pitchFamily="18" charset="0"/>
                <a:ea typeface="Cambria" panose="02040503050406030204" pitchFamily="18" charset="0"/>
              </a:rPr>
              <a:t>Cây khế được nhận xét mang vẻ đẹp bình dị cho vườn nhỏ sau nhà.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9100"/>
            <a:ext cx="1516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Cách mở bài với kết bài dưới đây có gì khác với cách mở bài và kết bài của bài văn trên?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Bài 21: Luyện viết mở bài, kết bài cho bài văn miêu tả cây cối tr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1" y="2979936"/>
            <a:ext cx="17043400" cy="543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9100"/>
            <a:ext cx="151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KHÁC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5927" y="2597056"/>
            <a:ext cx="4419600" cy="1408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dirty="0">
                <a:latin typeface="Cambria" panose="02040503050406030204" pitchFamily="18" charset="0"/>
                <a:ea typeface="Cambria" panose="02040503050406030204" pitchFamily="18" charset="0"/>
              </a:rPr>
              <a:t>MỞ BÀI</a:t>
            </a:r>
            <a:endParaRPr lang="en-US" sz="8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Arrow Connector 7"/>
          <p:cNvCxnSpPr>
            <a:stCxn id="3" idx="3"/>
          </p:cNvCxnSpPr>
          <p:nvPr/>
        </p:nvCxnSpPr>
        <p:spPr>
          <a:xfrm flipV="1">
            <a:off x="5045527" y="2137520"/>
            <a:ext cx="1736273" cy="11636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029200" y="3390900"/>
            <a:ext cx="1715409" cy="10232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07630" y="1532930"/>
            <a:ext cx="8724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Là kiểu mở bài gián tiếp.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7630" y="3571172"/>
            <a:ext cx="10742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Nói đến cảnh vật xung quanh rồi mới nói cây khế.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5693627" y="5212644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706665" y="6791037"/>
            <a:ext cx="4419600" cy="1408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dirty="0">
                <a:latin typeface="Cambria" panose="02040503050406030204" pitchFamily="18" charset="0"/>
                <a:ea typeface="Cambria" panose="02040503050406030204" pitchFamily="18" charset="0"/>
              </a:rPr>
              <a:t>KẾT BÀI</a:t>
            </a:r>
            <a:endParaRPr lang="en-US" sz="8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 flipV="1">
            <a:off x="5126265" y="6331501"/>
            <a:ext cx="1736273" cy="11636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109938" y="7584881"/>
            <a:ext cx="1715409" cy="10232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88368" y="5726911"/>
            <a:ext cx="8724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Là kiểu kết bài mở rộng.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37595" y="7176946"/>
            <a:ext cx="10742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6000"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những việc em sẽ làm và thể hiện được tình cảm của tác giả đối với cây khế.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45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3" grpId="0"/>
      <p:bldP spid="17" grpId="0" animBg="1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9100"/>
            <a:ext cx="1516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Xếp các mở bài, kết bài ở hai bài tập trên vào nhóm thích hợp: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4392" y="4311484"/>
            <a:ext cx="79696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296400" y="2173426"/>
            <a:ext cx="0" cy="7465874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513045" y="7820254"/>
            <a:ext cx="6870052" cy="1260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bài trực tiếp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2" descr="Bài 21: Luyện viết mở bài, kết bài cho bài văn miêu tả cây cối tra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3"/>
          <a:stretch/>
        </p:blipFill>
        <p:spPr bwMode="auto">
          <a:xfrm>
            <a:off x="9981103" y="2405994"/>
            <a:ext cx="7212294" cy="477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981103" y="7787423"/>
            <a:ext cx="6870052" cy="1260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bài gián tiếp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4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9100"/>
            <a:ext cx="1516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Xếp các mở bài, kết bài ở hai bài tập trên vào nhóm thích hợp: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4392" y="3473346"/>
            <a:ext cx="79696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cam,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296400" y="2173426"/>
            <a:ext cx="0" cy="7465874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513045" y="7820254"/>
            <a:ext cx="6870052" cy="1260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bài không mở rộng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81103" y="7787423"/>
            <a:ext cx="6870052" cy="1260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bài mở rộng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Bài 21: Luyện viết mở bài, kết bài cho bài văn miêu tả cây cối tra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8"/>
          <a:stretch/>
        </p:blipFill>
        <p:spPr bwMode="auto">
          <a:xfrm>
            <a:off x="9492484" y="2575484"/>
            <a:ext cx="8097706" cy="509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64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55306" b="-607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74214" y="1028700"/>
            <a:ext cx="8287229" cy="10976463"/>
          </a:xfrm>
          <a:custGeom>
            <a:avLst/>
            <a:gdLst/>
            <a:ahLst/>
            <a:cxnLst/>
            <a:rect l="l" t="t" r="r" b="b"/>
            <a:pathLst>
              <a:path w="8287229" h="10976463">
                <a:moveTo>
                  <a:pt x="0" y="0"/>
                </a:moveTo>
                <a:lnTo>
                  <a:pt x="8287229" y="0"/>
                </a:lnTo>
                <a:lnTo>
                  <a:pt x="8287229" y="10976463"/>
                </a:lnTo>
                <a:lnTo>
                  <a:pt x="0" y="109764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795634" flipH="1">
            <a:off x="-1146858" y="7309580"/>
            <a:ext cx="4238465" cy="4336026"/>
          </a:xfrm>
          <a:custGeom>
            <a:avLst/>
            <a:gdLst/>
            <a:ahLst/>
            <a:cxnLst/>
            <a:rect l="l" t="t" r="r" b="b"/>
            <a:pathLst>
              <a:path w="4238465" h="4336026">
                <a:moveTo>
                  <a:pt x="4238465" y="0"/>
                </a:moveTo>
                <a:lnTo>
                  <a:pt x="0" y="0"/>
                </a:lnTo>
                <a:lnTo>
                  <a:pt x="0" y="4336025"/>
                </a:lnTo>
                <a:lnTo>
                  <a:pt x="4238465" y="4336025"/>
                </a:lnTo>
                <a:lnTo>
                  <a:pt x="423846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33453" y="656327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4" y="0"/>
                </a:lnTo>
                <a:lnTo>
                  <a:pt x="1451694" y="1747117"/>
                </a:lnTo>
                <a:lnTo>
                  <a:pt x="0" y="1747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42178" y="7511184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77" y="841706"/>
            <a:ext cx="11745423" cy="8416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947490"/>
            <a:ext cx="1642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Viết mở bài và kết bài cho bài văn miêu tả cây cối.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2143194"/>
            <a:ext cx="166497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algn="just">
              <a:buAutoNum type="alphaLcPeriod"/>
            </a:pPr>
            <a:r>
              <a:rPr lang="en-US" sz="6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6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gián</a:t>
            </a:r>
            <a:r>
              <a:rPr lang="en-US" sz="6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60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60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cơn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oi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nồng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bận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bịu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vội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tỏa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vội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vĩ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đến.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96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526851"/>
            <a:ext cx="16383000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69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69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9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69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69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69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69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già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rộn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già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900" dirty="0">
                <a:latin typeface="Cambria" panose="02040503050406030204" pitchFamily="18" charset="0"/>
                <a:ea typeface="Cambria" panose="02040503050406030204" pitchFamily="18" charset="0"/>
              </a:rPr>
              <a:t>này.</a:t>
            </a:r>
            <a:endParaRPr lang="en-US" sz="6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2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3" name="Freeform 3"/>
          <p:cNvSpPr/>
          <p:nvPr/>
        </p:nvSpPr>
        <p:spPr>
          <a:xfrm rot="-614113">
            <a:off x="14103607" y="-870505"/>
            <a:ext cx="5518250" cy="7624525"/>
          </a:xfrm>
          <a:custGeom>
            <a:avLst/>
            <a:gdLst/>
            <a:ahLst/>
            <a:cxnLst/>
            <a:rect l="l" t="t" r="r" b="b"/>
            <a:pathLst>
              <a:path w="5518250" h="7624525">
                <a:moveTo>
                  <a:pt x="0" y="0"/>
                </a:moveTo>
                <a:lnTo>
                  <a:pt x="5518250" y="0"/>
                </a:lnTo>
                <a:lnTo>
                  <a:pt x="5518250" y="7624525"/>
                </a:lnTo>
                <a:lnTo>
                  <a:pt x="0" y="7624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60811" y="2941758"/>
            <a:ext cx="12733713" cy="6971708"/>
          </a:xfrm>
          <a:custGeom>
            <a:avLst/>
            <a:gdLst/>
            <a:ahLst/>
            <a:cxnLst/>
            <a:rect l="l" t="t" r="r" b="b"/>
            <a:pathLst>
              <a:path w="12733713" h="6971708">
                <a:moveTo>
                  <a:pt x="0" y="0"/>
                </a:moveTo>
                <a:lnTo>
                  <a:pt x="12733713" y="0"/>
                </a:lnTo>
                <a:lnTo>
                  <a:pt x="12733713" y="6971707"/>
                </a:lnTo>
                <a:lnTo>
                  <a:pt x="0" y="69717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74776">
            <a:off x="15470222" y="273900"/>
            <a:ext cx="1747728" cy="1509600"/>
          </a:xfrm>
          <a:custGeom>
            <a:avLst/>
            <a:gdLst/>
            <a:ahLst/>
            <a:cxnLst/>
            <a:rect l="l" t="t" r="r" b="b"/>
            <a:pathLst>
              <a:path w="1747728" h="1509600">
                <a:moveTo>
                  <a:pt x="0" y="0"/>
                </a:moveTo>
                <a:lnTo>
                  <a:pt x="1747728" y="0"/>
                </a:lnTo>
                <a:lnTo>
                  <a:pt x="1747728" y="1509600"/>
                </a:lnTo>
                <a:lnTo>
                  <a:pt x="0" y="150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74776">
            <a:off x="202416" y="8027532"/>
            <a:ext cx="1747728" cy="1509600"/>
          </a:xfrm>
          <a:custGeom>
            <a:avLst/>
            <a:gdLst/>
            <a:ahLst/>
            <a:cxnLst/>
            <a:rect l="l" t="t" r="r" b="b"/>
            <a:pathLst>
              <a:path w="1747728" h="1509600">
                <a:moveTo>
                  <a:pt x="0" y="0"/>
                </a:moveTo>
                <a:lnTo>
                  <a:pt x="1747728" y="0"/>
                </a:lnTo>
                <a:lnTo>
                  <a:pt x="1747728" y="1509600"/>
                </a:lnTo>
                <a:lnTo>
                  <a:pt x="0" y="150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33500"/>
            <a:ext cx="10576915" cy="8044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152400" y="2665891"/>
            <a:ext cx="173736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0" y="3385346"/>
            <a:ext cx="16421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đọc những bài văn miêu tả cây cối để học tập cách viết mở bài, kết bài.</a:t>
            </a:r>
            <a:endParaRPr lang="en-US" sz="96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777" b="-812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67834" y="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35243" y="-222497"/>
            <a:ext cx="6318461" cy="10731993"/>
          </a:xfrm>
          <a:custGeom>
            <a:avLst/>
            <a:gdLst/>
            <a:ahLst/>
            <a:cxnLst/>
            <a:rect l="l" t="t" r="r" b="b"/>
            <a:pathLst>
              <a:path w="6318461" h="10731993">
                <a:moveTo>
                  <a:pt x="0" y="0"/>
                </a:moveTo>
                <a:lnTo>
                  <a:pt x="6318461" y="0"/>
                </a:lnTo>
                <a:lnTo>
                  <a:pt x="6318461" y="10731994"/>
                </a:lnTo>
                <a:lnTo>
                  <a:pt x="0" y="10731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2" y="1367700"/>
            <a:ext cx="17474953" cy="617752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838669" y="786254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38747" y="1173831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7"/>
                </a:lnTo>
                <a:lnTo>
                  <a:pt x="0" y="1747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33890" y="6102441"/>
            <a:ext cx="6759478" cy="4410559"/>
          </a:xfrm>
          <a:custGeom>
            <a:avLst/>
            <a:gdLst/>
            <a:ahLst/>
            <a:cxnLst/>
            <a:rect l="l" t="t" r="r" b="b"/>
            <a:pathLst>
              <a:path w="6759478" h="4410559">
                <a:moveTo>
                  <a:pt x="0" y="0"/>
                </a:moveTo>
                <a:lnTo>
                  <a:pt x="6759478" y="0"/>
                </a:lnTo>
                <a:lnTo>
                  <a:pt x="6759478" y="4410559"/>
                </a:lnTo>
                <a:lnTo>
                  <a:pt x="0" y="44105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87533" y="9100281"/>
            <a:ext cx="3512935" cy="1018751"/>
          </a:xfrm>
          <a:custGeom>
            <a:avLst/>
            <a:gdLst/>
            <a:ahLst/>
            <a:cxnLst/>
            <a:rect l="l" t="t" r="r" b="b"/>
            <a:pathLst>
              <a:path w="3512935" h="1018751">
                <a:moveTo>
                  <a:pt x="0" y="0"/>
                </a:moveTo>
                <a:lnTo>
                  <a:pt x="3512934" y="0"/>
                </a:lnTo>
                <a:lnTo>
                  <a:pt x="3512934" y="1018751"/>
                </a:lnTo>
                <a:lnTo>
                  <a:pt x="0" y="10187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325855">
            <a:off x="7402140" y="9276430"/>
            <a:ext cx="3442238" cy="60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65"/>
              </a:lnSpc>
            </a:pPr>
            <a:r>
              <a:rPr lang="en-US" sz="3554">
                <a:solidFill>
                  <a:srgbClr val="FFFFFF"/>
                </a:solidFill>
                <a:latin typeface="Handyman Bold"/>
              </a:rPr>
              <a:t>Trang 101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691" y="348366"/>
            <a:ext cx="4944285" cy="1615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4" y="14287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777" b="-8127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875063" y="-222497"/>
            <a:ext cx="6318461" cy="10731993"/>
          </a:xfrm>
          <a:custGeom>
            <a:avLst/>
            <a:gdLst/>
            <a:ahLst/>
            <a:cxnLst/>
            <a:rect l="l" t="t" r="r" b="b"/>
            <a:pathLst>
              <a:path w="6318461" h="10731993">
                <a:moveTo>
                  <a:pt x="6318461" y="0"/>
                </a:moveTo>
                <a:lnTo>
                  <a:pt x="0" y="0"/>
                </a:lnTo>
                <a:lnTo>
                  <a:pt x="0" y="10731994"/>
                </a:lnTo>
                <a:lnTo>
                  <a:pt x="6318461" y="10731994"/>
                </a:lnTo>
                <a:lnTo>
                  <a:pt x="631846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79393" y="5036234"/>
            <a:ext cx="11157784" cy="5076792"/>
          </a:xfrm>
          <a:custGeom>
            <a:avLst/>
            <a:gdLst/>
            <a:ahLst/>
            <a:cxnLst/>
            <a:rect l="l" t="t" r="r" b="b"/>
            <a:pathLst>
              <a:path w="11157784" h="5076792">
                <a:moveTo>
                  <a:pt x="0" y="0"/>
                </a:moveTo>
                <a:lnTo>
                  <a:pt x="11157784" y="0"/>
                </a:lnTo>
                <a:lnTo>
                  <a:pt x="11157784" y="5076792"/>
                </a:lnTo>
                <a:lnTo>
                  <a:pt x="0" y="5076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452524" y="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7445216" y="0"/>
                </a:moveTo>
                <a:lnTo>
                  <a:pt x="0" y="0"/>
                </a:lnTo>
                <a:lnTo>
                  <a:pt x="0" y="10287000"/>
                </a:lnTo>
                <a:lnTo>
                  <a:pt x="7445216" y="10287000"/>
                </a:lnTo>
                <a:lnTo>
                  <a:pt x="744521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2136" y="102870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38747" y="757463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48" y="351419"/>
            <a:ext cx="16282852" cy="6315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60906" y="0"/>
            <a:ext cx="5797497" cy="8010359"/>
          </a:xfrm>
          <a:custGeom>
            <a:avLst/>
            <a:gdLst/>
            <a:ahLst/>
            <a:cxnLst/>
            <a:rect l="l" t="t" r="r" b="b"/>
            <a:pathLst>
              <a:path w="5797497" h="8010359">
                <a:moveTo>
                  <a:pt x="5797497" y="0"/>
                </a:moveTo>
                <a:lnTo>
                  <a:pt x="0" y="0"/>
                </a:lnTo>
                <a:lnTo>
                  <a:pt x="0" y="8010359"/>
                </a:lnTo>
                <a:lnTo>
                  <a:pt x="5797497" y="8010359"/>
                </a:lnTo>
                <a:lnTo>
                  <a:pt x="579749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6906" y="2190593"/>
            <a:ext cx="8517696" cy="8071733"/>
          </a:xfrm>
          <a:custGeom>
            <a:avLst/>
            <a:gdLst/>
            <a:ahLst/>
            <a:cxnLst/>
            <a:rect l="l" t="t" r="r" b="b"/>
            <a:pathLst>
              <a:path w="8517696" h="8071733">
                <a:moveTo>
                  <a:pt x="0" y="0"/>
                </a:moveTo>
                <a:lnTo>
                  <a:pt x="8517696" y="0"/>
                </a:lnTo>
                <a:lnTo>
                  <a:pt x="8517696" y="8071733"/>
                </a:lnTo>
                <a:lnTo>
                  <a:pt x="0" y="80717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59"/>
            </a:stretch>
          </a:blipFill>
        </p:spPr>
      </p:sp>
      <p:sp>
        <p:nvSpPr>
          <p:cNvPr id="5" name="Freeform 5"/>
          <p:cNvSpPr/>
          <p:nvPr/>
        </p:nvSpPr>
        <p:spPr>
          <a:xfrm rot="-3060490" flipH="1">
            <a:off x="-1146858" y="7309580"/>
            <a:ext cx="4238465" cy="4336026"/>
          </a:xfrm>
          <a:custGeom>
            <a:avLst/>
            <a:gdLst/>
            <a:ahLst/>
            <a:cxnLst/>
            <a:rect l="l" t="t" r="r" b="b"/>
            <a:pathLst>
              <a:path w="4238465" h="4336026">
                <a:moveTo>
                  <a:pt x="4238465" y="0"/>
                </a:moveTo>
                <a:lnTo>
                  <a:pt x="0" y="0"/>
                </a:lnTo>
                <a:lnTo>
                  <a:pt x="0" y="4336025"/>
                </a:lnTo>
                <a:lnTo>
                  <a:pt x="4238465" y="4336025"/>
                </a:lnTo>
                <a:lnTo>
                  <a:pt x="423846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1317035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866900"/>
            <a:ext cx="9534110" cy="7124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3390994" y="369551"/>
            <a:ext cx="12115800" cy="378565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Cây gì tựa tai voi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Hè cho ô mát em chơi sân trường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Đông về trơ trụi cành xương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Lá thành mảnh nắng nhẹ vương gió chiều. </a:t>
            </a:r>
          </a:p>
          <a:p>
            <a:pPr algn="ctr"/>
            <a:r>
              <a:rPr lang="vi-VN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– Là cây gì?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ây bàng vuông – loài cây biểu tượng cho sức sống mãnh l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95" y="4539993"/>
            <a:ext cx="8117645" cy="54117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9906000" y="5753100"/>
            <a:ext cx="6934200" cy="23229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/>
              <a:t>CÂY BÀNG</a:t>
            </a:r>
            <a:endParaRPr lang="en-US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3390994" y="369551"/>
            <a:ext cx="12115800" cy="378565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Chúng em ơn chị ơn bà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Nhanh tay cởi trói tuổi em già lại xuân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Cho cả phần đất giữ chân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Chúng em tươi tốt toàn dân no lòng. </a:t>
            </a:r>
          </a:p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– Là cây gì?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906000" y="5753100"/>
            <a:ext cx="6934200" cy="23229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/>
              <a:t>CÂY LÚA</a:t>
            </a:r>
            <a:endParaRPr lang="en-US" sz="8000" b="1" dirty="0"/>
          </a:p>
        </p:txBody>
      </p:sp>
      <p:pic>
        <p:nvPicPr>
          <p:cNvPr id="2050" name="Picture 2" descr="999+ hình cây lúa độc đáo – Bộ sưu tập hình cây lúa đáng xem đầy ấ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610100"/>
            <a:ext cx="7900416" cy="5266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23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3390994" y="369551"/>
            <a:ext cx="12115800" cy="378565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Hoa vàng, lá biếc ,trái hồng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Thân mềm quen sống giữa vùng cát khô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Cây gì tên đẹp như thơ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Gợi danh linh vật tôn thờ ngàn năm?</a:t>
            </a:r>
          </a:p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- Là cây gì?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906000" y="5295900"/>
            <a:ext cx="7620000" cy="27801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/>
              <a:t>CÂY </a:t>
            </a:r>
          </a:p>
          <a:p>
            <a:pPr algn="ctr"/>
            <a:r>
              <a:rPr lang="vi-VN" sz="8000" b="1" dirty="0"/>
              <a:t>THANH LONG</a:t>
            </a:r>
            <a:endParaRPr lang="en-US" sz="8000" b="1" dirty="0"/>
          </a:p>
        </p:txBody>
      </p:sp>
      <p:pic>
        <p:nvPicPr>
          <p:cNvPr id="3074" name="Picture 2" descr="Trái Thanh Long tươi - hết hà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06" y="4762500"/>
            <a:ext cx="7620094" cy="5076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14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0" t="-184570" r="-5806" b="-5384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327859" y="2395575"/>
            <a:ext cx="8943680" cy="7736283"/>
          </a:xfrm>
          <a:custGeom>
            <a:avLst/>
            <a:gdLst/>
            <a:ahLst/>
            <a:cxnLst/>
            <a:rect l="l" t="t" r="r" b="b"/>
            <a:pathLst>
              <a:path w="8943680" h="7736283">
                <a:moveTo>
                  <a:pt x="8943680" y="0"/>
                </a:moveTo>
                <a:lnTo>
                  <a:pt x="0" y="0"/>
                </a:lnTo>
                <a:lnTo>
                  <a:pt x="0" y="7736283"/>
                </a:lnTo>
                <a:lnTo>
                  <a:pt x="8943680" y="7736283"/>
                </a:lnTo>
                <a:lnTo>
                  <a:pt x="89436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72118">
            <a:off x="10691463" y="445081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7"/>
                </a:lnTo>
                <a:lnTo>
                  <a:pt x="0" y="1747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74105" y="925830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3" y="1562100"/>
            <a:ext cx="11325494" cy="815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419100"/>
            <a:ext cx="151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Đọc bài văn sau và trả lời câu hỏi: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404574"/>
            <a:ext cx="16687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khiu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vùn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trổ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lủng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mọng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trĩu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nộm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rang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cam,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8" algn="just"/>
            <a:r>
              <a:rPr lang="vi-VN" sz="4800" i="1" dirty="0"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Tú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i="1" dirty="0">
                <a:latin typeface="Cambria" panose="02040503050406030204" pitchFamily="18" charset="0"/>
                <a:ea typeface="Cambria" panose="02040503050406030204" pitchFamily="18" charset="0"/>
              </a:rPr>
              <a:t>Nam)</a:t>
            </a:r>
            <a:endParaRPr lang="en-US" sz="4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2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419100"/>
            <a:ext cx="151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Đọc bài văn sau và trả lời câu hỏi: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04574"/>
            <a:ext cx="18288000" cy="73294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404574"/>
            <a:ext cx="16687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khiu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vùn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trổ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lủng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mọng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trĩu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nộm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rang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cam,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8" algn="just"/>
            <a:r>
              <a:rPr lang="vi-VN" sz="4800" i="1" dirty="0"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Tú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i="1" dirty="0">
                <a:latin typeface="Cambria" panose="02040503050406030204" pitchFamily="18" charset="0"/>
                <a:ea typeface="Cambria" panose="02040503050406030204" pitchFamily="18" charset="0"/>
              </a:rPr>
              <a:t>Nam)</a:t>
            </a:r>
            <a:endParaRPr lang="en-US" sz="4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7362346"/>
            <a:ext cx="17526000" cy="14085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latin typeface="Cambria" panose="02040503050406030204" pitchFamily="18" charset="0"/>
                <a:ea typeface="Cambria" panose="02040503050406030204" pitchFamily="18" charset="0"/>
              </a:rPr>
              <a:t>Mở bài giới thiệu thế nào về cây khế?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7311288"/>
            <a:ext cx="17526000" cy="14085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latin typeface="Cambria" panose="02040503050406030204" pitchFamily="18" charset="0"/>
                <a:ea typeface="Cambria" panose="02040503050406030204" pitchFamily="18" charset="0"/>
              </a:rPr>
              <a:t>Mở bài giới thiệu địa điểm của cây khế.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42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1085</Words>
  <Application>Microsoft Office PowerPoint</Application>
  <PresentationFormat>Tùy chỉnh</PresentationFormat>
  <Paragraphs>55</Paragraphs>
  <Slides>20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20</vt:i4>
      </vt:variant>
    </vt:vector>
  </HeadingPairs>
  <TitlesOfParts>
    <vt:vector size="28" baseType="lpstr">
      <vt:lpstr>Arial</vt:lpstr>
      <vt:lpstr>思源黑体 CN</vt:lpstr>
      <vt:lpstr>Times New Roman</vt:lpstr>
      <vt:lpstr>Calibri</vt:lpstr>
      <vt:lpstr>Handyman Bold</vt:lpstr>
      <vt:lpstr>Cambria</vt:lpstr>
      <vt:lpstr>Office Theme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VIET</dc:title>
  <dc:creator>MANG NON</dc:creator>
  <cp:lastModifiedBy>Dung Âu</cp:lastModifiedBy>
  <cp:revision>12</cp:revision>
  <dcterms:created xsi:type="dcterms:W3CDTF">2006-08-16T00:00:00Z</dcterms:created>
  <dcterms:modified xsi:type="dcterms:W3CDTF">2025-04-14T03:20:28Z</dcterms:modified>
  <dc:identifier>DAF_9oTs8oo</dc:identifier>
</cp:coreProperties>
</file>