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437" r:id="rId2"/>
    <p:sldId id="256" r:id="rId3"/>
    <p:sldId id="257" r:id="rId4"/>
    <p:sldId id="258" r:id="rId5"/>
    <p:sldId id="259" r:id="rId6"/>
    <p:sldId id="260" r:id="rId7"/>
    <p:sldId id="272" r:id="rId8"/>
    <p:sldId id="273" r:id="rId9"/>
    <p:sldId id="274" r:id="rId10"/>
    <p:sldId id="275" r:id="rId11"/>
    <p:sldId id="276" r:id="rId12"/>
    <p:sldId id="279" r:id="rId13"/>
    <p:sldId id="278" r:id="rId14"/>
    <p:sldId id="280" r:id="rId15"/>
    <p:sldId id="281" r:id="rId16"/>
  </p:sldIdLst>
  <p:sldSz cx="18288000" cy="10287000"/>
  <p:notesSz cx="6858000" cy="9144000"/>
  <p:embeddedFontLst>
    <p:embeddedFont>
      <p:font typeface="Cambria" panose="02040503050406030204"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B39"/>
    <a:srgbClr val="A0D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8C6E8-CA57-4C93-A1BE-6BB9DD2E1990}" v="1" dt="2025-04-14T03:16:45.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89" autoAdjust="0"/>
  </p:normalViewPr>
  <p:slideViewPr>
    <p:cSldViewPr>
      <p:cViewPr>
        <p:scale>
          <a:sx n="30" d="100"/>
          <a:sy n="30" d="100"/>
        </p:scale>
        <p:origin x="1875"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g Âu" userId="0dcb76ad361bda84" providerId="LiveId" clId="{D598C6E8-CA57-4C93-A1BE-6BB9DD2E1990}"/>
    <pc:docChg chg="custSel addSld delSld modSld delMainMaster modMainMaster">
      <pc:chgData name="Dung Âu" userId="0dcb76ad361bda84" providerId="LiveId" clId="{D598C6E8-CA57-4C93-A1BE-6BB9DD2E1990}" dt="2025-04-14T03:16:45.383" v="3"/>
      <pc:docMkLst>
        <pc:docMk/>
      </pc:docMkLst>
      <pc:sldChg chg="del">
        <pc:chgData name="Dung Âu" userId="0dcb76ad361bda84" providerId="LiveId" clId="{D598C6E8-CA57-4C93-A1BE-6BB9DD2E1990}" dt="2025-04-14T03:16:42.370" v="2" actId="47"/>
        <pc:sldMkLst>
          <pc:docMk/>
          <pc:sldMk cId="1647283126" sldId="282"/>
        </pc:sldMkLst>
      </pc:sldChg>
      <pc:sldChg chg="add modTransition">
        <pc:chgData name="Dung Âu" userId="0dcb76ad361bda84" providerId="LiveId" clId="{D598C6E8-CA57-4C93-A1BE-6BB9DD2E1990}" dt="2025-04-14T03:16:45.383" v="3"/>
        <pc:sldMkLst>
          <pc:docMk/>
          <pc:sldMk cId="240393867" sldId="437"/>
        </pc:sldMkLst>
      </pc:sldChg>
      <pc:sldMasterChg chg="delSp mod">
        <pc:chgData name="Dung Âu" userId="0dcb76ad361bda84" providerId="LiveId" clId="{D598C6E8-CA57-4C93-A1BE-6BB9DD2E1990}" dt="2025-04-14T03:16:35.769" v="1" actId="478"/>
        <pc:sldMasterMkLst>
          <pc:docMk/>
          <pc:sldMasterMk cId="0" sldId="2147483648"/>
        </pc:sldMasterMkLst>
        <pc:spChg chg="del">
          <ac:chgData name="Dung Âu" userId="0dcb76ad361bda84" providerId="LiveId" clId="{D598C6E8-CA57-4C93-A1BE-6BB9DD2E1990}" dt="2025-04-14T03:16:35.769" v="1" actId="478"/>
          <ac:spMkLst>
            <pc:docMk/>
            <pc:sldMasterMk cId="0" sldId="2147483648"/>
            <ac:spMk id="27" creationId="{F5FB42DA-0526-6246-B514-E7E2B26F5B55}"/>
          </ac:spMkLst>
        </pc:spChg>
        <pc:picChg chg="del">
          <ac:chgData name="Dung Âu" userId="0dcb76ad361bda84" providerId="LiveId" clId="{D598C6E8-CA57-4C93-A1BE-6BB9DD2E1990}" dt="2025-04-14T03:16:34.652" v="0" actId="478"/>
          <ac:picMkLst>
            <pc:docMk/>
            <pc:sldMasterMk cId="0" sldId="2147483648"/>
            <ac:picMk id="34" creationId="{8BE03E1B-FBE6-A041-A9D1-81E5735DDFE7}"/>
          </ac:picMkLst>
        </pc:picChg>
        <pc:picChg chg="del">
          <ac:chgData name="Dung Âu" userId="0dcb76ad361bda84" providerId="LiveId" clId="{D598C6E8-CA57-4C93-A1BE-6BB9DD2E1990}" dt="2025-04-14T03:16:35.769" v="1" actId="478"/>
          <ac:picMkLst>
            <pc:docMk/>
            <pc:sldMasterMk cId="0" sldId="2147483648"/>
            <ac:picMk id="35" creationId="{5EF7C2AD-E7F3-034C-92C5-3CB4D10C0529}"/>
          </ac:picMkLst>
        </pc:picChg>
      </pc:sldMasterChg>
      <pc:sldMasterChg chg="del delSldLayout">
        <pc:chgData name="Dung Âu" userId="0dcb76ad361bda84" providerId="LiveId" clId="{D598C6E8-CA57-4C93-A1BE-6BB9DD2E1990}" dt="2025-04-14T03:16:42.370" v="2" actId="47"/>
        <pc:sldMasterMkLst>
          <pc:docMk/>
          <pc:sldMasterMk cId="4122527929" sldId="2147483660"/>
        </pc:sldMasterMkLst>
        <pc:sldLayoutChg chg="del">
          <pc:chgData name="Dung Âu" userId="0dcb76ad361bda84" providerId="LiveId" clId="{D598C6E8-CA57-4C93-A1BE-6BB9DD2E1990}" dt="2025-04-14T03:16:42.370" v="2" actId="47"/>
          <pc:sldLayoutMkLst>
            <pc:docMk/>
            <pc:sldMasterMk cId="4122527929" sldId="2147483660"/>
            <pc:sldLayoutMk cId="3162170888" sldId="2147483661"/>
          </pc:sldLayoutMkLst>
        </pc:sldLayoutChg>
        <pc:sldLayoutChg chg="del">
          <pc:chgData name="Dung Âu" userId="0dcb76ad361bda84" providerId="LiveId" clId="{D598C6E8-CA57-4C93-A1BE-6BB9DD2E1990}" dt="2025-04-14T03:16:42.370" v="2" actId="47"/>
          <pc:sldLayoutMkLst>
            <pc:docMk/>
            <pc:sldMasterMk cId="4122527929" sldId="2147483660"/>
            <pc:sldLayoutMk cId="2867784777" sldId="2147483662"/>
          </pc:sldLayoutMkLst>
        </pc:sldLayoutChg>
        <pc:sldLayoutChg chg="del">
          <pc:chgData name="Dung Âu" userId="0dcb76ad361bda84" providerId="LiveId" clId="{D598C6E8-CA57-4C93-A1BE-6BB9DD2E1990}" dt="2025-04-14T03:16:42.370" v="2" actId="47"/>
          <pc:sldLayoutMkLst>
            <pc:docMk/>
            <pc:sldMasterMk cId="4122527929" sldId="2147483660"/>
            <pc:sldLayoutMk cId="3862749165" sldId="2147483663"/>
          </pc:sldLayoutMkLst>
        </pc:sldLayoutChg>
        <pc:sldLayoutChg chg="del">
          <pc:chgData name="Dung Âu" userId="0dcb76ad361bda84" providerId="LiveId" clId="{D598C6E8-CA57-4C93-A1BE-6BB9DD2E1990}" dt="2025-04-14T03:16:42.370" v="2" actId="47"/>
          <pc:sldLayoutMkLst>
            <pc:docMk/>
            <pc:sldMasterMk cId="4122527929" sldId="2147483660"/>
            <pc:sldLayoutMk cId="2062503563" sldId="214748366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504AB-9927-104A-99EB-48DCBB70A740}" type="datetimeFigureOut">
              <a:rPr lang="en-VN" smtClean="0"/>
              <a:t>04/14/2025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8543B-BF37-B54E-9A93-538CFC2754CE}" type="slidenum">
              <a:rPr lang="en-VN" smtClean="0"/>
              <a:t>‹#›</a:t>
            </a:fld>
            <a:endParaRPr lang="en-VN"/>
          </a:p>
        </p:txBody>
      </p:sp>
    </p:spTree>
    <p:extLst>
      <p:ext uri="{BB962C8B-B14F-4D97-AF65-F5344CB8AC3E}">
        <p14:creationId xmlns:p14="http://schemas.microsoft.com/office/powerpoint/2010/main" val="176410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E58543B-BF37-B54E-9A93-538CFC2754CE}" type="slidenum">
              <a:rPr lang="en-VN" smtClean="0"/>
              <a:t>14</a:t>
            </a:fld>
            <a:endParaRPr lang="en-VN"/>
          </a:p>
        </p:txBody>
      </p:sp>
    </p:spTree>
    <p:extLst>
      <p:ext uri="{BB962C8B-B14F-4D97-AF65-F5344CB8AC3E}">
        <p14:creationId xmlns:p14="http://schemas.microsoft.com/office/powerpoint/2010/main" val="281774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28" name="Picture 6">
            <a:extLst>
              <a:ext uri="{FF2B5EF4-FFF2-40B4-BE49-F238E27FC236}">
                <a16:creationId xmlns:a16="http://schemas.microsoft.com/office/drawing/2014/main" id="{528A1774-E4FA-5B4E-A46E-30B27599C03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53095071" y="-21775902"/>
            <a:ext cx="2559870" cy="2713443"/>
          </a:xfrm>
          <a:prstGeom prst="rect">
            <a:avLst/>
          </a:prstGeom>
        </p:spPr>
      </p:pic>
      <p:pic>
        <p:nvPicPr>
          <p:cNvPr id="29" name="Picture 6">
            <a:extLst>
              <a:ext uri="{FF2B5EF4-FFF2-40B4-BE49-F238E27FC236}">
                <a16:creationId xmlns:a16="http://schemas.microsoft.com/office/drawing/2014/main" id="{E83978CC-DFC0-8B41-B719-9488291A285F}"/>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53116842" y="38002998"/>
            <a:ext cx="2559870" cy="2713443"/>
          </a:xfrm>
          <a:prstGeom prst="rect">
            <a:avLst/>
          </a:prstGeom>
        </p:spPr>
      </p:pic>
      <p:pic>
        <p:nvPicPr>
          <p:cNvPr id="30" name="Picture 6">
            <a:extLst>
              <a:ext uri="{FF2B5EF4-FFF2-40B4-BE49-F238E27FC236}">
                <a16:creationId xmlns:a16="http://schemas.microsoft.com/office/drawing/2014/main" id="{40D11457-D2A3-B649-8420-A4EBFCE5B89F}"/>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31" name="Picture 6">
            <a:extLst>
              <a:ext uri="{FF2B5EF4-FFF2-40B4-BE49-F238E27FC236}">
                <a16:creationId xmlns:a16="http://schemas.microsoft.com/office/drawing/2014/main" id="{4C15DBC5-2624-7A40-8E34-047C448553C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32" name="Picture 6">
            <a:extLst>
              <a:ext uri="{FF2B5EF4-FFF2-40B4-BE49-F238E27FC236}">
                <a16:creationId xmlns:a16="http://schemas.microsoft.com/office/drawing/2014/main" id="{FCA1692B-0C3F-3344-AC8D-AC7A55FCF79F}"/>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33" name="Picture 6">
            <a:extLst>
              <a:ext uri="{FF2B5EF4-FFF2-40B4-BE49-F238E27FC236}">
                <a16:creationId xmlns:a16="http://schemas.microsoft.com/office/drawing/2014/main" id="{89B5D6F4-77B6-F945-8518-FF08F3D72CB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sv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4" name="组合 3"/>
          <p:cNvGrpSpPr/>
          <p:nvPr/>
        </p:nvGrpSpPr>
        <p:grpSpPr>
          <a:xfrm>
            <a:off x="1432152" y="1096054"/>
            <a:ext cx="15630525" cy="8220074"/>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700">
                <a:solidFill>
                  <a:prstClr val="white"/>
                </a:solidFill>
                <a:latin typeface="思源黑体 CN"/>
                <a:ea typeface="思源黑体 CN"/>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700" dirty="0">
                <a:solidFill>
                  <a:prstClr val="white"/>
                </a:solidFill>
                <a:latin typeface="思源黑体 CN"/>
                <a:ea typeface="思源黑体 CN"/>
              </a:endParaRPr>
            </a:p>
          </p:txBody>
        </p:sp>
      </p:grpSp>
      <p:grpSp>
        <p:nvGrpSpPr>
          <p:cNvPr id="5" name="组合 4"/>
          <p:cNvGrpSpPr/>
          <p:nvPr/>
        </p:nvGrpSpPr>
        <p:grpSpPr>
          <a:xfrm>
            <a:off x="-453803" y="4900716"/>
            <a:ext cx="19402431" cy="7458075"/>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sp>
        <p:nvSpPr>
          <p:cNvPr id="21" name="矩形 20"/>
          <p:cNvSpPr/>
          <p:nvPr/>
        </p:nvSpPr>
        <p:spPr>
          <a:xfrm>
            <a:off x="18284197" y="-2698955"/>
            <a:ext cx="4646144" cy="15678762"/>
          </a:xfrm>
          <a:prstGeom prst="rect">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69">
              <a:defRPr/>
            </a:pPr>
            <a:endParaRPr lang="zh-CN" altLang="en-US" sz="2700">
              <a:solidFill>
                <a:prstClr val="black"/>
              </a:solidFill>
              <a:latin typeface="思源黑体 CN"/>
              <a:ea typeface="思源黑体 CN"/>
            </a:endParaRPr>
          </a:p>
        </p:txBody>
      </p:sp>
      <p:pic>
        <p:nvPicPr>
          <p:cNvPr id="3" name="图片 2"/>
          <p:cNvPicPr>
            <a:picLocks noChangeAspect="1"/>
          </p:cNvPicPr>
          <p:nvPr/>
        </p:nvPicPr>
        <p:blipFill>
          <a:blip r:embed="rId7"/>
          <a:stretch>
            <a:fillRect/>
          </a:stretch>
        </p:blipFill>
        <p:spPr>
          <a:xfrm>
            <a:off x="2" y="2"/>
            <a:ext cx="18289586" cy="3100085"/>
          </a:xfrm>
          <a:prstGeom prst="rect">
            <a:avLst/>
          </a:prstGeom>
        </p:spPr>
      </p:pic>
      <p:sp>
        <p:nvSpPr>
          <p:cNvPr id="25" name="TextBox 24"/>
          <p:cNvSpPr txBox="1"/>
          <p:nvPr/>
        </p:nvSpPr>
        <p:spPr>
          <a:xfrm>
            <a:off x="3363039" y="1784129"/>
            <a:ext cx="18317496" cy="1015663"/>
          </a:xfrm>
          <a:prstGeom prst="rect">
            <a:avLst/>
          </a:prstGeom>
          <a:noFill/>
        </p:spPr>
        <p:txBody>
          <a:bodyPr wrap="square" rtlCol="0">
            <a:spAutoFit/>
          </a:bodyPr>
          <a:lstStyle/>
          <a:p>
            <a:pPr defTabSz="2057504">
              <a:defRPr/>
            </a:pPr>
            <a:r>
              <a:rPr lang="en-US" sz="6000" b="1" dirty="0">
                <a:solidFill>
                  <a:srgbClr val="0000FF"/>
                </a:solidFill>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588632" y="4227107"/>
            <a:ext cx="15463683" cy="1754326"/>
          </a:xfrm>
          <a:prstGeom prst="rect">
            <a:avLst/>
          </a:prstGeom>
          <a:noFill/>
        </p:spPr>
        <p:txBody>
          <a:bodyPr wrap="square" rtlCol="0">
            <a:spAutoFit/>
          </a:bodyPr>
          <a:lstStyle/>
          <a:p>
            <a:pPr algn="ctr" defTabSz="2057504">
              <a:defRPr/>
            </a:pPr>
            <a:r>
              <a:rPr lang="en-US" sz="5400" b="1" dirty="0" err="1">
                <a:solidFill>
                  <a:srgbClr val="000000"/>
                </a:solidFill>
                <a:latin typeface="Times New Roman" panose="02020603050405020304" pitchFamily="18" charset="0"/>
                <a:ea typeface="思源黑体 CN"/>
                <a:cs typeface="Times New Roman" panose="02020603050405020304" pitchFamily="18" charset="0"/>
              </a:rPr>
              <a:t>Lớp</a:t>
            </a:r>
            <a:r>
              <a:rPr lang="en-US" sz="5400" b="1" dirty="0">
                <a:solidFill>
                  <a:srgbClr val="000000"/>
                </a:solidFill>
                <a:latin typeface="Times New Roman" panose="02020603050405020304" pitchFamily="18" charset="0"/>
                <a:ea typeface="思源黑体 CN"/>
                <a:cs typeface="Times New Roman" panose="02020603050405020304" pitchFamily="18" charset="0"/>
              </a:rPr>
              <a:t>: 4A5</a:t>
            </a:r>
          </a:p>
          <a:p>
            <a:pPr algn="ctr" defTabSz="2057504">
              <a:defRPr/>
            </a:pPr>
            <a:r>
              <a:rPr lang="en-US" sz="5400" b="1" dirty="0">
                <a:solidFill>
                  <a:srgbClr val="000000"/>
                </a:solidFill>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39103" y="1051752"/>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Lựa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chọn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một</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trong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mức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độ</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285392" y="2202823"/>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Thường xuyên</a:t>
            </a:r>
          </a:p>
        </p:txBody>
      </p:sp>
      <p:sp>
        <p:nvSpPr>
          <p:cNvPr id="10" name="TextBox 9">
            <a:extLst>
              <a:ext uri="{FF2B5EF4-FFF2-40B4-BE49-F238E27FC236}">
                <a16:creationId xmlns:a16="http://schemas.microsoft.com/office/drawing/2014/main" id="{975D51D3-1534-3F4E-9C27-4AF4A3CD780B}"/>
              </a:ext>
            </a:extLst>
          </p:cNvPr>
          <p:cNvSpPr txBox="1"/>
          <p:nvPr/>
        </p:nvSpPr>
        <p:spPr>
          <a:xfrm>
            <a:off x="8781412" y="2202822"/>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Thỉnh thoảng</a:t>
            </a:r>
          </a:p>
        </p:txBody>
      </p:sp>
      <p:sp>
        <p:nvSpPr>
          <p:cNvPr id="11" name="TextBox 10">
            <a:extLst>
              <a:ext uri="{FF2B5EF4-FFF2-40B4-BE49-F238E27FC236}">
                <a16:creationId xmlns:a16="http://schemas.microsoft.com/office/drawing/2014/main" id="{EC4BFE98-3F20-8C4A-8DC5-721B15CCC9AB}"/>
              </a:ext>
            </a:extLst>
          </p:cNvPr>
          <p:cNvSpPr txBox="1"/>
          <p:nvPr/>
        </p:nvSpPr>
        <p:spPr>
          <a:xfrm>
            <a:off x="13277432" y="2224927"/>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Không bao giờ</a:t>
            </a:r>
          </a:p>
        </p:txBody>
      </p:sp>
      <p:graphicFrame>
        <p:nvGraphicFramePr>
          <p:cNvPr id="2" name="Table 1">
            <a:extLst>
              <a:ext uri="{FF2B5EF4-FFF2-40B4-BE49-F238E27FC236}">
                <a16:creationId xmlns:a16="http://schemas.microsoft.com/office/drawing/2014/main" id="{91C47D9D-37C6-CC4D-AFAE-BF24B94281E5}"/>
              </a:ext>
            </a:extLst>
          </p:cNvPr>
          <p:cNvGraphicFramePr>
            <a:graphicFrameLocks noGrp="1"/>
          </p:cNvGraphicFramePr>
          <p:nvPr>
            <p:extLst>
              <p:ext uri="{D42A27DB-BD31-4B8C-83A1-F6EECF244321}">
                <p14:modId xmlns:p14="http://schemas.microsoft.com/office/powerpoint/2010/main" val="2297834947"/>
              </p:ext>
            </p:extLst>
          </p:nvPr>
        </p:nvGraphicFramePr>
        <p:xfrm>
          <a:off x="4572000" y="3392364"/>
          <a:ext cx="12750532" cy="6388734"/>
        </p:xfrm>
        <a:graphic>
          <a:graphicData uri="http://schemas.openxmlformats.org/drawingml/2006/table">
            <a:tbl>
              <a:tblPr/>
              <a:tblGrid>
                <a:gridCol w="6375266">
                  <a:extLst>
                    <a:ext uri="{9D8B030D-6E8A-4147-A177-3AD203B41FA5}">
                      <a16:colId xmlns:a16="http://schemas.microsoft.com/office/drawing/2014/main" val="4267235873"/>
                    </a:ext>
                  </a:extLst>
                </a:gridCol>
                <a:gridCol w="6375266">
                  <a:extLst>
                    <a:ext uri="{9D8B030D-6E8A-4147-A177-3AD203B41FA5}">
                      <a16:colId xmlns:a16="http://schemas.microsoft.com/office/drawing/2014/main" val="2656645382"/>
                    </a:ext>
                  </a:extLst>
                </a:gridCol>
              </a:tblGrid>
              <a:tr h="523520">
                <a:tc>
                  <a:txBody>
                    <a:bodyPr/>
                    <a:lstStyle/>
                    <a:p>
                      <a:pPr algn="ctr"/>
                      <a:r>
                        <a:rPr lang="en-US" sz="2800" b="1" dirty="0" err="1">
                          <a:effectLst/>
                          <a:latin typeface="Cambria" panose="02040503050406030204" pitchFamily="18" charset="0"/>
                        </a:rPr>
                        <a:t>Việc</a:t>
                      </a:r>
                      <a:r>
                        <a:rPr lang="en-US" sz="2800" b="1" dirty="0">
                          <a:effectLst/>
                          <a:latin typeface="Cambria" panose="02040503050406030204" pitchFamily="18" charset="0"/>
                        </a:rPr>
                        <a:t> </a:t>
                      </a:r>
                      <a:r>
                        <a:rPr lang="en-US" sz="2800" b="1" dirty="0" err="1">
                          <a:effectLst/>
                          <a:latin typeface="Cambria" panose="02040503050406030204" pitchFamily="18" charset="0"/>
                        </a:rPr>
                        <a:t>làm</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err="1">
                          <a:effectLst/>
                          <a:latin typeface="Cambria" panose="02040503050406030204" pitchFamily="18" charset="0"/>
                        </a:rPr>
                        <a:t>Đánh</a:t>
                      </a:r>
                      <a:r>
                        <a:rPr lang="en-US" sz="2800" b="1" dirty="0">
                          <a:effectLst/>
                          <a:latin typeface="Cambria" panose="02040503050406030204" pitchFamily="18" charset="0"/>
                        </a:rPr>
                        <a:t> </a:t>
                      </a:r>
                      <a:r>
                        <a:rPr lang="en-US" sz="2800" b="1" dirty="0" err="1">
                          <a:effectLst/>
                          <a:latin typeface="Cambria" panose="02040503050406030204" pitchFamily="18" charset="0"/>
                        </a:rPr>
                        <a:t>giá</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6936134"/>
                  </a:ext>
                </a:extLst>
              </a:tr>
              <a:tr h="523520">
                <a:tc>
                  <a:txBody>
                    <a:bodyPr/>
                    <a:lstStyle/>
                    <a:p>
                      <a:pPr algn="l"/>
                      <a:r>
                        <a:rPr lang="en-US" sz="2800" i="1" dirty="0" err="1">
                          <a:solidFill>
                            <a:srgbClr val="C00000"/>
                          </a:solidFill>
                          <a:effectLst/>
                          <a:latin typeface="Cambria" panose="02040503050406030204" pitchFamily="18" charset="0"/>
                        </a:rPr>
                        <a:t>Ăn</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nhiều</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800" i="1" dirty="0" err="1">
                          <a:solidFill>
                            <a:srgbClr val="C00000"/>
                          </a:solidFill>
                          <a:effectLst/>
                          <a:latin typeface="Cambria" panose="02040503050406030204" pitchFamily="18" charset="0"/>
                        </a:rPr>
                        <a:t>Thỉnh</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thoảng</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34847363"/>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phối</a:t>
                      </a:r>
                      <a:r>
                        <a:rPr lang="en-US" sz="2800" dirty="0">
                          <a:effectLst/>
                          <a:latin typeface="Cambria" panose="02040503050406030204" pitchFamily="18" charset="0"/>
                        </a:rPr>
                        <a:t> </a:t>
                      </a:r>
                      <a:r>
                        <a:rPr lang="en-US" sz="2800" dirty="0" err="1">
                          <a:effectLst/>
                          <a:latin typeface="Cambria" panose="02040503050406030204" pitchFamily="18" charset="0"/>
                        </a:rPr>
                        <a:t>hợp</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4004970"/>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đã</a:t>
                      </a:r>
                      <a:r>
                        <a:rPr lang="en-US" sz="2800" dirty="0">
                          <a:effectLst/>
                          <a:latin typeface="Cambria" panose="02040503050406030204" pitchFamily="18" charset="0"/>
                        </a:rPr>
                        <a:t> </a:t>
                      </a:r>
                      <a:r>
                        <a:rPr lang="en-US" sz="2800" dirty="0" err="1">
                          <a:effectLst/>
                          <a:latin typeface="Cambria" panose="02040503050406030204" pitchFamily="18" charset="0"/>
                        </a:rPr>
                        <a:t>nấu</a:t>
                      </a:r>
                      <a:r>
                        <a:rPr lang="en-US" sz="2800" dirty="0">
                          <a:effectLst/>
                          <a:latin typeface="Cambria" panose="02040503050406030204" pitchFamily="18" charset="0"/>
                        </a:rPr>
                        <a:t> </a:t>
                      </a:r>
                      <a:r>
                        <a:rPr lang="en-US" sz="2800" dirty="0" err="1">
                          <a:effectLst/>
                          <a:latin typeface="Cambria" panose="02040503050406030204" pitchFamily="18" charset="0"/>
                        </a:rPr>
                        <a:t>chín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1827815"/>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các</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rau</a:t>
                      </a:r>
                      <a:r>
                        <a:rPr lang="en-US" sz="2800" dirty="0">
                          <a:effectLst/>
                          <a:latin typeface="Cambria" panose="02040503050406030204" pitchFamily="18" charset="0"/>
                        </a:rPr>
                        <a:t>, </a:t>
                      </a:r>
                      <a:r>
                        <a:rPr lang="en-US" sz="2800" dirty="0" err="1">
                          <a:effectLst/>
                          <a:latin typeface="Cambria" panose="02040503050406030204" pitchFamily="18" charset="0"/>
                        </a:rPr>
                        <a:t>củ</a:t>
                      </a:r>
                      <a:r>
                        <a:rPr lang="en-US" sz="2800" dirty="0">
                          <a:effectLst/>
                          <a:latin typeface="Cambria" panose="02040503050406030204" pitchFamily="18" charset="0"/>
                        </a:rPr>
                        <a:t> </a:t>
                      </a:r>
                      <a:r>
                        <a:rPr lang="en-US" sz="2800" dirty="0" err="1">
                          <a:effectLst/>
                          <a:latin typeface="Cambria" panose="02040503050406030204" pitchFamily="18" charset="0"/>
                        </a:rPr>
                        <a:t>hằng</a:t>
                      </a:r>
                      <a:r>
                        <a:rPr lang="en-US" sz="2800" dirty="0">
                          <a:effectLst/>
                          <a:latin typeface="Cambria" panose="02040503050406030204" pitchFamily="18" charset="0"/>
                        </a:rPr>
                        <a:t> </a:t>
                      </a:r>
                      <a:r>
                        <a:rPr lang="en-US" sz="2800" dirty="0" err="1">
                          <a:effectLst/>
                          <a:latin typeface="Cambria" panose="02040503050406030204" pitchFamily="18" charset="0"/>
                        </a:rPr>
                        <a:t>ngày</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8191606"/>
                  </a:ext>
                </a:extLst>
              </a:tr>
              <a:tr h="523520">
                <a:tc>
                  <a:txBody>
                    <a:bodyPr/>
                    <a:lstStyle/>
                    <a:p>
                      <a:pPr algn="l"/>
                      <a:r>
                        <a:rPr lang="vi-VN" sz="2800" dirty="0">
                          <a:effectLst/>
                          <a:latin typeface="Cambria" panose="02040503050406030204" pitchFamily="18" charset="0"/>
                        </a:rPr>
                        <a:t>Rửa tay trước khi ăn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7660546"/>
                  </a:ext>
                </a:extLst>
              </a:tr>
              <a:tr h="523520">
                <a:tc>
                  <a:txBody>
                    <a:bodyPr/>
                    <a:lstStyle/>
                    <a:p>
                      <a:pPr algn="l"/>
                      <a:r>
                        <a:rPr lang="vi-VN" sz="2800" dirty="0">
                          <a:effectLst/>
                          <a:latin typeface="Cambria" panose="02040503050406030204" pitchFamily="18" charset="0"/>
                        </a:rPr>
                        <a:t>Uống đủ nước</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33776500"/>
                  </a:ext>
                </a:extLst>
              </a:tr>
              <a:tr h="613522">
                <a:tc>
                  <a:txBody>
                    <a:bodyPr/>
                    <a:lstStyle/>
                    <a:p>
                      <a:pPr algn="l"/>
                      <a:r>
                        <a:rPr lang="vi-VN" sz="2800" dirty="0">
                          <a:effectLst/>
                          <a:latin typeface="Cambria" panose="02040503050406030204" pitchFamily="18" charset="0"/>
                        </a:rPr>
                        <a:t>Vận động cơ thể hằng ngày</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534193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chiên</a:t>
                      </a:r>
                      <a:r>
                        <a:rPr lang="en-US" sz="2800" dirty="0">
                          <a:effectLst/>
                          <a:latin typeface="Cambria" panose="02040503050406030204" pitchFamily="18" charset="0"/>
                        </a:rPr>
                        <a:t>, </a:t>
                      </a:r>
                      <a:r>
                        <a:rPr lang="en-US" sz="2800" dirty="0" err="1">
                          <a:effectLst/>
                          <a:latin typeface="Cambria" panose="02040503050406030204" pitchFamily="18" charset="0"/>
                        </a:rPr>
                        <a:t>rán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6860756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bán</a:t>
                      </a:r>
                      <a:r>
                        <a:rPr lang="en-US" sz="2800" dirty="0">
                          <a:effectLst/>
                          <a:latin typeface="Cambria" panose="02040503050406030204" pitchFamily="18" charset="0"/>
                        </a:rPr>
                        <a:t> </a:t>
                      </a:r>
                      <a:r>
                        <a:rPr lang="en-US" sz="2800" dirty="0" err="1">
                          <a:effectLst/>
                          <a:latin typeface="Cambria" panose="02040503050406030204" pitchFamily="18" charset="0"/>
                        </a:rPr>
                        <a:t>rong</a:t>
                      </a:r>
                      <a:r>
                        <a:rPr lang="en-US" sz="2800" dirty="0">
                          <a:effectLst/>
                          <a:latin typeface="Cambria" panose="02040503050406030204" pitchFamily="18" charset="0"/>
                        </a:rPr>
                        <a:t> </a:t>
                      </a:r>
                      <a:r>
                        <a:rPr lang="en-US" sz="2800" dirty="0" err="1">
                          <a:effectLst/>
                          <a:latin typeface="Cambria" panose="02040503050406030204" pitchFamily="18" charset="0"/>
                        </a:rPr>
                        <a:t>ngoài</a:t>
                      </a:r>
                      <a:r>
                        <a:rPr lang="en-US" sz="2800" dirty="0">
                          <a:effectLst/>
                          <a:latin typeface="Cambria" panose="02040503050406030204" pitchFamily="18" charset="0"/>
                        </a:rPr>
                        <a:t> </a:t>
                      </a:r>
                      <a:r>
                        <a:rPr lang="en-US" sz="2800" dirty="0" err="1">
                          <a:effectLst/>
                          <a:latin typeface="Cambria" panose="02040503050406030204" pitchFamily="18" charset="0"/>
                        </a:rPr>
                        <a:t>vỉa</a:t>
                      </a:r>
                      <a:r>
                        <a:rPr lang="en-US" sz="2800" dirty="0">
                          <a:effectLst/>
                          <a:latin typeface="Cambria" panose="02040503050406030204" pitchFamily="18" charset="0"/>
                        </a:rPr>
                        <a:t> </a:t>
                      </a:r>
                      <a:r>
                        <a:rPr lang="en-US" sz="2800" dirty="0" err="1">
                          <a:effectLst/>
                          <a:latin typeface="Cambria" panose="02040503050406030204" pitchFamily="18" charset="0"/>
                        </a:rPr>
                        <a:t>hè</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9229421"/>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bị</a:t>
                      </a:r>
                      <a:r>
                        <a:rPr lang="en-US" sz="2800" dirty="0">
                          <a:effectLst/>
                          <a:latin typeface="Cambria" panose="02040503050406030204" pitchFamily="18" charset="0"/>
                        </a:rPr>
                        <a:t> </a:t>
                      </a:r>
                      <a:r>
                        <a:rPr lang="en-US" sz="2800" dirty="0" err="1">
                          <a:effectLst/>
                          <a:latin typeface="Cambria" panose="02040503050406030204" pitchFamily="18" charset="0"/>
                        </a:rPr>
                        <a:t>nhiễm</a:t>
                      </a:r>
                      <a:r>
                        <a:rPr lang="en-US" sz="2800" dirty="0">
                          <a:effectLst/>
                          <a:latin typeface="Cambria" panose="02040503050406030204" pitchFamily="18" charset="0"/>
                        </a:rPr>
                        <a:t> </a:t>
                      </a:r>
                      <a:r>
                        <a:rPr lang="en-US" sz="2800" dirty="0" err="1">
                          <a:effectLst/>
                          <a:latin typeface="Cambria" panose="02040503050406030204" pitchFamily="18" charset="0"/>
                        </a:rPr>
                        <a:t>nấm</a:t>
                      </a:r>
                      <a:r>
                        <a:rPr lang="en-US" sz="2800" dirty="0">
                          <a:effectLst/>
                          <a:latin typeface="Cambria" panose="02040503050406030204" pitchFamily="18" charset="0"/>
                        </a:rPr>
                        <a:t> </a:t>
                      </a:r>
                      <a:r>
                        <a:rPr lang="en-US" sz="2800" dirty="0" err="1">
                          <a:effectLst/>
                          <a:latin typeface="Cambria" panose="02040503050406030204" pitchFamily="18" charset="0"/>
                        </a:rPr>
                        <a:t>mốc</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69157417"/>
                  </a:ext>
                </a:extLst>
              </a:tr>
            </a:tbl>
          </a:graphicData>
        </a:graphic>
      </p:graphicFrame>
    </p:spTree>
    <p:extLst>
      <p:ext uri="{BB962C8B-B14F-4D97-AF65-F5344CB8AC3E}">
        <p14:creationId xmlns:p14="http://schemas.microsoft.com/office/powerpoint/2010/main" val="175855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2"/>
          <p:cNvSpPr txBox="1"/>
          <p:nvPr/>
        </p:nvSpPr>
        <p:spPr>
          <a:xfrm>
            <a:off x="939103" y="1051752"/>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Lựa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chọn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một</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trong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mức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độ</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285392" y="2202823"/>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Thường xuyên</a:t>
            </a:r>
          </a:p>
        </p:txBody>
      </p:sp>
      <p:sp>
        <p:nvSpPr>
          <p:cNvPr id="10" name="TextBox 9">
            <a:extLst>
              <a:ext uri="{FF2B5EF4-FFF2-40B4-BE49-F238E27FC236}">
                <a16:creationId xmlns:a16="http://schemas.microsoft.com/office/drawing/2014/main" id="{975D51D3-1534-3F4E-9C27-4AF4A3CD780B}"/>
              </a:ext>
            </a:extLst>
          </p:cNvPr>
          <p:cNvSpPr txBox="1"/>
          <p:nvPr/>
        </p:nvSpPr>
        <p:spPr>
          <a:xfrm>
            <a:off x="8781412" y="2202822"/>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Thỉnh thoảng</a:t>
            </a:r>
          </a:p>
        </p:txBody>
      </p:sp>
      <p:sp>
        <p:nvSpPr>
          <p:cNvPr id="11" name="TextBox 10">
            <a:extLst>
              <a:ext uri="{FF2B5EF4-FFF2-40B4-BE49-F238E27FC236}">
                <a16:creationId xmlns:a16="http://schemas.microsoft.com/office/drawing/2014/main" id="{EC4BFE98-3F20-8C4A-8DC5-721B15CCC9AB}"/>
              </a:ext>
            </a:extLst>
          </p:cNvPr>
          <p:cNvSpPr txBox="1"/>
          <p:nvPr/>
        </p:nvSpPr>
        <p:spPr>
          <a:xfrm>
            <a:off x="13277432" y="2224927"/>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Không bao giờ</a:t>
            </a:r>
          </a:p>
        </p:txBody>
      </p:sp>
      <p:graphicFrame>
        <p:nvGraphicFramePr>
          <p:cNvPr id="2" name="Table 1">
            <a:extLst>
              <a:ext uri="{FF2B5EF4-FFF2-40B4-BE49-F238E27FC236}">
                <a16:creationId xmlns:a16="http://schemas.microsoft.com/office/drawing/2014/main" id="{91C47D9D-37C6-CC4D-AFAE-BF24B94281E5}"/>
              </a:ext>
            </a:extLst>
          </p:cNvPr>
          <p:cNvGraphicFramePr>
            <a:graphicFrameLocks noGrp="1"/>
          </p:cNvGraphicFramePr>
          <p:nvPr/>
        </p:nvGraphicFramePr>
        <p:xfrm>
          <a:off x="4572000" y="3392364"/>
          <a:ext cx="12750532" cy="6388734"/>
        </p:xfrm>
        <a:graphic>
          <a:graphicData uri="http://schemas.openxmlformats.org/drawingml/2006/table">
            <a:tbl>
              <a:tblPr/>
              <a:tblGrid>
                <a:gridCol w="6375266">
                  <a:extLst>
                    <a:ext uri="{9D8B030D-6E8A-4147-A177-3AD203B41FA5}">
                      <a16:colId xmlns:a16="http://schemas.microsoft.com/office/drawing/2014/main" val="4267235873"/>
                    </a:ext>
                  </a:extLst>
                </a:gridCol>
                <a:gridCol w="6375266">
                  <a:extLst>
                    <a:ext uri="{9D8B030D-6E8A-4147-A177-3AD203B41FA5}">
                      <a16:colId xmlns:a16="http://schemas.microsoft.com/office/drawing/2014/main" val="2656645382"/>
                    </a:ext>
                  </a:extLst>
                </a:gridCol>
              </a:tblGrid>
              <a:tr h="523520">
                <a:tc>
                  <a:txBody>
                    <a:bodyPr/>
                    <a:lstStyle/>
                    <a:p>
                      <a:pPr algn="ctr"/>
                      <a:r>
                        <a:rPr lang="en-US" sz="2800" b="1" dirty="0" err="1">
                          <a:effectLst/>
                          <a:latin typeface="Cambria" panose="02040503050406030204" pitchFamily="18" charset="0"/>
                        </a:rPr>
                        <a:t>Việc</a:t>
                      </a:r>
                      <a:r>
                        <a:rPr lang="en-US" sz="2800" b="1" dirty="0">
                          <a:effectLst/>
                          <a:latin typeface="Cambria" panose="02040503050406030204" pitchFamily="18" charset="0"/>
                        </a:rPr>
                        <a:t> </a:t>
                      </a:r>
                      <a:r>
                        <a:rPr lang="en-US" sz="2800" b="1" dirty="0" err="1">
                          <a:effectLst/>
                          <a:latin typeface="Cambria" panose="02040503050406030204" pitchFamily="18" charset="0"/>
                        </a:rPr>
                        <a:t>làm</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err="1">
                          <a:effectLst/>
                          <a:latin typeface="Cambria" panose="02040503050406030204" pitchFamily="18" charset="0"/>
                        </a:rPr>
                        <a:t>Đánh</a:t>
                      </a:r>
                      <a:r>
                        <a:rPr lang="en-US" sz="2800" b="1" dirty="0">
                          <a:effectLst/>
                          <a:latin typeface="Cambria" panose="02040503050406030204" pitchFamily="18" charset="0"/>
                        </a:rPr>
                        <a:t> </a:t>
                      </a:r>
                      <a:r>
                        <a:rPr lang="en-US" sz="2800" b="1" dirty="0" err="1">
                          <a:effectLst/>
                          <a:latin typeface="Cambria" panose="02040503050406030204" pitchFamily="18" charset="0"/>
                        </a:rPr>
                        <a:t>giá</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6936134"/>
                  </a:ext>
                </a:extLst>
              </a:tr>
              <a:tr h="523520">
                <a:tc>
                  <a:txBody>
                    <a:bodyPr/>
                    <a:lstStyle/>
                    <a:p>
                      <a:pPr algn="l"/>
                      <a:r>
                        <a:rPr lang="en-US" sz="2800" i="1" dirty="0" err="1">
                          <a:solidFill>
                            <a:srgbClr val="C00000"/>
                          </a:solidFill>
                          <a:effectLst/>
                          <a:latin typeface="Cambria" panose="02040503050406030204" pitchFamily="18" charset="0"/>
                        </a:rPr>
                        <a:t>Ăn</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nhiều</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800" i="1" dirty="0" err="1">
                          <a:solidFill>
                            <a:srgbClr val="C00000"/>
                          </a:solidFill>
                          <a:effectLst/>
                          <a:latin typeface="Cambria" panose="02040503050406030204" pitchFamily="18" charset="0"/>
                        </a:rPr>
                        <a:t>Thỉnh</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thoảng</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34847363"/>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phối</a:t>
                      </a:r>
                      <a:r>
                        <a:rPr lang="en-US" sz="2800" dirty="0">
                          <a:effectLst/>
                          <a:latin typeface="Cambria" panose="02040503050406030204" pitchFamily="18" charset="0"/>
                        </a:rPr>
                        <a:t> </a:t>
                      </a:r>
                      <a:r>
                        <a:rPr lang="en-US" sz="2800" dirty="0" err="1">
                          <a:effectLst/>
                          <a:latin typeface="Cambria" panose="02040503050406030204" pitchFamily="18" charset="0"/>
                        </a:rPr>
                        <a:t>hợp</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4004970"/>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đã</a:t>
                      </a:r>
                      <a:r>
                        <a:rPr lang="en-US" sz="2800" dirty="0">
                          <a:effectLst/>
                          <a:latin typeface="Cambria" panose="02040503050406030204" pitchFamily="18" charset="0"/>
                        </a:rPr>
                        <a:t> </a:t>
                      </a:r>
                      <a:r>
                        <a:rPr lang="en-US" sz="2800" dirty="0" err="1">
                          <a:effectLst/>
                          <a:latin typeface="Cambria" panose="02040503050406030204" pitchFamily="18" charset="0"/>
                        </a:rPr>
                        <a:t>nấu</a:t>
                      </a:r>
                      <a:r>
                        <a:rPr lang="en-US" sz="2800" dirty="0">
                          <a:effectLst/>
                          <a:latin typeface="Cambria" panose="02040503050406030204" pitchFamily="18" charset="0"/>
                        </a:rPr>
                        <a:t> </a:t>
                      </a:r>
                      <a:r>
                        <a:rPr lang="en-US" sz="2800" dirty="0" err="1">
                          <a:effectLst/>
                          <a:latin typeface="Cambria" panose="02040503050406030204" pitchFamily="18" charset="0"/>
                        </a:rPr>
                        <a:t>chín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1827815"/>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các</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rau</a:t>
                      </a:r>
                      <a:r>
                        <a:rPr lang="en-US" sz="2800" dirty="0">
                          <a:effectLst/>
                          <a:latin typeface="Cambria" panose="02040503050406030204" pitchFamily="18" charset="0"/>
                        </a:rPr>
                        <a:t>, </a:t>
                      </a:r>
                      <a:r>
                        <a:rPr lang="en-US" sz="2800" dirty="0" err="1">
                          <a:effectLst/>
                          <a:latin typeface="Cambria" panose="02040503050406030204" pitchFamily="18" charset="0"/>
                        </a:rPr>
                        <a:t>củ</a:t>
                      </a:r>
                      <a:r>
                        <a:rPr lang="en-US" sz="2800" dirty="0">
                          <a:effectLst/>
                          <a:latin typeface="Cambria" panose="02040503050406030204" pitchFamily="18" charset="0"/>
                        </a:rPr>
                        <a:t> </a:t>
                      </a:r>
                      <a:r>
                        <a:rPr lang="en-US" sz="2800" dirty="0" err="1">
                          <a:effectLst/>
                          <a:latin typeface="Cambria" panose="02040503050406030204" pitchFamily="18" charset="0"/>
                        </a:rPr>
                        <a:t>hằng</a:t>
                      </a:r>
                      <a:r>
                        <a:rPr lang="en-US" sz="2800" dirty="0">
                          <a:effectLst/>
                          <a:latin typeface="Cambria" panose="02040503050406030204" pitchFamily="18" charset="0"/>
                        </a:rPr>
                        <a:t> </a:t>
                      </a:r>
                      <a:r>
                        <a:rPr lang="en-US" sz="2800" dirty="0" err="1">
                          <a:effectLst/>
                          <a:latin typeface="Cambria" panose="02040503050406030204" pitchFamily="18" charset="0"/>
                        </a:rPr>
                        <a:t>ngày</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8191606"/>
                  </a:ext>
                </a:extLst>
              </a:tr>
              <a:tr h="523520">
                <a:tc>
                  <a:txBody>
                    <a:bodyPr/>
                    <a:lstStyle/>
                    <a:p>
                      <a:pPr algn="l"/>
                      <a:r>
                        <a:rPr lang="vi-VN" sz="2800" dirty="0">
                          <a:effectLst/>
                          <a:latin typeface="Cambria" panose="02040503050406030204" pitchFamily="18" charset="0"/>
                        </a:rPr>
                        <a:t>Rửa tay trước khi ăn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7660546"/>
                  </a:ext>
                </a:extLst>
              </a:tr>
              <a:tr h="523520">
                <a:tc>
                  <a:txBody>
                    <a:bodyPr/>
                    <a:lstStyle/>
                    <a:p>
                      <a:pPr algn="l"/>
                      <a:r>
                        <a:rPr lang="vi-VN" sz="2800" dirty="0">
                          <a:effectLst/>
                          <a:latin typeface="Cambria" panose="02040503050406030204" pitchFamily="18" charset="0"/>
                        </a:rPr>
                        <a:t>Uống đủ nước</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33776500"/>
                  </a:ext>
                </a:extLst>
              </a:tr>
              <a:tr h="613522">
                <a:tc>
                  <a:txBody>
                    <a:bodyPr/>
                    <a:lstStyle/>
                    <a:p>
                      <a:pPr algn="l"/>
                      <a:r>
                        <a:rPr lang="vi-VN" sz="2800" dirty="0">
                          <a:effectLst/>
                          <a:latin typeface="Cambria" panose="02040503050406030204" pitchFamily="18" charset="0"/>
                        </a:rPr>
                        <a:t>Vận động cơ thể hằng ngày</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534193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chiên</a:t>
                      </a:r>
                      <a:r>
                        <a:rPr lang="en-US" sz="2800" dirty="0">
                          <a:effectLst/>
                          <a:latin typeface="Cambria" panose="02040503050406030204" pitchFamily="18" charset="0"/>
                        </a:rPr>
                        <a:t>, </a:t>
                      </a:r>
                      <a:r>
                        <a:rPr lang="en-US" sz="2800" dirty="0" err="1">
                          <a:effectLst/>
                          <a:latin typeface="Cambria" panose="02040503050406030204" pitchFamily="18" charset="0"/>
                        </a:rPr>
                        <a:t>rán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6860756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bán</a:t>
                      </a:r>
                      <a:r>
                        <a:rPr lang="en-US" sz="2800" dirty="0">
                          <a:effectLst/>
                          <a:latin typeface="Cambria" panose="02040503050406030204" pitchFamily="18" charset="0"/>
                        </a:rPr>
                        <a:t> </a:t>
                      </a:r>
                      <a:r>
                        <a:rPr lang="en-US" sz="2800" dirty="0" err="1">
                          <a:effectLst/>
                          <a:latin typeface="Cambria" panose="02040503050406030204" pitchFamily="18" charset="0"/>
                        </a:rPr>
                        <a:t>rong</a:t>
                      </a:r>
                      <a:r>
                        <a:rPr lang="en-US" sz="2800" dirty="0">
                          <a:effectLst/>
                          <a:latin typeface="Cambria" panose="02040503050406030204" pitchFamily="18" charset="0"/>
                        </a:rPr>
                        <a:t> </a:t>
                      </a:r>
                      <a:r>
                        <a:rPr lang="en-US" sz="2800" dirty="0" err="1">
                          <a:effectLst/>
                          <a:latin typeface="Cambria" panose="02040503050406030204" pitchFamily="18" charset="0"/>
                        </a:rPr>
                        <a:t>ngoài</a:t>
                      </a:r>
                      <a:r>
                        <a:rPr lang="en-US" sz="2800" dirty="0">
                          <a:effectLst/>
                          <a:latin typeface="Cambria" panose="02040503050406030204" pitchFamily="18" charset="0"/>
                        </a:rPr>
                        <a:t> </a:t>
                      </a:r>
                      <a:r>
                        <a:rPr lang="en-US" sz="2800" dirty="0" err="1">
                          <a:effectLst/>
                          <a:latin typeface="Cambria" panose="02040503050406030204" pitchFamily="18" charset="0"/>
                        </a:rPr>
                        <a:t>vỉa</a:t>
                      </a:r>
                      <a:r>
                        <a:rPr lang="en-US" sz="2800" dirty="0">
                          <a:effectLst/>
                          <a:latin typeface="Cambria" panose="02040503050406030204" pitchFamily="18" charset="0"/>
                        </a:rPr>
                        <a:t> </a:t>
                      </a:r>
                      <a:r>
                        <a:rPr lang="en-US" sz="2800" dirty="0" err="1">
                          <a:effectLst/>
                          <a:latin typeface="Cambria" panose="02040503050406030204" pitchFamily="18" charset="0"/>
                        </a:rPr>
                        <a:t>hè</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9229421"/>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bị</a:t>
                      </a:r>
                      <a:r>
                        <a:rPr lang="en-US" sz="2800" dirty="0">
                          <a:effectLst/>
                          <a:latin typeface="Cambria" panose="02040503050406030204" pitchFamily="18" charset="0"/>
                        </a:rPr>
                        <a:t> </a:t>
                      </a:r>
                      <a:r>
                        <a:rPr lang="en-US" sz="2800" dirty="0" err="1">
                          <a:effectLst/>
                          <a:latin typeface="Cambria" panose="02040503050406030204" pitchFamily="18" charset="0"/>
                        </a:rPr>
                        <a:t>nhiễm</a:t>
                      </a:r>
                      <a:r>
                        <a:rPr lang="en-US" sz="2800" dirty="0">
                          <a:effectLst/>
                          <a:latin typeface="Cambria" panose="02040503050406030204" pitchFamily="18" charset="0"/>
                        </a:rPr>
                        <a:t> </a:t>
                      </a:r>
                      <a:r>
                        <a:rPr lang="en-US" sz="2800" dirty="0" err="1">
                          <a:effectLst/>
                          <a:latin typeface="Cambria" panose="02040503050406030204" pitchFamily="18" charset="0"/>
                        </a:rPr>
                        <a:t>nấm</a:t>
                      </a:r>
                      <a:r>
                        <a:rPr lang="en-US" sz="2800" dirty="0">
                          <a:effectLst/>
                          <a:latin typeface="Cambria" panose="02040503050406030204" pitchFamily="18" charset="0"/>
                        </a:rPr>
                        <a:t> </a:t>
                      </a:r>
                      <a:r>
                        <a:rPr lang="en-US" sz="2800" dirty="0" err="1">
                          <a:effectLst/>
                          <a:latin typeface="Cambria" panose="02040503050406030204" pitchFamily="18" charset="0"/>
                        </a:rPr>
                        <a:t>mốc</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69157417"/>
                  </a:ext>
                </a:extLst>
              </a:tr>
            </a:tbl>
          </a:graphicData>
        </a:graphic>
      </p:graphicFrame>
      <p:sp>
        <p:nvSpPr>
          <p:cNvPr id="9" name="Freeform 3">
            <a:extLst>
              <a:ext uri="{FF2B5EF4-FFF2-40B4-BE49-F238E27FC236}">
                <a16:creationId xmlns:a16="http://schemas.microsoft.com/office/drawing/2014/main" id="{1F2E6952-1A39-D245-B056-E08488E4260E}"/>
              </a:ext>
            </a:extLst>
          </p:cNvPr>
          <p:cNvSpPr/>
          <p:nvPr/>
        </p:nvSpPr>
        <p:spPr>
          <a:xfrm>
            <a:off x="965468" y="6063515"/>
            <a:ext cx="3208805" cy="42076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2">
            <a:extLst>
              <a:ext uri="{FF2B5EF4-FFF2-40B4-BE49-F238E27FC236}">
                <a16:creationId xmlns:a16="http://schemas.microsoft.com/office/drawing/2014/main" id="{92BF05EA-8CF2-C640-93A0-338C2C088C23}"/>
              </a:ext>
            </a:extLst>
          </p:cNvPr>
          <p:cNvSpPr txBox="1"/>
          <p:nvPr/>
        </p:nvSpPr>
        <p:spPr>
          <a:xfrm>
            <a:off x="334537" y="4543335"/>
            <a:ext cx="4038600" cy="1200329"/>
          </a:xfrm>
          <a:prstGeom prst="rect">
            <a:avLst/>
          </a:prstGeom>
          <a:solidFill>
            <a:schemeClr val="accent2">
              <a:lumMod val="20000"/>
              <a:lumOff val="80000"/>
            </a:schemeClr>
          </a:solidFill>
        </p:spPr>
        <p:txBody>
          <a:bodyPr wrap="square" rtlCol="0">
            <a:spAutoFit/>
          </a:bodyPr>
          <a:lstStyle/>
          <a:p>
            <a:r>
              <a:rPr lang="en-VN" sz="3600" dirty="0">
                <a:latin typeface="Cambria" panose="02040503050406030204" pitchFamily="18" charset="0"/>
              </a:rPr>
              <a:t>Thực hiện cá nhân và chia sẻ trước lớp</a:t>
            </a:r>
          </a:p>
        </p:txBody>
      </p:sp>
      <p:sp>
        <p:nvSpPr>
          <p:cNvPr id="12" name="Freeform 4">
            <a:extLst>
              <a:ext uri="{FF2B5EF4-FFF2-40B4-BE49-F238E27FC236}">
                <a16:creationId xmlns:a16="http://schemas.microsoft.com/office/drawing/2014/main" id="{AA9D8170-F5E2-3B48-8D25-23DA60056380}"/>
              </a:ext>
            </a:extLst>
          </p:cNvPr>
          <p:cNvSpPr/>
          <p:nvPr/>
        </p:nvSpPr>
        <p:spPr>
          <a:xfrm>
            <a:off x="11277600" y="-7831746"/>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648959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9372600" y="826667"/>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381000" y="882182"/>
            <a:ext cx="9448800" cy="7237943"/>
          </a:xfrm>
          <a:prstGeom prst="rect">
            <a:avLst/>
          </a:prstGeom>
          <a:solidFill>
            <a:schemeClr val="accent6">
              <a:lumMod val="20000"/>
              <a:lumOff val="80000"/>
            </a:schemeClr>
          </a:solidFill>
        </p:spPr>
        <p:txBody>
          <a:bodyPr wrap="square" lIns="182880" tIns="0" rIns="182880" bIns="0" rtlCol="0" anchor="t">
            <a:spAutoFit/>
          </a:bodyPr>
          <a:lstStyle/>
          <a:p>
            <a:pPr algn="just">
              <a:lnSpc>
                <a:spcPct val="120000"/>
              </a:lnSpc>
            </a:pPr>
            <a:r>
              <a:rPr lang="en-US" sz="4400" dirty="0" err="1">
                <a:effectLst/>
                <a:latin typeface="Cambria" panose="02040503050406030204" pitchFamily="18" charset="0"/>
                <a:ea typeface="Times New Roman" panose="02020603050405020304" pitchFamily="18" charset="0"/>
              </a:rPr>
              <a:t>Một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số</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liên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quan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đến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như</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thừa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cân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béo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phì</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thừa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béo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bột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đường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đạm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thể</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ít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vận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suy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còi</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hoặc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thể</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không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được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đầy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đủ</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máu</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chế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sắt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bướu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cổ</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chế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i-ốt</a:t>
            </a:r>
            <a:r>
              <a:rPr lang="en-US" sz="4400" dirty="0">
                <a:effectLst/>
                <a:latin typeface="Cambria" panose="02040503050406030204" pitchFamily="18" charset="0"/>
                <a:ea typeface="Times New Roman" panose="02020603050405020304" pitchFamily="18" charset="0"/>
              </a:rPr>
              <a:t>.</a:t>
            </a:r>
            <a:endParaRPr lang="en-VN" sz="4400" dirty="0">
              <a:effectLst/>
              <a:latin typeface="Cambria" panose="02040503050406030204" pitchFamily="18" charset="0"/>
              <a:ea typeface="Times New Roman" panose="02020603050405020304" pitchFamily="18" charset="0"/>
            </a:endParaRPr>
          </a:p>
        </p:txBody>
      </p:sp>
      <p:sp>
        <p:nvSpPr>
          <p:cNvPr id="10" name="Freeform 8">
            <a:extLst>
              <a:ext uri="{FF2B5EF4-FFF2-40B4-BE49-F238E27FC236}">
                <a16:creationId xmlns:a16="http://schemas.microsoft.com/office/drawing/2014/main" id="{B3CC8E42-5963-7C48-B550-FB2A148952C5}"/>
              </a:ext>
            </a:extLst>
          </p:cNvPr>
          <p:cNvSpPr/>
          <p:nvPr/>
        </p:nvSpPr>
        <p:spPr>
          <a:xfrm>
            <a:off x="9068596" y="4299459"/>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pic>
        <p:nvPicPr>
          <p:cNvPr id="6" name="Picture 5">
            <a:extLst>
              <a:ext uri="{FF2B5EF4-FFF2-40B4-BE49-F238E27FC236}">
                <a16:creationId xmlns:a16="http://schemas.microsoft.com/office/drawing/2014/main" id="{EAB41D55-8893-0F49-AAF4-500F9BBB8665}"/>
              </a:ext>
            </a:extLst>
          </p:cNvPr>
          <p:cNvPicPr>
            <a:picLocks noChangeAspect="1"/>
          </p:cNvPicPr>
          <p:nvPr/>
        </p:nvPicPr>
        <p:blipFill>
          <a:blip r:embed="rId5"/>
          <a:stretch>
            <a:fillRect/>
          </a:stretch>
        </p:blipFill>
        <p:spPr>
          <a:xfrm>
            <a:off x="10591800" y="2324100"/>
            <a:ext cx="6874907" cy="2177054"/>
          </a:xfrm>
          <a:prstGeom prst="rect">
            <a:avLst/>
          </a:prstGeom>
        </p:spPr>
      </p:pic>
    </p:spTree>
    <p:extLst>
      <p:ext uri="{BB962C8B-B14F-4D97-AF65-F5344CB8AC3E}">
        <p14:creationId xmlns:p14="http://schemas.microsoft.com/office/powerpoint/2010/main" val="1827071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0D9F7"/>
        </a:solidFill>
        <a:effectLst/>
      </p:bgPr>
    </p:bg>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E755CCA8-1386-8C4E-AADD-34A590705D6D}"/>
              </a:ext>
            </a:extLst>
          </p:cNvPr>
          <p:cNvGrpSpPr/>
          <p:nvPr/>
        </p:nvGrpSpPr>
        <p:grpSpPr>
          <a:xfrm>
            <a:off x="1" y="115236"/>
            <a:ext cx="18288000" cy="8611077"/>
            <a:chOff x="0" y="0"/>
            <a:chExt cx="5017492" cy="2267938"/>
          </a:xfrm>
          <a:solidFill>
            <a:schemeClr val="bg1"/>
          </a:solidFill>
        </p:grpSpPr>
        <p:sp>
          <p:nvSpPr>
            <p:cNvPr id="15" name="Freeform 3">
              <a:extLst>
                <a:ext uri="{FF2B5EF4-FFF2-40B4-BE49-F238E27FC236}">
                  <a16:creationId xmlns:a16="http://schemas.microsoft.com/office/drawing/2014/main" id="{9122CC2E-225A-5B40-922A-D36EBAF61C2F}"/>
                </a:ext>
              </a:extLst>
            </p:cNvPr>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grpFill/>
          </p:spPr>
        </p:sp>
        <p:sp>
          <p:nvSpPr>
            <p:cNvPr id="16" name="TextBox 4">
              <a:extLst>
                <a:ext uri="{FF2B5EF4-FFF2-40B4-BE49-F238E27FC236}">
                  <a16:creationId xmlns:a16="http://schemas.microsoft.com/office/drawing/2014/main" id="{0257256C-773A-E04A-A2E6-D21EB09C7670}"/>
                </a:ext>
              </a:extLst>
            </p:cNvPr>
            <p:cNvSpPr txBox="1"/>
            <p:nvPr/>
          </p:nvSpPr>
          <p:spPr>
            <a:xfrm>
              <a:off x="0" y="-38100"/>
              <a:ext cx="5017492" cy="2306038"/>
            </a:xfrm>
            <a:prstGeom prst="rect">
              <a:avLst/>
            </a:prstGeom>
            <a:grpFill/>
          </p:spPr>
          <p:txBody>
            <a:bodyPr lIns="50800" tIns="50800" rIns="50800" bIns="50800" rtlCol="0" anchor="ctr"/>
            <a:lstStyle/>
            <a:p>
              <a:pPr algn="ctr">
                <a:lnSpc>
                  <a:spcPts val="2659"/>
                </a:lnSpc>
                <a:spcBef>
                  <a:spcPct val="0"/>
                </a:spcBef>
              </a:pPr>
              <a:endParaRPr/>
            </a:p>
          </p:txBody>
        </p:sp>
      </p:grpSp>
      <p:sp>
        <p:nvSpPr>
          <p:cNvPr id="32" name="TextBox 32"/>
          <p:cNvSpPr txBox="1"/>
          <p:nvPr/>
        </p:nvSpPr>
        <p:spPr>
          <a:xfrm>
            <a:off x="1359790" y="1784099"/>
            <a:ext cx="15568419" cy="1461939"/>
          </a:xfrm>
          <a:prstGeom prst="rect">
            <a:avLst/>
          </a:prstGeom>
        </p:spPr>
        <p:txBody>
          <a:bodyPr wrap="square" lIns="0" tIns="0" rIns="0" bIns="0" rtlCol="0" anchor="t">
            <a:spAutoFit/>
          </a:bodyPr>
          <a:lstStyle/>
          <a:p>
            <a:pPr>
              <a:lnSpc>
                <a:spcPts val="5700"/>
              </a:lnSpc>
            </a:pPr>
            <a:r>
              <a:rPr lang="en-US" sz="5000" b="1" dirty="0">
                <a:solidFill>
                  <a:srgbClr val="000000"/>
                </a:solidFill>
                <a:latin typeface="Cambria" panose="02040503050406030204" pitchFamily="18" charset="0"/>
              </a:rPr>
              <a:t>Chia </a:t>
            </a:r>
            <a:r>
              <a:rPr lang="en-US" sz="5000" b="1" dirty="0" err="1">
                <a:solidFill>
                  <a:srgbClr val="000000"/>
                </a:solidFill>
                <a:latin typeface="Cambria" panose="02040503050406030204" pitchFamily="18" charset="0"/>
              </a:rPr>
              <a:t>sẻ</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với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về</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những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việc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cần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tiếp</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tục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thay</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đổi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cơ</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khỏe</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mạnh</a:t>
            </a:r>
            <a:endParaRPr lang="en-US" sz="5000" b="1" dirty="0">
              <a:solidFill>
                <a:srgbClr val="000000"/>
              </a:solidFill>
              <a:latin typeface="Cambria" panose="02040503050406030204" pitchFamily="18" charset="0"/>
            </a:endParaRPr>
          </a:p>
        </p:txBody>
      </p:sp>
      <p:sp>
        <p:nvSpPr>
          <p:cNvPr id="10" name="Freeform 9">
            <a:extLst>
              <a:ext uri="{FF2B5EF4-FFF2-40B4-BE49-F238E27FC236}">
                <a16:creationId xmlns:a16="http://schemas.microsoft.com/office/drawing/2014/main" id="{5AC0FD25-A939-F64C-B3BB-2AC6CE095599}"/>
              </a:ext>
            </a:extLst>
          </p:cNvPr>
          <p:cNvSpPr/>
          <p:nvPr/>
        </p:nvSpPr>
        <p:spPr>
          <a:xfrm>
            <a:off x="9454997" y="3851689"/>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2"/>
            <a:stretch>
              <a:fillRect/>
            </a:stretch>
          </a:blipFill>
        </p:spPr>
      </p:sp>
      <p:sp>
        <p:nvSpPr>
          <p:cNvPr id="17" name="Freeform 3">
            <a:extLst>
              <a:ext uri="{FF2B5EF4-FFF2-40B4-BE49-F238E27FC236}">
                <a16:creationId xmlns:a16="http://schemas.microsoft.com/office/drawing/2014/main" id="{E4AD6D09-7062-354A-9845-CDAD596C518A}"/>
              </a:ext>
            </a:extLst>
          </p:cNvPr>
          <p:cNvSpPr/>
          <p:nvPr/>
        </p:nvSpPr>
        <p:spPr>
          <a:xfrm>
            <a:off x="965468" y="4914900"/>
            <a:ext cx="4292332" cy="5356302"/>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TextBox 17">
            <a:extLst>
              <a:ext uri="{FF2B5EF4-FFF2-40B4-BE49-F238E27FC236}">
                <a16:creationId xmlns:a16="http://schemas.microsoft.com/office/drawing/2014/main" id="{7E4EF7EC-614C-7D41-9F37-791F34991BAD}"/>
              </a:ext>
            </a:extLst>
          </p:cNvPr>
          <p:cNvSpPr txBox="1"/>
          <p:nvPr/>
        </p:nvSpPr>
        <p:spPr>
          <a:xfrm>
            <a:off x="6086474" y="3908683"/>
            <a:ext cx="3048000" cy="4154984"/>
          </a:xfrm>
          <a:prstGeom prst="rect">
            <a:avLst/>
          </a:prstGeom>
          <a:solidFill>
            <a:schemeClr val="accent2">
              <a:lumMod val="20000"/>
              <a:lumOff val="80000"/>
            </a:schemeClr>
          </a:solidFill>
        </p:spPr>
        <p:txBody>
          <a:bodyPr wrap="square" rtlCol="0">
            <a:spAutoFit/>
          </a:bodyPr>
          <a:lstStyle/>
          <a:p>
            <a:pPr algn="ctr"/>
            <a:r>
              <a:rPr lang="en-VN" sz="6600" dirty="0">
                <a:latin typeface="Cambria" panose="02040503050406030204" pitchFamily="18" charset="0"/>
              </a:rPr>
              <a:t>HOẠT ĐỘNG NHÓM ĐÔI</a:t>
            </a:r>
          </a:p>
        </p:txBody>
      </p:sp>
    </p:spTree>
    <p:extLst>
      <p:ext uri="{BB962C8B-B14F-4D97-AF65-F5344CB8AC3E}">
        <p14:creationId xmlns:p14="http://schemas.microsoft.com/office/powerpoint/2010/main" val="643094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5"/>
            <a:stretch>
              <a:fillRect/>
            </a:stretch>
          </a:blipFill>
        </p:spPr>
      </p:sp>
      <p:sp>
        <p:nvSpPr>
          <p:cNvPr id="32" name="TextBox 32"/>
          <p:cNvSpPr txBox="1"/>
          <p:nvPr/>
        </p:nvSpPr>
        <p:spPr>
          <a:xfrm>
            <a:off x="966980" y="1291541"/>
            <a:ext cx="15720819" cy="1461939"/>
          </a:xfrm>
          <a:prstGeom prst="rect">
            <a:avLst/>
          </a:prstGeom>
        </p:spPr>
        <p:txBody>
          <a:bodyPr wrap="square" lIns="0" tIns="0" rIns="0" bIns="0" rtlCol="0" anchor="t">
            <a:spAutoFit/>
          </a:bodyPr>
          <a:lstStyle/>
          <a:p>
            <a:pPr>
              <a:lnSpc>
                <a:spcPts val="5700"/>
              </a:lnSpc>
            </a:pPr>
            <a:r>
              <a:rPr lang="en-US" sz="5000" b="1" dirty="0">
                <a:solidFill>
                  <a:srgbClr val="000000"/>
                </a:solidFill>
                <a:latin typeface="Cambria" panose="02040503050406030204" pitchFamily="18" charset="0"/>
              </a:rPr>
              <a:t>Chia </a:t>
            </a:r>
            <a:r>
              <a:rPr lang="en-US" sz="5000" b="1" dirty="0" err="1">
                <a:solidFill>
                  <a:srgbClr val="000000"/>
                </a:solidFill>
                <a:latin typeface="Cambria" panose="02040503050406030204" pitchFamily="18" charset="0"/>
              </a:rPr>
              <a:t>sẻ</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với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về</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những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việc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cần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tiếp</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tục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thay</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đổi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cơ</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khỏe</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mạnh</a:t>
            </a:r>
            <a:endParaRPr lang="en-US" sz="5000" b="1" dirty="0">
              <a:solidFill>
                <a:srgbClr val="000000"/>
              </a:solidFill>
              <a:latin typeface="Cambria" panose="02040503050406030204" pitchFamily="18" charset="0"/>
            </a:endParaRPr>
          </a:p>
        </p:txBody>
      </p:sp>
      <p:sp>
        <p:nvSpPr>
          <p:cNvPr id="34" name="TextBox 33">
            <a:extLst>
              <a:ext uri="{FF2B5EF4-FFF2-40B4-BE49-F238E27FC236}">
                <a16:creationId xmlns:a16="http://schemas.microsoft.com/office/drawing/2014/main" id="{8A5D536A-DF41-D54F-90C8-31663464893C}"/>
              </a:ext>
            </a:extLst>
          </p:cNvPr>
          <p:cNvSpPr txBox="1"/>
          <p:nvPr/>
        </p:nvSpPr>
        <p:spPr>
          <a:xfrm>
            <a:off x="5533798" y="2835415"/>
            <a:ext cx="10684727" cy="6863417"/>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dirty="0">
                <a:latin typeface="Cambria" panose="02040503050406030204" pitchFamily="18" charset="0"/>
              </a:rPr>
              <a:t>Ăn đủ ba bữa một ngày, đa dạng thức ăn thuộc bốn nhóm chất dinh dưỡng.</a:t>
            </a:r>
            <a:endParaRPr lang="vi-VN" sz="4400" b="0" i="0" dirty="0">
              <a:effectLst/>
              <a:latin typeface="Cambria" panose="02040503050406030204" pitchFamily="18" charset="0"/>
            </a:endParaRPr>
          </a:p>
          <a:p>
            <a:pPr marL="285750" indent="-285750" algn="l">
              <a:buFont typeface="Arial" panose="020B0604020202020204" pitchFamily="34" charset="0"/>
              <a:buChar char="•"/>
            </a:pPr>
            <a:r>
              <a:rPr lang="vi-VN" sz="4400" b="0" i="0" dirty="0">
                <a:effectLst/>
                <a:latin typeface="Cambria" panose="02040503050406030204" pitchFamily="18" charset="0"/>
              </a:rPr>
              <a:t>Vận động cơ thể, tập thể dục thường xuyên.</a:t>
            </a:r>
          </a:p>
          <a:p>
            <a:pPr marL="285750" indent="-285750" algn="l">
              <a:buFont typeface="Arial" panose="020B0604020202020204" pitchFamily="34" charset="0"/>
              <a:buChar char="•"/>
            </a:pPr>
            <a:r>
              <a:rPr lang="vi-VN" sz="4400" b="0" i="0" dirty="0">
                <a:effectLst/>
                <a:latin typeface="Cambria" panose="02040503050406030204" pitchFamily="18" charset="0"/>
              </a:rPr>
              <a:t>Không ăn vặt, ăn quà bán vỉa hè, thức ăn nhiều dầu mỡ.</a:t>
            </a:r>
          </a:p>
          <a:p>
            <a:pPr marL="285750" indent="-285750" algn="l">
              <a:buFont typeface="Arial" panose="020B0604020202020204" pitchFamily="34" charset="0"/>
              <a:buChar char="•"/>
            </a:pPr>
            <a:r>
              <a:rPr lang="vi-VN" sz="4400" dirty="0">
                <a:latin typeface="Cambria" panose="02040503050406030204" pitchFamily="18" charset="0"/>
              </a:rPr>
              <a:t>Theo dõi chiều cao, cân nặng thường xuyên</a:t>
            </a:r>
            <a:r>
              <a:rPr lang="vi-VN" sz="4400" b="0" i="0" dirty="0">
                <a:effectLst/>
                <a:latin typeface="Cambria" panose="02040503050406030204" pitchFamily="18" charset="0"/>
              </a:rPr>
              <a:t>.</a:t>
            </a:r>
          </a:p>
          <a:p>
            <a:pPr marL="285750" indent="-285750" algn="l">
              <a:buFont typeface="Arial" panose="020B0604020202020204" pitchFamily="34" charset="0"/>
              <a:buChar char="•"/>
            </a:pPr>
            <a:r>
              <a:rPr lang="vi-VN" sz="4400" dirty="0">
                <a:latin typeface="Cambria" panose="02040503050406030204" pitchFamily="18" charset="0"/>
              </a:rPr>
              <a:t>Thăm khám sức khỏe nếu có dấu hiệu bị bệnh,…</a:t>
            </a:r>
            <a:endParaRPr lang="vi-VN" sz="4400" b="0" i="0" dirty="0">
              <a:effectLst/>
              <a:latin typeface="Cambria" panose="02040503050406030204" pitchFamily="18" charset="0"/>
            </a:endParaRPr>
          </a:p>
        </p:txBody>
      </p:sp>
    </p:spTree>
    <p:extLst>
      <p:ext uri="{BB962C8B-B14F-4D97-AF65-F5344CB8AC3E}">
        <p14:creationId xmlns:p14="http://schemas.microsoft.com/office/powerpoint/2010/main" val="377668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bg/>
                                          </p:spTgt>
                                        </p:tgtEl>
                                        <p:attrNameLst>
                                          <p:attrName>style.visibility</p:attrName>
                                        </p:attrNameLst>
                                      </p:cBhvr>
                                      <p:to>
                                        <p:strVal val="visible"/>
                                      </p:to>
                                    </p:set>
                                    <p:anim calcmode="lin" valueType="num">
                                      <p:cBhvr additive="base">
                                        <p:cTn id="7"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 calcmode="lin" valueType="num">
                                      <p:cBhvr additive="base">
                                        <p:cTn id="19"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 calcmode="lin" valueType="num">
                                      <p:cBhvr additive="base">
                                        <p:cTn id="25"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xEl>
                                              <p:pRg st="3" end="3"/>
                                            </p:txEl>
                                          </p:spTgt>
                                        </p:tgtEl>
                                        <p:attrNameLst>
                                          <p:attrName>style.visibility</p:attrName>
                                        </p:attrNameLst>
                                      </p:cBhvr>
                                      <p:to>
                                        <p:strVal val="visible"/>
                                      </p:to>
                                    </p:set>
                                    <p:anim calcmode="lin" valueType="num">
                                      <p:cBhvr additive="base">
                                        <p:cTn id="31"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xEl>
                                              <p:pRg st="4" end="4"/>
                                            </p:txEl>
                                          </p:spTgt>
                                        </p:tgtEl>
                                        <p:attrNameLst>
                                          <p:attrName>style.visibility</p:attrName>
                                        </p:attrNameLst>
                                      </p:cBhvr>
                                      <p:to>
                                        <p:strVal val="visible"/>
                                      </p:to>
                                    </p:set>
                                    <p:anim calcmode="lin" valueType="num">
                                      <p:cBhvr additive="base">
                                        <p:cTn id="37"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89217" y="-266700"/>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14763" y="776783"/>
            <a:ext cx="17038340" cy="4366717"/>
            <a:chOff x="0" y="0"/>
            <a:chExt cx="8114748" cy="2079710"/>
          </a:xfrm>
        </p:grpSpPr>
        <p:sp>
          <p:nvSpPr>
            <p:cNvPr id="6" name="Freeform 6"/>
            <p:cNvSpPr/>
            <p:nvPr/>
          </p:nvSpPr>
          <p:spPr>
            <a:xfrm>
              <a:off x="0" y="0"/>
              <a:ext cx="8114748" cy="2079710"/>
            </a:xfrm>
            <a:custGeom>
              <a:avLst/>
              <a:gdLst/>
              <a:ahLst/>
              <a:cxnLst/>
              <a:rect l="l" t="t" r="r" b="b"/>
              <a:pathLst>
                <a:path w="8114748" h="2079710">
                  <a:moveTo>
                    <a:pt x="0" y="0"/>
                  </a:moveTo>
                  <a:lnTo>
                    <a:pt x="0" y="2079710"/>
                  </a:lnTo>
                  <a:lnTo>
                    <a:pt x="8114748" y="2079710"/>
                  </a:lnTo>
                  <a:lnTo>
                    <a:pt x="8114748" y="0"/>
                  </a:lnTo>
                  <a:lnTo>
                    <a:pt x="0" y="0"/>
                  </a:lnTo>
                  <a:close/>
                  <a:moveTo>
                    <a:pt x="8053788" y="2018750"/>
                  </a:moveTo>
                  <a:lnTo>
                    <a:pt x="59690" y="2018750"/>
                  </a:lnTo>
                  <a:lnTo>
                    <a:pt x="59690" y="59690"/>
                  </a:lnTo>
                  <a:lnTo>
                    <a:pt x="8053788" y="59690"/>
                  </a:lnTo>
                  <a:lnTo>
                    <a:pt x="8053788" y="2018750"/>
                  </a:lnTo>
                  <a:close/>
                </a:path>
              </a:pathLst>
            </a:custGeom>
            <a:solidFill>
              <a:srgbClr val="A0D9F6"/>
            </a:solidFill>
          </p:spPr>
        </p:sp>
      </p:grpSp>
      <p:sp>
        <p:nvSpPr>
          <p:cNvPr id="7" name="Freeform 7"/>
          <p:cNvSpPr/>
          <p:nvPr/>
        </p:nvSpPr>
        <p:spPr>
          <a:xfrm>
            <a:off x="14281500" y="1310368"/>
            <a:ext cx="2977800" cy="2994131"/>
          </a:xfrm>
          <a:custGeom>
            <a:avLst/>
            <a:gdLst/>
            <a:ahLst/>
            <a:cxnLst/>
            <a:rect l="l" t="t" r="r" b="b"/>
            <a:pathLst>
              <a:path w="2977800" h="2994131">
                <a:moveTo>
                  <a:pt x="0" y="0"/>
                </a:moveTo>
                <a:lnTo>
                  <a:pt x="2977800" y="0"/>
                </a:lnTo>
                <a:lnTo>
                  <a:pt x="2977800" y="2994132"/>
                </a:lnTo>
                <a:lnTo>
                  <a:pt x="0" y="2994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614763" y="4306661"/>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sp>
        <p:nvSpPr>
          <p:cNvPr id="9" name="Freeform 9"/>
          <p:cNvSpPr/>
          <p:nvPr/>
        </p:nvSpPr>
        <p:spPr>
          <a:xfrm>
            <a:off x="9151822" y="4306661"/>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5"/>
            <a:stretch>
              <a:fillRect/>
            </a:stretch>
          </a:blipFill>
        </p:spPr>
      </p:sp>
      <p:pic>
        <p:nvPicPr>
          <p:cNvPr id="12" name="Picture 11">
            <a:extLst>
              <a:ext uri="{FF2B5EF4-FFF2-40B4-BE49-F238E27FC236}">
                <a16:creationId xmlns:a16="http://schemas.microsoft.com/office/drawing/2014/main" id="{7F6D2A52-0F0A-0D4C-BAB4-E8226318F2E8}"/>
              </a:ext>
            </a:extLst>
          </p:cNvPr>
          <p:cNvPicPr>
            <a:picLocks noChangeAspect="1"/>
          </p:cNvPicPr>
          <p:nvPr/>
        </p:nvPicPr>
        <p:blipFill>
          <a:blip r:embed="rId6"/>
          <a:stretch>
            <a:fillRect/>
          </a:stretch>
        </p:blipFill>
        <p:spPr>
          <a:xfrm>
            <a:off x="1488998" y="1689338"/>
            <a:ext cx="15748000" cy="2349500"/>
          </a:xfrm>
          <a:prstGeom prst="rect">
            <a:avLst/>
          </a:prstGeom>
        </p:spPr>
      </p:pic>
    </p:spTree>
    <p:extLst>
      <p:ext uri="{BB962C8B-B14F-4D97-AF65-F5344CB8AC3E}">
        <p14:creationId xmlns:p14="http://schemas.microsoft.com/office/powerpoint/2010/main" val="3823392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89217" y="-266700"/>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14763" y="776783"/>
            <a:ext cx="17038340" cy="4366717"/>
            <a:chOff x="0" y="0"/>
            <a:chExt cx="8114748" cy="2079710"/>
          </a:xfrm>
        </p:grpSpPr>
        <p:sp>
          <p:nvSpPr>
            <p:cNvPr id="6" name="Freeform 6"/>
            <p:cNvSpPr/>
            <p:nvPr/>
          </p:nvSpPr>
          <p:spPr>
            <a:xfrm>
              <a:off x="0" y="0"/>
              <a:ext cx="8114748" cy="2079710"/>
            </a:xfrm>
            <a:custGeom>
              <a:avLst/>
              <a:gdLst/>
              <a:ahLst/>
              <a:cxnLst/>
              <a:rect l="l" t="t" r="r" b="b"/>
              <a:pathLst>
                <a:path w="8114748" h="2079710">
                  <a:moveTo>
                    <a:pt x="0" y="0"/>
                  </a:moveTo>
                  <a:lnTo>
                    <a:pt x="0" y="2079710"/>
                  </a:lnTo>
                  <a:lnTo>
                    <a:pt x="8114748" y="2079710"/>
                  </a:lnTo>
                  <a:lnTo>
                    <a:pt x="8114748" y="0"/>
                  </a:lnTo>
                  <a:lnTo>
                    <a:pt x="0" y="0"/>
                  </a:lnTo>
                  <a:close/>
                  <a:moveTo>
                    <a:pt x="8053788" y="2018750"/>
                  </a:moveTo>
                  <a:lnTo>
                    <a:pt x="59690" y="2018750"/>
                  </a:lnTo>
                  <a:lnTo>
                    <a:pt x="59690" y="59690"/>
                  </a:lnTo>
                  <a:lnTo>
                    <a:pt x="8053788" y="59690"/>
                  </a:lnTo>
                  <a:lnTo>
                    <a:pt x="8053788" y="2018750"/>
                  </a:lnTo>
                  <a:close/>
                </a:path>
              </a:pathLst>
            </a:custGeom>
            <a:solidFill>
              <a:srgbClr val="A0D9F6"/>
            </a:solidFill>
          </p:spPr>
        </p:sp>
      </p:grpSp>
      <p:sp>
        <p:nvSpPr>
          <p:cNvPr id="7" name="Freeform 7"/>
          <p:cNvSpPr/>
          <p:nvPr/>
        </p:nvSpPr>
        <p:spPr>
          <a:xfrm>
            <a:off x="14281500" y="1310368"/>
            <a:ext cx="2977800" cy="2994131"/>
          </a:xfrm>
          <a:custGeom>
            <a:avLst/>
            <a:gdLst/>
            <a:ahLst/>
            <a:cxnLst/>
            <a:rect l="l" t="t" r="r" b="b"/>
            <a:pathLst>
              <a:path w="2977800" h="2994131">
                <a:moveTo>
                  <a:pt x="0" y="0"/>
                </a:moveTo>
                <a:lnTo>
                  <a:pt x="2977800" y="0"/>
                </a:lnTo>
                <a:lnTo>
                  <a:pt x="2977800" y="2994132"/>
                </a:lnTo>
                <a:lnTo>
                  <a:pt x="0" y="2994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614763" y="4306661"/>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sp>
        <p:nvSpPr>
          <p:cNvPr id="9" name="Freeform 9"/>
          <p:cNvSpPr/>
          <p:nvPr/>
        </p:nvSpPr>
        <p:spPr>
          <a:xfrm>
            <a:off x="9151822" y="4306661"/>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5"/>
            <a:stretch>
              <a:fillRect/>
            </a:stretch>
          </a:blipFill>
        </p:spPr>
      </p:sp>
      <p:pic>
        <p:nvPicPr>
          <p:cNvPr id="12" name="Picture 11">
            <a:extLst>
              <a:ext uri="{FF2B5EF4-FFF2-40B4-BE49-F238E27FC236}">
                <a16:creationId xmlns:a16="http://schemas.microsoft.com/office/drawing/2014/main" id="{9E9E2809-8827-B34C-9FF3-51EBA1266DC3}"/>
              </a:ext>
            </a:extLst>
          </p:cNvPr>
          <p:cNvPicPr>
            <a:picLocks noChangeAspect="1"/>
          </p:cNvPicPr>
          <p:nvPr/>
        </p:nvPicPr>
        <p:blipFill>
          <a:blip r:embed="rId6"/>
          <a:stretch>
            <a:fillRect/>
          </a:stretch>
        </p:blipFill>
        <p:spPr>
          <a:xfrm>
            <a:off x="597569" y="912675"/>
            <a:ext cx="15748000" cy="4241800"/>
          </a:xfrm>
          <a:prstGeom prst="rect">
            <a:avLst/>
          </a:prstGeom>
        </p:spPr>
      </p:pic>
      <p:pic>
        <p:nvPicPr>
          <p:cNvPr id="14" name="Picture 13">
            <a:extLst>
              <a:ext uri="{FF2B5EF4-FFF2-40B4-BE49-F238E27FC236}">
                <a16:creationId xmlns:a16="http://schemas.microsoft.com/office/drawing/2014/main" id="{AFF4730C-055E-F649-BD78-BD4842611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63769" y="685599"/>
            <a:ext cx="2147209" cy="2147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62462" y="1918374"/>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177864" y="2447129"/>
            <a:ext cx="6605171" cy="80729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a:extLst>
              <a:ext uri="{FF2B5EF4-FFF2-40B4-BE49-F238E27FC236}">
                <a16:creationId xmlns:a16="http://schemas.microsoft.com/office/drawing/2014/main" id="{C444B70C-FDAF-D844-A417-B6BB542EFB57}"/>
              </a:ext>
            </a:extLst>
          </p:cNvPr>
          <p:cNvPicPr>
            <a:picLocks noChangeAspect="1"/>
          </p:cNvPicPr>
          <p:nvPr/>
        </p:nvPicPr>
        <p:blipFill>
          <a:blip r:embed="rId6"/>
          <a:stretch>
            <a:fillRect/>
          </a:stretch>
        </p:blipFill>
        <p:spPr>
          <a:xfrm>
            <a:off x="564584" y="2247900"/>
            <a:ext cx="9639300" cy="668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91463" y="-295468"/>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299581" y="3371175"/>
            <a:ext cx="10151670" cy="6915825"/>
          </a:xfrm>
          <a:custGeom>
            <a:avLst/>
            <a:gdLst/>
            <a:ahLst/>
            <a:cxnLst/>
            <a:rect l="l" t="t" r="r" b="b"/>
            <a:pathLst>
              <a:path w="10151670" h="6915825">
                <a:moveTo>
                  <a:pt x="0" y="0"/>
                </a:moveTo>
                <a:lnTo>
                  <a:pt x="10151670" y="0"/>
                </a:lnTo>
                <a:lnTo>
                  <a:pt x="10151670" y="6915825"/>
                </a:lnTo>
                <a:lnTo>
                  <a:pt x="0" y="6915825"/>
                </a:lnTo>
                <a:lnTo>
                  <a:pt x="0" y="0"/>
                </a:lnTo>
                <a:close/>
              </a:path>
            </a:pathLst>
          </a:custGeom>
          <a:blipFill>
            <a:blip r:embed="rId2"/>
            <a:stretch>
              <a:fillRect/>
            </a:stretch>
          </a:blipFill>
        </p:spPr>
      </p:sp>
      <p:sp>
        <p:nvSpPr>
          <p:cNvPr id="6" name="TextBox 6"/>
          <p:cNvSpPr txBox="1"/>
          <p:nvPr/>
        </p:nvSpPr>
        <p:spPr>
          <a:xfrm>
            <a:off x="6104534" y="236469"/>
            <a:ext cx="6541763" cy="923330"/>
          </a:xfrm>
          <a:prstGeom prst="rect">
            <a:avLst/>
          </a:prstGeom>
        </p:spPr>
        <p:txBody>
          <a:bodyPr lIns="0" tIns="0" rIns="0" bIns="0" rtlCol="0" anchor="t">
            <a:spAutoFit/>
          </a:bodyPr>
          <a:lstStyle/>
          <a:p>
            <a:pPr algn="ctr">
              <a:lnSpc>
                <a:spcPts val="7181"/>
              </a:lnSpc>
            </a:pPr>
            <a:r>
              <a:rPr lang="en-US" sz="6600" b="1" dirty="0">
                <a:solidFill>
                  <a:srgbClr val="C00000"/>
                </a:solidFill>
                <a:latin typeface="Cambria" panose="02040503050406030204" pitchFamily="18" charset="0"/>
              </a:rPr>
              <a:t>CUỘC THI HÁT</a:t>
            </a:r>
          </a:p>
        </p:txBody>
      </p:sp>
      <p:sp>
        <p:nvSpPr>
          <p:cNvPr id="7" name="TextBox 7"/>
          <p:cNvSpPr txBox="1"/>
          <p:nvPr/>
        </p:nvSpPr>
        <p:spPr>
          <a:xfrm>
            <a:off x="1776978" y="1395021"/>
            <a:ext cx="14713907" cy="1538883"/>
          </a:xfrm>
          <a:prstGeom prst="rect">
            <a:avLst/>
          </a:prstGeom>
        </p:spPr>
        <p:txBody>
          <a:bodyPr wrap="square" lIns="0" tIns="0" rIns="0" bIns="0" rtlCol="0" anchor="t">
            <a:spAutoFit/>
          </a:bodyPr>
          <a:lstStyle/>
          <a:p>
            <a:pPr algn="ctr"/>
            <a:r>
              <a:rPr lang="en-US" sz="5000" dirty="0" err="1">
                <a:solidFill>
                  <a:srgbClr val="000000"/>
                </a:solidFill>
                <a:latin typeface="Cambria" panose="02040503050406030204" pitchFamily="18" charset="0"/>
              </a:rPr>
              <a:t>Hát</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một</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bài</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hát</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có</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nội</a:t>
            </a:r>
            <a:r>
              <a:rPr lang="en-US" sz="5000" dirty="0">
                <a:solidFill>
                  <a:srgbClr val="000000"/>
                </a:solidFill>
                <a:latin typeface="Cambria" panose="02040503050406030204" pitchFamily="18" charset="0"/>
              </a:rPr>
              <a:t> dung </a:t>
            </a:r>
            <a:r>
              <a:rPr lang="en-US" sz="5000" dirty="0" err="1">
                <a:solidFill>
                  <a:srgbClr val="000000"/>
                </a:solidFill>
                <a:latin typeface="Cambria" panose="02040503050406030204" pitchFamily="18" charset="0"/>
              </a:rPr>
              <a:t>có</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liên</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quan</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đến</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chủ</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đề</a:t>
            </a:r>
            <a:r>
              <a:rPr lang="en-US" sz="5000" dirty="0">
                <a:solidFill>
                  <a:srgbClr val="000000"/>
                </a:solidFill>
                <a:latin typeface="Cambria" panose="02040503050406030204" pitchFamily="18" charset="0"/>
              </a:rPr>
              <a:t> </a:t>
            </a:r>
            <a:r>
              <a:rPr lang="en-US" sz="5000" b="1" i="1" dirty="0">
                <a:solidFill>
                  <a:srgbClr val="E43B39"/>
                </a:solidFill>
                <a:latin typeface="Cambria" panose="02040503050406030204" pitchFamily="18" charset="0"/>
              </a:rPr>
              <a:t>Con </a:t>
            </a:r>
            <a:r>
              <a:rPr lang="en-US" sz="5000" b="1" i="1" dirty="0" err="1">
                <a:solidFill>
                  <a:srgbClr val="E43B39"/>
                </a:solidFill>
                <a:latin typeface="Cambria" panose="02040503050406030204" pitchFamily="18" charset="0"/>
              </a:rPr>
              <a:t>người</a:t>
            </a:r>
            <a:r>
              <a:rPr lang="en-US" sz="5000" b="1" i="1" dirty="0">
                <a:solidFill>
                  <a:srgbClr val="E43B39"/>
                </a:solidFill>
                <a:latin typeface="Cambria" panose="02040503050406030204" pitchFamily="18" charset="0"/>
              </a:rPr>
              <a:t> </a:t>
            </a:r>
            <a:r>
              <a:rPr lang="en-US" sz="5000" b="1" i="1" dirty="0" err="1">
                <a:solidFill>
                  <a:srgbClr val="E43B39"/>
                </a:solidFill>
                <a:latin typeface="Cambria" panose="02040503050406030204" pitchFamily="18" charset="0"/>
              </a:rPr>
              <a:t>và</a:t>
            </a:r>
            <a:r>
              <a:rPr lang="en-US" sz="5000" b="1" i="1" dirty="0">
                <a:solidFill>
                  <a:srgbClr val="E43B39"/>
                </a:solidFill>
                <a:latin typeface="Cambria" panose="02040503050406030204" pitchFamily="18" charset="0"/>
              </a:rPr>
              <a:t> </a:t>
            </a:r>
            <a:r>
              <a:rPr lang="en-US" sz="5000" b="1" i="1" dirty="0" err="1">
                <a:solidFill>
                  <a:srgbClr val="E43B39"/>
                </a:solidFill>
                <a:latin typeface="Cambria" panose="02040503050406030204" pitchFamily="18" charset="0"/>
              </a:rPr>
              <a:t>sức</a:t>
            </a:r>
            <a:r>
              <a:rPr lang="en-US" sz="5000" b="1" i="1" dirty="0">
                <a:solidFill>
                  <a:srgbClr val="E43B39"/>
                </a:solidFill>
                <a:latin typeface="Cambria" panose="02040503050406030204" pitchFamily="18" charset="0"/>
              </a:rPr>
              <a:t> </a:t>
            </a:r>
            <a:r>
              <a:rPr lang="en-US" sz="5000" b="1" i="1" dirty="0" err="1">
                <a:solidFill>
                  <a:srgbClr val="E43B39"/>
                </a:solidFill>
                <a:latin typeface="Cambria" panose="02040503050406030204" pitchFamily="18" charset="0"/>
              </a:rPr>
              <a:t>khoẻ</a:t>
            </a:r>
            <a:endParaRPr lang="en-US" sz="5000" b="1" i="1" dirty="0">
              <a:solidFill>
                <a:srgbClr val="E43B39"/>
              </a:solidFill>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62462" y="1918374"/>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177864" y="2447129"/>
            <a:ext cx="6605171" cy="80729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a:extLst>
              <a:ext uri="{FF2B5EF4-FFF2-40B4-BE49-F238E27FC236}">
                <a16:creationId xmlns:a16="http://schemas.microsoft.com/office/drawing/2014/main" id="{8CA49D27-C883-8D4D-9EAE-88D0EB138F24}"/>
              </a:ext>
            </a:extLst>
          </p:cNvPr>
          <p:cNvPicPr>
            <a:picLocks noChangeAspect="1"/>
          </p:cNvPicPr>
          <p:nvPr/>
        </p:nvPicPr>
        <p:blipFill>
          <a:blip r:embed="rId6"/>
          <a:stretch>
            <a:fillRect/>
          </a:stretch>
        </p:blipFill>
        <p:spPr>
          <a:xfrm>
            <a:off x="704062" y="1803400"/>
            <a:ext cx="10058400" cy="668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5556100" y="2416046"/>
            <a:ext cx="10684727" cy="3477875"/>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thường xuyên không ăn rau, thích ăn đồ chiên, rán.</a:t>
            </a:r>
          </a:p>
          <a:p>
            <a:pPr marL="285750" indent="-285750" algn="l">
              <a:buFont typeface="Arial" panose="020B0604020202020204" pitchFamily="34" charset="0"/>
              <a:buChar char="•"/>
            </a:pPr>
            <a:r>
              <a:rPr lang="vi-VN" sz="4400" b="0" i="0" dirty="0">
                <a:effectLst/>
                <a:latin typeface="Cambria" panose="02040503050406030204" pitchFamily="18" charset="0"/>
              </a:rPr>
              <a:t>Bạn không thường xuyên uống nước.</a:t>
            </a:r>
          </a:p>
          <a:p>
            <a:pPr marL="285750" indent="-285750" algn="l">
              <a:buFont typeface="Arial" panose="020B0604020202020204" pitchFamily="34" charset="0"/>
              <a:buChar char="•"/>
            </a:pPr>
            <a:r>
              <a:rPr lang="vi-VN" sz="4400" b="0" i="0" dirty="0">
                <a:effectLst/>
                <a:latin typeface="Cambria" panose="02040503050406030204" pitchFamily="18" charset="0"/>
              </a:rPr>
              <a:t>Bạn hay ăn quà bán vỉa hè.</a:t>
            </a:r>
          </a:p>
          <a:p>
            <a:pPr marL="285750" indent="-285750" algn="l">
              <a:buFont typeface="Arial" panose="020B0604020202020204" pitchFamily="34" charset="0"/>
              <a:buChar char="•"/>
            </a:pPr>
            <a:r>
              <a:rPr lang="vi-VN" sz="4400" b="0" i="0" dirty="0">
                <a:effectLst/>
                <a:latin typeface="Cambria" panose="02040503050406030204" pitchFamily="18" charset="0"/>
              </a:rPr>
              <a:t>Bạn rủ đi bơi ở ao hồ, sông suối.</a:t>
            </a:r>
          </a:p>
        </p:txBody>
      </p:sp>
      <p:sp>
        <p:nvSpPr>
          <p:cNvPr id="35" name="Freeform 2">
            <a:extLst>
              <a:ext uri="{FF2B5EF4-FFF2-40B4-BE49-F238E27FC236}">
                <a16:creationId xmlns:a16="http://schemas.microsoft.com/office/drawing/2014/main" id="{0E899CD9-F7C6-944A-8760-69E1970D2A57}"/>
              </a:ext>
            </a:extLst>
          </p:cNvPr>
          <p:cNvSpPr/>
          <p:nvPr/>
        </p:nvSpPr>
        <p:spPr>
          <a:xfrm>
            <a:off x="4898590" y="6515100"/>
            <a:ext cx="3431902" cy="3275069"/>
          </a:xfrm>
          <a:custGeom>
            <a:avLst/>
            <a:gdLst/>
            <a:ahLst/>
            <a:cxnLst/>
            <a:rect l="l" t="t" r="r" b="b"/>
            <a:pathLst>
              <a:path w="4047935" h="4114800">
                <a:moveTo>
                  <a:pt x="0" y="0"/>
                </a:moveTo>
                <a:lnTo>
                  <a:pt x="4047935" y="0"/>
                </a:lnTo>
                <a:lnTo>
                  <a:pt x="404793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6" name="Freeform 3">
            <a:extLst>
              <a:ext uri="{FF2B5EF4-FFF2-40B4-BE49-F238E27FC236}">
                <a16:creationId xmlns:a16="http://schemas.microsoft.com/office/drawing/2014/main" id="{A0E17D8E-F9AD-D246-A3AA-42AAC6E2AC76}"/>
              </a:ext>
            </a:extLst>
          </p:cNvPr>
          <p:cNvSpPr/>
          <p:nvPr/>
        </p:nvSpPr>
        <p:spPr>
          <a:xfrm>
            <a:off x="8513839" y="7353352"/>
            <a:ext cx="2855830" cy="2443322"/>
          </a:xfrm>
          <a:custGeom>
            <a:avLst/>
            <a:gdLst/>
            <a:ahLst/>
            <a:cxnLst/>
            <a:rect l="l" t="t" r="r" b="b"/>
            <a:pathLst>
              <a:path w="8754894" h="8229600">
                <a:moveTo>
                  <a:pt x="0" y="0"/>
                </a:moveTo>
                <a:lnTo>
                  <a:pt x="8754894" y="0"/>
                </a:lnTo>
                <a:lnTo>
                  <a:pt x="8754894" y="8229600"/>
                </a:lnTo>
                <a:lnTo>
                  <a:pt x="0" y="8229600"/>
                </a:lnTo>
                <a:lnTo>
                  <a:pt x="0" y="0"/>
                </a:lnTo>
                <a:close/>
              </a:path>
            </a:pathLst>
          </a:custGeom>
          <a:blipFill>
            <a:blip r:embed="rId7"/>
            <a:stretch>
              <a:fillRect/>
            </a:stretch>
          </a:blipFill>
        </p:spPr>
      </p:sp>
      <p:sp>
        <p:nvSpPr>
          <p:cNvPr id="37" name="Freeform 4">
            <a:extLst>
              <a:ext uri="{FF2B5EF4-FFF2-40B4-BE49-F238E27FC236}">
                <a16:creationId xmlns:a16="http://schemas.microsoft.com/office/drawing/2014/main" id="{57F02AD6-76A4-D148-88F8-E07D9CF180BB}"/>
              </a:ext>
            </a:extLst>
          </p:cNvPr>
          <p:cNvSpPr/>
          <p:nvPr/>
        </p:nvSpPr>
        <p:spPr>
          <a:xfrm>
            <a:off x="11119167" y="6593622"/>
            <a:ext cx="2818561" cy="3087959"/>
          </a:xfrm>
          <a:custGeom>
            <a:avLst/>
            <a:gdLst/>
            <a:ahLst/>
            <a:cxnLst/>
            <a:rect l="l" t="t" r="r" b="b"/>
            <a:pathLst>
              <a:path w="6614541" h="8229600">
                <a:moveTo>
                  <a:pt x="0" y="0"/>
                </a:moveTo>
                <a:lnTo>
                  <a:pt x="6614541" y="0"/>
                </a:lnTo>
                <a:lnTo>
                  <a:pt x="6614541" y="8229600"/>
                </a:lnTo>
                <a:lnTo>
                  <a:pt x="0" y="8229600"/>
                </a:lnTo>
                <a:lnTo>
                  <a:pt x="0" y="0"/>
                </a:lnTo>
                <a:close/>
              </a:path>
            </a:pathLst>
          </a:custGeom>
          <a:blipFill>
            <a:blip r:embed="rId8"/>
            <a:stretch>
              <a:fillRect/>
            </a:stretch>
          </a:blipFill>
        </p:spPr>
      </p:sp>
      <p:sp>
        <p:nvSpPr>
          <p:cNvPr id="38" name="Freeform 5">
            <a:extLst>
              <a:ext uri="{FF2B5EF4-FFF2-40B4-BE49-F238E27FC236}">
                <a16:creationId xmlns:a16="http://schemas.microsoft.com/office/drawing/2014/main" id="{32895809-C024-D14B-B192-CD85AAB4F7A7}"/>
              </a:ext>
            </a:extLst>
          </p:cNvPr>
          <p:cNvSpPr/>
          <p:nvPr/>
        </p:nvSpPr>
        <p:spPr>
          <a:xfrm>
            <a:off x="13585846" y="6132016"/>
            <a:ext cx="4702154" cy="4154984"/>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9"/>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par>
                                <p:cTn id="13" presetID="5" presetClass="entr" presetSubtype="1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heckerboard(across)">
                                      <p:cBhvr>
                                        <p:cTn id="15" dur="500"/>
                                        <p:tgtEl>
                                          <p:spTgt spid="35"/>
                                        </p:tgtEl>
                                      </p:cBhvr>
                                    </p:animEffect>
                                  </p:childTnLst>
                                </p:cTn>
                              </p:par>
                              <p:par>
                                <p:cTn id="16" presetID="5" presetClass="entr" presetSubtype="1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heckerboard(across)">
                                      <p:cBhvr>
                                        <p:cTn id="18" dur="500"/>
                                        <p:tgtEl>
                                          <p:spTgt spid="36"/>
                                        </p:tgtEl>
                                      </p:cBhvr>
                                    </p:animEffect>
                                  </p:childTnLst>
                                </p:cTn>
                              </p:par>
                              <p:par>
                                <p:cTn id="19" presetID="5" presetClass="entr" presetSubtype="1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heckerboard(across)">
                                      <p:cBhvr>
                                        <p:cTn id="21" dur="500"/>
                                        <p:tgtEl>
                                          <p:spTgt spid="37"/>
                                        </p:tgtEl>
                                      </p:cBhvr>
                                    </p:animEffect>
                                  </p:childTnLst>
                                </p:cTn>
                              </p:par>
                              <p:par>
                                <p:cTn id="22" presetID="5" presetClass="entr" presetSubtype="1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heckerboard(across)">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5257799" y="2979936"/>
            <a:ext cx="10684727" cy="1446550"/>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thường xuyên không ăn rau, thích ăn đồ chiên, rán.</a:t>
            </a:r>
          </a:p>
        </p:txBody>
      </p:sp>
      <p:sp>
        <p:nvSpPr>
          <p:cNvPr id="2" name="TextBox 1">
            <a:extLst>
              <a:ext uri="{FF2B5EF4-FFF2-40B4-BE49-F238E27FC236}">
                <a16:creationId xmlns:a16="http://schemas.microsoft.com/office/drawing/2014/main" id="{BB1FBDE7-7A57-3B46-A32A-4D282D0D8DE4}"/>
              </a:ext>
            </a:extLst>
          </p:cNvPr>
          <p:cNvSpPr txBox="1"/>
          <p:nvPr/>
        </p:nvSpPr>
        <p:spPr>
          <a:xfrm>
            <a:off x="5257800" y="4914900"/>
            <a:ext cx="10684726" cy="378565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Thức ăn chiên rán, thức ăn nhanh cũng có nhiều năng lượng nhưng chứa chất béo không tốt cho cơ thể, nếu ăn nhiều sẽ bị mắc bệnh thừa cân béo phì. Rau xanh chứa nhiều vi-ta-min và chất khoáng làm tăng cường sức đề kháng, giúp cơ thể chống lại bệnh tật và tiêu hóa tốt.</a:t>
            </a:r>
          </a:p>
        </p:txBody>
      </p:sp>
      <p:sp>
        <p:nvSpPr>
          <p:cNvPr id="11" name="Freeform 4">
            <a:extLst>
              <a:ext uri="{FF2B5EF4-FFF2-40B4-BE49-F238E27FC236}">
                <a16:creationId xmlns:a16="http://schemas.microsoft.com/office/drawing/2014/main" id="{4D8C527C-085D-FC4A-A1A4-6681AF809AE6}"/>
              </a:ext>
            </a:extLst>
          </p:cNvPr>
          <p:cNvSpPr/>
          <p:nvPr/>
        </p:nvSpPr>
        <p:spPr>
          <a:xfrm>
            <a:off x="15544800" y="6887006"/>
            <a:ext cx="2361361" cy="2749365"/>
          </a:xfrm>
          <a:custGeom>
            <a:avLst/>
            <a:gdLst/>
            <a:ahLst/>
            <a:cxnLst/>
            <a:rect l="l" t="t" r="r" b="b"/>
            <a:pathLst>
              <a:path w="6614541" h="8229600">
                <a:moveTo>
                  <a:pt x="0" y="0"/>
                </a:moveTo>
                <a:lnTo>
                  <a:pt x="6614541" y="0"/>
                </a:lnTo>
                <a:lnTo>
                  <a:pt x="6614541"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33937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3869473" y="238421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không thường xuyên uống nước.</a:t>
            </a:r>
          </a:p>
        </p:txBody>
      </p:sp>
      <p:sp>
        <p:nvSpPr>
          <p:cNvPr id="2" name="TextBox 1">
            <a:extLst>
              <a:ext uri="{FF2B5EF4-FFF2-40B4-BE49-F238E27FC236}">
                <a16:creationId xmlns:a16="http://schemas.microsoft.com/office/drawing/2014/main" id="{BB1FBDE7-7A57-3B46-A32A-4D282D0D8DE4}"/>
              </a:ext>
            </a:extLst>
          </p:cNvPr>
          <p:cNvSpPr txBox="1"/>
          <p:nvPr/>
        </p:nvSpPr>
        <p:spPr>
          <a:xfrm>
            <a:off x="4340546" y="3348805"/>
            <a:ext cx="10684726" cy="193899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Thiếu nước có thể gây ra các tác hại lâu dài như táo bón, giảm chức năng thận và sỏi thận, gây mệt mỏi, đau đầu và mất tập trung.</a:t>
            </a:r>
          </a:p>
        </p:txBody>
      </p:sp>
      <p:sp>
        <p:nvSpPr>
          <p:cNvPr id="12" name="TextBox 11">
            <a:extLst>
              <a:ext uri="{FF2B5EF4-FFF2-40B4-BE49-F238E27FC236}">
                <a16:creationId xmlns:a16="http://schemas.microsoft.com/office/drawing/2014/main" id="{CDFAD954-7E16-004E-81E7-2C4BE4758CC1}"/>
              </a:ext>
            </a:extLst>
          </p:cNvPr>
          <p:cNvSpPr txBox="1"/>
          <p:nvPr/>
        </p:nvSpPr>
        <p:spPr>
          <a:xfrm>
            <a:off x="3801636" y="554390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hay ăn quà bán vỉa hè.</a:t>
            </a:r>
          </a:p>
        </p:txBody>
      </p:sp>
      <p:sp>
        <p:nvSpPr>
          <p:cNvPr id="13" name="TextBox 12">
            <a:extLst>
              <a:ext uri="{FF2B5EF4-FFF2-40B4-BE49-F238E27FC236}">
                <a16:creationId xmlns:a16="http://schemas.microsoft.com/office/drawing/2014/main" id="{C0518992-EBA0-5247-AD5D-B7D05F265479}"/>
              </a:ext>
            </a:extLst>
          </p:cNvPr>
          <p:cNvSpPr txBox="1"/>
          <p:nvPr/>
        </p:nvSpPr>
        <p:spPr>
          <a:xfrm>
            <a:off x="4340546" y="6676638"/>
            <a:ext cx="10684726" cy="3170099"/>
          </a:xfrm>
          <a:prstGeom prst="rect">
            <a:avLst/>
          </a:prstGeom>
          <a:solidFill>
            <a:schemeClr val="accent4">
              <a:lumMod val="20000"/>
              <a:lumOff val="80000"/>
            </a:schemeClr>
          </a:solidFill>
        </p:spPr>
        <p:txBody>
          <a:bodyPr wrap="square" rtlCol="0">
            <a:spAutoFit/>
          </a:bodyPr>
          <a:lstStyle/>
          <a:p>
            <a:r>
              <a:rPr lang="vi-VN" sz="4000" b="0" i="0" dirty="0">
                <a:effectLst/>
                <a:latin typeface="Cambria" panose="02040503050406030204" pitchFamily="18" charset="0"/>
              </a:rPr>
              <a:t>Ăn quán vỉa hè không đảm bảo an toàn vệ sinh thực phẩm, nguyên liệu không rõ nguồn gốc, tiềm ẩn nguy cơ ngộ độc thực phẩm như đau bụng, đi ngoài, ... và thậm chí nguy hại đến tính mạng.</a:t>
            </a:r>
            <a:endParaRPr lang="en-VN" sz="4000" dirty="0">
              <a:latin typeface="Cambria" panose="02040503050406030204" pitchFamily="18" charset="0"/>
            </a:endParaRPr>
          </a:p>
        </p:txBody>
      </p:sp>
      <p:sp>
        <p:nvSpPr>
          <p:cNvPr id="14" name="Freeform 2">
            <a:extLst>
              <a:ext uri="{FF2B5EF4-FFF2-40B4-BE49-F238E27FC236}">
                <a16:creationId xmlns:a16="http://schemas.microsoft.com/office/drawing/2014/main" id="{416C7494-BF3E-9E46-B4F8-F37A52CA9EF2}"/>
              </a:ext>
            </a:extLst>
          </p:cNvPr>
          <p:cNvSpPr/>
          <p:nvPr/>
        </p:nvSpPr>
        <p:spPr>
          <a:xfrm>
            <a:off x="14841230" y="6889794"/>
            <a:ext cx="3431902" cy="3275069"/>
          </a:xfrm>
          <a:custGeom>
            <a:avLst/>
            <a:gdLst/>
            <a:ahLst/>
            <a:cxnLst/>
            <a:rect l="l" t="t" r="r" b="b"/>
            <a:pathLst>
              <a:path w="4047935" h="4114800">
                <a:moveTo>
                  <a:pt x="0" y="0"/>
                </a:moveTo>
                <a:lnTo>
                  <a:pt x="4047935" y="0"/>
                </a:lnTo>
                <a:lnTo>
                  <a:pt x="404793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433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572000" y="348050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rủ đi bơi ở ao hồ, sông suối.</a:t>
            </a:r>
          </a:p>
        </p:txBody>
      </p:sp>
      <p:sp>
        <p:nvSpPr>
          <p:cNvPr id="2" name="TextBox 1">
            <a:extLst>
              <a:ext uri="{FF2B5EF4-FFF2-40B4-BE49-F238E27FC236}">
                <a16:creationId xmlns:a16="http://schemas.microsoft.com/office/drawing/2014/main" id="{BB1FBDE7-7A57-3B46-A32A-4D282D0D8DE4}"/>
              </a:ext>
            </a:extLst>
          </p:cNvPr>
          <p:cNvSpPr txBox="1"/>
          <p:nvPr/>
        </p:nvSpPr>
        <p:spPr>
          <a:xfrm>
            <a:off x="5252197" y="4948014"/>
            <a:ext cx="10684726" cy="193899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Đi bơi ở ao hồ sông suối không có biện pháp cứu hộ an toàn và người lớn giám sát có khả năng cao bị đuối nước.</a:t>
            </a:r>
          </a:p>
        </p:txBody>
      </p:sp>
      <p:sp>
        <p:nvSpPr>
          <p:cNvPr id="8" name="Freeform 5">
            <a:extLst>
              <a:ext uri="{FF2B5EF4-FFF2-40B4-BE49-F238E27FC236}">
                <a16:creationId xmlns:a16="http://schemas.microsoft.com/office/drawing/2014/main" id="{53AF65A1-1229-A244-86AF-EF08A219893B}"/>
              </a:ext>
            </a:extLst>
          </p:cNvPr>
          <p:cNvSpPr/>
          <p:nvPr/>
        </p:nvSpPr>
        <p:spPr>
          <a:xfrm>
            <a:off x="13585846" y="6132016"/>
            <a:ext cx="4702154" cy="4154984"/>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397623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689</Words>
  <Application>Microsoft Office PowerPoint</Application>
  <PresentationFormat>Tùy chỉnh</PresentationFormat>
  <Paragraphs>84</Paragraphs>
  <Slides>15</Slides>
  <Notes>1</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15</vt:i4>
      </vt:variant>
    </vt:vector>
  </HeadingPairs>
  <TitlesOfParts>
    <vt:vector size="21" baseType="lpstr">
      <vt:lpstr>Arial</vt:lpstr>
      <vt:lpstr>思源黑体 CN</vt:lpstr>
      <vt:lpstr>Times New Roman</vt:lpstr>
      <vt:lpstr>Calibri</vt:lpstr>
      <vt:lpstr>Cambria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Modern Innovation in Healthcare Presentation</dc:title>
  <cp:lastModifiedBy>Dung Âu</cp:lastModifiedBy>
  <cp:revision>6</cp:revision>
  <dcterms:created xsi:type="dcterms:W3CDTF">2006-08-16T00:00:00Z</dcterms:created>
  <dcterms:modified xsi:type="dcterms:W3CDTF">2025-04-14T03:16:53Z</dcterms:modified>
  <dc:identifier>DAGAaDEXefU</dc:identifier>
</cp:coreProperties>
</file>