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02" r:id="rId4"/>
    <p:sldId id="258"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299" r:id="rId19"/>
    <p:sldId id="300" r:id="rId20"/>
    <p:sldId id="273" r:id="rId21"/>
    <p:sldId id="301" r:id="rId22"/>
  </p:sldIdLst>
  <p:sldSz cx="18288000" cy="10287000"/>
  <p:notesSz cx="6858000" cy="9144000"/>
  <p:embeddedFontLst>
    <p:embeddedFont>
      <p:font typeface="Cambria" panose="020405030504060302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9C5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89" autoAdjust="0"/>
  </p:normalViewPr>
  <p:slideViewPr>
    <p:cSldViewPr>
      <p:cViewPr>
        <p:scale>
          <a:sx n="30" d="100"/>
          <a:sy n="30" d="100"/>
        </p:scale>
        <p:origin x="2025"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emf"/><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9962902" y="5199881"/>
            <a:ext cx="7899400" cy="1943100"/>
          </a:xfrm>
          <a:prstGeom prst="rect">
            <a:avLst/>
          </a:prstGeom>
        </p:spPr>
      </p:pic>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228600" y="314570"/>
            <a:ext cx="22153194" cy="5929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990600"/>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3998331" y="232410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981200" y="3016430"/>
            <a:ext cx="9947180" cy="5761911"/>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12329532" y="3865402"/>
            <a:ext cx="3977268" cy="2554545"/>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Cây sim được miêu tả bằng cách tả </a:t>
            </a:r>
            <a:r>
              <a:rPr lang="vi-VN" sz="3200" b="1" i="0" dirty="0">
                <a:solidFill>
                  <a:srgbClr val="000000"/>
                </a:solidFill>
                <a:effectLst/>
                <a:latin typeface="Cambria" panose="02040503050406030204" pitchFamily="18" charset="0"/>
              </a:rPr>
              <a:t>lần lượt từng bộ phận của cây</a:t>
            </a:r>
            <a:r>
              <a:rPr lang="vi-VN" sz="3200" b="0" i="0" dirty="0">
                <a:solidFill>
                  <a:srgbClr val="000000"/>
                </a:solidFill>
                <a:effectLst/>
                <a:latin typeface="Cambria" panose="02040503050406030204" pitchFamily="18" charset="0"/>
              </a:rPr>
              <a:t>: đặc điểm của hoa và quả sim</a:t>
            </a:r>
            <a:endParaRPr lang="en-VN" sz="3200"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64208" y="2628149"/>
            <a:ext cx="13551850" cy="2308324"/>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909349" y="4844652"/>
            <a:ext cx="12834519" cy="1077218"/>
          </a:xfrm>
          <a:prstGeom prst="rect">
            <a:avLst/>
          </a:prstGeom>
          <a:solidFill>
            <a:schemeClr val="accent2">
              <a:lumMod val="20000"/>
              <a:lumOff val="80000"/>
            </a:schemeClr>
          </a:solidFill>
        </p:spPr>
        <p:txBody>
          <a:bodyPr wrap="square" rtlCol="0">
            <a:spAutoFit/>
          </a:bodyPr>
          <a:lstStyle/>
          <a:p>
            <a:r>
              <a:rPr lang="vi-VN" sz="3200" b="0" i="0" dirty="0">
                <a:solidFill>
                  <a:srgbClr val="000000"/>
                </a:solidFill>
                <a:effectLst/>
                <a:latin typeface="Cambria" panose="02040503050406030204" pitchFamily="18" charset="0"/>
              </a:rPr>
              <a:t>d. Phần kết bài nói về điều gì? Tình cảm của người viết đối với cây sim được thể hiện qua chi tiết nào?</a:t>
            </a:r>
            <a:endParaRPr lang="en-VN" sz="3200"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3164208" y="4300653"/>
            <a:ext cx="55487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5662755" y="3782311"/>
            <a:ext cx="1049164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2831151" y="6306729"/>
            <a:ext cx="13551849" cy="2062103"/>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3200"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532724" y="2228087"/>
            <a:ext cx="15218214" cy="1938992"/>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Những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ngữ</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dùng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để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các</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3426831" y="4272306"/>
            <a:ext cx="11430000" cy="2603500"/>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5562600" y="7173171"/>
            <a:ext cx="8501910" cy="1416985"/>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934354"/>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290637" y="1903528"/>
            <a:ext cx="15168563"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2330092" y="2831324"/>
            <a:ext cx="14620804" cy="3416320"/>
          </a:xfrm>
          <a:prstGeom prst="rect">
            <a:avLst/>
          </a:prstGeom>
          <a:noFill/>
        </p:spPr>
        <p:txBody>
          <a:bodyPr wrap="square" rtlCol="0">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83635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447800" y="1579848"/>
            <a:ext cx="14971711"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lượt</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endParaRPr lang="en-US" sz="4000" b="0" i="0" dirty="0">
              <a:solidFill>
                <a:srgbClr val="000000"/>
              </a:solidFill>
              <a:effectLst/>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extLst>
              <p:ext uri="{D42A27DB-BD31-4B8C-83A1-F6EECF244321}">
                <p14:modId xmlns:p14="http://schemas.microsoft.com/office/powerpoint/2010/main" val="2860950696"/>
              </p:ext>
            </p:extLst>
          </p:nvPr>
        </p:nvGraphicFramePr>
        <p:xfrm>
          <a:off x="1082886" y="2309167"/>
          <a:ext cx="16117889" cy="6209045"/>
        </p:xfrm>
        <a:graphic>
          <a:graphicData uri="http://schemas.openxmlformats.org/drawingml/2006/table">
            <a:tbl>
              <a:tblPr/>
              <a:tblGrid>
                <a:gridCol w="1570461">
                  <a:extLst>
                    <a:ext uri="{9D8B030D-6E8A-4147-A177-3AD203B41FA5}">
                      <a16:colId xmlns:a16="http://schemas.microsoft.com/office/drawing/2014/main" val="3106623369"/>
                    </a:ext>
                  </a:extLst>
                </a:gridCol>
                <a:gridCol w="3058265">
                  <a:extLst>
                    <a:ext uri="{9D8B030D-6E8A-4147-A177-3AD203B41FA5}">
                      <a16:colId xmlns:a16="http://schemas.microsoft.com/office/drawing/2014/main" val="2822458837"/>
                    </a:ext>
                  </a:extLst>
                </a:gridCol>
                <a:gridCol w="2644987">
                  <a:extLst>
                    <a:ext uri="{9D8B030D-6E8A-4147-A177-3AD203B41FA5}">
                      <a16:colId xmlns:a16="http://schemas.microsoft.com/office/drawing/2014/main" val="2235523919"/>
                    </a:ext>
                  </a:extLst>
                </a:gridCol>
                <a:gridCol w="2810298">
                  <a:extLst>
                    <a:ext uri="{9D8B030D-6E8A-4147-A177-3AD203B41FA5}">
                      <a16:colId xmlns:a16="http://schemas.microsoft.com/office/drawing/2014/main" val="1799989186"/>
                    </a:ext>
                  </a:extLst>
                </a:gridCol>
                <a:gridCol w="3058265">
                  <a:extLst>
                    <a:ext uri="{9D8B030D-6E8A-4147-A177-3AD203B41FA5}">
                      <a16:colId xmlns:a16="http://schemas.microsoft.com/office/drawing/2014/main" val="560900543"/>
                    </a:ext>
                  </a:extLst>
                </a:gridCol>
                <a:gridCol w="2975613">
                  <a:extLst>
                    <a:ext uri="{9D8B030D-6E8A-4147-A177-3AD203B41FA5}">
                      <a16:colId xmlns:a16="http://schemas.microsoft.com/office/drawing/2014/main" val="3957996916"/>
                    </a:ext>
                  </a:extLst>
                </a:gridCol>
              </a:tblGrid>
              <a:tr h="996965">
                <a:tc>
                  <a:txBody>
                    <a:bodyPr/>
                    <a:lstStyle/>
                    <a:p>
                      <a:pPr algn="ct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Thân</a:t>
                      </a:r>
                      <a:r>
                        <a:rPr lang="en-US" sz="3600" b="1" dirty="0">
                          <a:solidFill>
                            <a:srgbClr val="993300"/>
                          </a:solidFill>
                          <a:effectLst/>
                          <a:latin typeface="Cambria" panose="02040503050406030204" pitchFamily="18" charset="0"/>
                        </a:rPr>
                        <a:t> </a:t>
                      </a:r>
                      <a:r>
                        <a:rPr lang="en-US" sz="3600" b="1" dirty="0" err="1">
                          <a:solidFill>
                            <a:srgbClr val="993300"/>
                          </a:solidFill>
                          <a:effectLst/>
                          <a:latin typeface="Cambria" panose="02040503050406030204" pitchFamily="18" charset="0"/>
                        </a:rPr>
                        <a:t>cây</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Lá</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Hoa</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Rễ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424235">
                <a:tc>
                  <a:txBody>
                    <a:bodyPr/>
                    <a:lstStyle/>
                    <a:p>
                      <a:pPr algn="ctr"/>
                      <a:r>
                        <a:rPr lang="en-US" sz="3600" b="1" dirty="0" err="1">
                          <a:solidFill>
                            <a:srgbClr val="00B050"/>
                          </a:solidFill>
                          <a:effectLst/>
                          <a:latin typeface="Cambria" panose="02040503050406030204" pitchFamily="18" charset="0"/>
                        </a:rPr>
                        <a:t>Dừa</a:t>
                      </a:r>
                      <a:endParaRPr lang="en-US" sz="3600" b="1" dirty="0">
                        <a:solidFill>
                          <a:srgbClr val="00B05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Bạc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phếch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Trắng</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 </a:t>
                      </a:r>
                      <a:r>
                        <a:rPr lang="en-US" sz="3600" dirty="0" err="1">
                          <a:solidFill>
                            <a:srgbClr val="000000"/>
                          </a:solidFill>
                          <a:effectLst/>
                          <a:latin typeface="Cambria" panose="02040503050406030204" pitchFamily="18" charset="0"/>
                        </a:rPr>
                        <a:t>chắc</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Có</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nước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cơm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dừa</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Đâm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sâu</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xuống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đất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424235">
                <a:tc>
                  <a:txBody>
                    <a:bodyPr/>
                    <a:lstStyle/>
                    <a:p>
                      <a:pPr algn="ctr"/>
                      <a:r>
                        <a:rPr lang="en-US" sz="3600" b="1" dirty="0" err="1">
                          <a:solidFill>
                            <a:srgbClr val="FFC000"/>
                          </a:solidFill>
                          <a:effectLst/>
                          <a:latin typeface="Cambria" panose="02040503050406030204" pitchFamily="18" charset="0"/>
                        </a:rPr>
                        <a:t>Xoài</a:t>
                      </a:r>
                      <a:endParaRPr lang="en-US" sz="3600" b="1" dirty="0">
                        <a:solidFill>
                          <a:srgbClr val="FFC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Sần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sùi</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Thon </a:t>
                      </a: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nhạt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Khi chín có màu vàng ươm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Ăn sâu vào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996965">
                <a:tc>
                  <a:txBody>
                    <a:bodyPr/>
                    <a:lstStyle/>
                    <a:p>
                      <a:pPr algn="ctr"/>
                      <a:r>
                        <a:rPr lang="en-US" sz="3600" b="1" dirty="0" err="1">
                          <a:solidFill>
                            <a:srgbClr val="FF0000"/>
                          </a:solidFill>
                          <a:effectLst/>
                          <a:latin typeface="Cambria" panose="02040503050406030204" pitchFamily="18" charset="0"/>
                        </a:rPr>
                        <a:t>Cà</a:t>
                      </a:r>
                      <a:r>
                        <a:rPr lang="en-US" sz="3600" b="1" dirty="0">
                          <a:solidFill>
                            <a:srgbClr val="FF0000"/>
                          </a:solidFill>
                          <a:effectLst/>
                          <a:latin typeface="Cambria" panose="02040503050406030204" pitchFamily="18" charset="0"/>
                        </a:rPr>
                        <a:t> </a:t>
                      </a:r>
                      <a:r>
                        <a:rPr lang="en-US" sz="3600" b="1" dirty="0" err="1">
                          <a:solidFill>
                            <a:srgbClr val="FF0000"/>
                          </a:solidFill>
                          <a:effectLst/>
                          <a:latin typeface="Cambria" panose="02040503050406030204" pitchFamily="18" charset="0"/>
                        </a:rPr>
                        <a:t>chua</a:t>
                      </a:r>
                      <a:endParaRPr lang="en-US" sz="3600" b="1" dirty="0">
                        <a:solidFill>
                          <a:srgbClr val="FF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Mềm</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Mọng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Khỏe</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Phân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nhánh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6934200" y="1633998"/>
            <a:ext cx="10265229" cy="7966556"/>
            <a:chOff x="1774369" y="3543300"/>
            <a:chExt cx="14739260" cy="5130109"/>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975529"/>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a:p>
              <a:pPr>
                <a:lnSpc>
                  <a:spcPct val="150000"/>
                </a:lnSpc>
              </a:pPr>
              <a:br>
                <a:rPr lang="vi-VN" sz="3600" dirty="0">
                  <a:latin typeface="Cambria" panose="02040503050406030204" pitchFamily="18" charset="0"/>
                </a:rPr>
              </a:br>
              <a:endParaRPr lang="en-VN" sz="36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1304766" y="7626506"/>
            <a:ext cx="20624196" cy="3896824"/>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381000" y="4466466"/>
            <a:ext cx="7086600" cy="5457247"/>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1300954" y="2243782"/>
            <a:ext cx="4572000" cy="1612900"/>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8839200" y="1344333"/>
            <a:ext cx="8229600" cy="5207000"/>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14233628" y="4770623"/>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13815580" y="7315494"/>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5631906"/>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676400" y="2095500"/>
            <a:ext cx="15200556" cy="1938992"/>
          </a:xfrm>
          <a:prstGeom prst="rect">
            <a:avLst/>
          </a:prstGeom>
          <a:solidFill>
            <a:schemeClr val="accent6">
              <a:lumMod val="20000"/>
              <a:lumOff val="80000"/>
            </a:schemeClr>
          </a:solidFill>
        </p:spPr>
        <p:txBody>
          <a:bodyPr wrap="square" rtlCol="0">
            <a:spAutoFit/>
          </a:bodyPr>
          <a:lstStyle/>
          <a:p>
            <a:pPr algn="ctr"/>
            <a:r>
              <a:rPr lang="en-VN" sz="6000" dirty="0">
                <a:latin typeface="Cambria" panose="02040503050406030204" pitchFamily="18" charset="0"/>
              </a:rPr>
              <a:t>Tìm đọc những đoạn văn miêu tả cây cối. Ghi lại những câu văn hay mà em muốn học tập</a:t>
            </a:r>
            <a:r>
              <a:rPr lang="en-US" sz="6000" dirty="0">
                <a:latin typeface="Cambria" panose="02040503050406030204" pitchFamily="18" charset="0"/>
              </a:rPr>
              <a:t>.</a:t>
            </a:r>
            <a:endParaRPr lang="en-VN" sz="6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2910169" y="9190845"/>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766421" y="1452582"/>
            <a:ext cx="15985165" cy="7694414"/>
          </a:xfrm>
          <a:prstGeom prst="rect">
            <a:avLst/>
          </a:prstGeom>
          <a:noFill/>
        </p:spPr>
        <p:txBody>
          <a:bodyPr wrap="square">
            <a:spAutoFit/>
          </a:bodyPr>
          <a:lstStyle/>
          <a:p>
            <a:pPr algn="just"/>
            <a:r>
              <a:rPr lang="en-US" sz="2600" dirty="0">
                <a:solidFill>
                  <a:srgbClr val="000000"/>
                </a:solidFill>
                <a:latin typeface="Cambria" panose="02040503050406030204" pitchFamily="18" charset="0"/>
              </a:rPr>
              <a:t>    </a:t>
            </a:r>
            <a:r>
              <a:rPr lang="vi-VN" sz="2600" b="0" i="0" dirty="0">
                <a:solidFill>
                  <a:srgbClr val="000000"/>
                </a:solidFill>
                <a:effectLst/>
                <a:latin typeface="Cambria" panose="02040503050406030204" pitchFamily="18"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a:t>
            </a:r>
            <a:r>
              <a:rPr lang="en-US" sz="2600" b="0" i="0" dirty="0" err="1">
                <a:solidFill>
                  <a:srgbClr val="000000"/>
                </a:solidFill>
                <a:effectLst/>
                <a:latin typeface="Cambria" panose="02040503050406030204" pitchFamily="18" charset="0"/>
              </a:rPr>
              <a:t>Một</a:t>
            </a:r>
            <a:r>
              <a:rPr lang="vi-VN" sz="2600" b="0" i="0" dirty="0">
                <a:solidFill>
                  <a:srgbClr val="000000"/>
                </a:solidFill>
                <a:effectLst/>
                <a:latin typeface="Cambria" panose="02040503050406030204" pitchFamily="18" charset="0"/>
              </a:rPr>
              <a:t>.</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t>
            </a:r>
            <a:r>
              <a:rPr lang="en-US" sz="2600" dirty="0" err="1">
                <a:solidFill>
                  <a:srgbClr val="000000"/>
                </a:solidFill>
                <a:latin typeface="Cambria" panose="02040503050406030204" pitchFamily="18" charset="0"/>
              </a:rPr>
              <a:t>àn</a:t>
            </a:r>
            <a:r>
              <a:rPr lang="vi-VN" sz="2600" b="0" i="0" dirty="0">
                <a:solidFill>
                  <a:srgbClr val="000000"/>
                </a:solidFill>
                <a:effectLst/>
                <a:latin typeface="Cambria" panose="02040503050406030204" pitchFamily="18" charset="0"/>
              </a:rPr>
              <a:t> thờ.</a:t>
            </a:r>
            <a:r>
              <a:rPr lang="en-US" sz="2600" b="0" i="0" dirty="0">
                <a:solidFill>
                  <a:srgbClr val="000000"/>
                </a:solidFill>
                <a:effectLst/>
                <a:latin typeface="Cambria" panose="02040503050406030204" pitchFamily="18" charset="0"/>
              </a:rPr>
              <a:t> </a:t>
            </a:r>
            <a:endParaRPr lang="vi-VN" sz="2600" b="0" i="0" dirty="0">
              <a:solidFill>
                <a:srgbClr val="000000"/>
              </a:solidFill>
              <a:effectLst/>
              <a:latin typeface="Cambria" panose="02040503050406030204" pitchFamily="18" charset="0"/>
            </a:endParaRP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HOA HỒNG</a:t>
            </a:r>
          </a:p>
        </p:txBody>
      </p:sp>
    </p:spTree>
    <p:extLst>
      <p:ext uri="{BB962C8B-B14F-4D97-AF65-F5344CB8AC3E}">
        <p14:creationId xmlns:p14="http://schemas.microsoft.com/office/powerpoint/2010/main" val="30920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051730" y="1592352"/>
            <a:ext cx="15414547" cy="7478970"/>
          </a:xfrm>
          <a:prstGeom prst="rect">
            <a:avLst/>
          </a:prstGeom>
          <a:noFill/>
        </p:spPr>
        <p:txBody>
          <a:bodyPr wrap="square">
            <a:spAutoFit/>
          </a:bodyPr>
          <a:lstStyle/>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A 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8442395" y="1293533"/>
            <a:ext cx="82296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296808" y="2092534"/>
            <a:ext cx="14924392" cy="5509200"/>
          </a:xfrm>
          <a:prstGeom prst="rect">
            <a:avLst/>
          </a:prstGeom>
          <a:noFill/>
        </p:spPr>
        <p:txBody>
          <a:bodyPr wrap="square">
            <a:spAutoFit/>
          </a:bodyPr>
          <a:lstStyle/>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Có 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0" y="565060"/>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4314682" y="1468625"/>
            <a:ext cx="9385300" cy="48387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10744200" y="3207960"/>
            <a:ext cx="5291244" cy="3667120"/>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1081688"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6056961" y="6933844"/>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13182600"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352960" y="537451"/>
            <a:ext cx="7190841" cy="6391166"/>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6477000" y="709156"/>
            <a:ext cx="12016257" cy="3023878"/>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8839200" y="1562100"/>
            <a:ext cx="8229600" cy="5207000"/>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876300"/>
            <a:ext cx="16383000" cy="8184066"/>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4157" y="176538"/>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1471" y="773111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1149629" y="912773"/>
            <a:ext cx="15921252" cy="7478970"/>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rPr>
              <a:t>Cây sim</a:t>
            </a:r>
            <a:endParaRPr lang="vi-VN" sz="3200" b="0" i="0" dirty="0">
              <a:solidFill>
                <a:srgbClr val="000000"/>
              </a:solidFill>
              <a:effectLst/>
              <a:latin typeface="Cambria" panose="02040503050406030204" pitchFamily="18" charset="0"/>
            </a:endParaRP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just"/>
            <a:r>
              <a:rPr lang="vi-VN" sz="32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3200" b="0" i="0" dirty="0">
                <a:solidFill>
                  <a:srgbClr val="000000"/>
                </a:solidFill>
                <a:effectLst/>
                <a:latin typeface="Cambria" panose="02040503050406030204" pitchFamily="18" charset="0"/>
              </a:rPr>
              <a:t>(</a:t>
            </a:r>
            <a:r>
              <a:rPr lang="vi-VN" sz="3200" b="0" i="1" dirty="0">
                <a:solidFill>
                  <a:srgbClr val="000000"/>
                </a:solidFill>
                <a:effectLst/>
                <a:latin typeface="Cambria" panose="02040503050406030204" pitchFamily="18" charset="0"/>
              </a:rPr>
              <a:t>Theo</a:t>
            </a:r>
            <a:r>
              <a:rPr lang="vi-VN" sz="3200" b="0" i="0" dirty="0">
                <a:solidFill>
                  <a:srgbClr val="000000"/>
                </a:solidFill>
                <a:effectLst/>
                <a:latin typeface="Cambria" panose="02040503050406030204" pitchFamily="18" charset="0"/>
              </a:rPr>
              <a:t> Băng Sơn)</a:t>
            </a: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1467646" y="2104538"/>
            <a:ext cx="15392400" cy="6555641"/>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just"/>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just"/>
            <a:endParaRPr lang="en-VN" sz="2800"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81001" y="773430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2514600" y="8140543"/>
            <a:ext cx="11353800" cy="646331"/>
          </a:xfrm>
          <a:prstGeom prst="rect">
            <a:avLst/>
          </a:prstGeom>
          <a:solidFill>
            <a:schemeClr val="accent2">
              <a:lumMod val="20000"/>
              <a:lumOff val="80000"/>
            </a:schemeClr>
          </a:solidFill>
        </p:spPr>
        <p:txBody>
          <a:bodyPr wrap="square" rtlCol="0">
            <a:spAutoFit/>
          </a:bodyPr>
          <a:lstStyle/>
          <a:p>
            <a:r>
              <a:rPr lang="en-US" sz="3600" b="1" i="0" dirty="0">
                <a:solidFill>
                  <a:srgbClr val="000000"/>
                </a:solidFill>
                <a:effectLst/>
                <a:latin typeface="Cambria" panose="02040503050406030204" pitchFamily="18" charset="0"/>
              </a:rPr>
              <a:t>a. </a:t>
            </a:r>
            <a:r>
              <a:rPr lang="en-US" sz="3600" b="1" i="0" dirty="0" err="1">
                <a:solidFill>
                  <a:srgbClr val="000000"/>
                </a:solidFill>
                <a:effectLst/>
                <a:latin typeface="Cambria" panose="02040503050406030204" pitchFamily="18" charset="0"/>
              </a:rPr>
              <a:t>Tìm</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phần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mở</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thân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kết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của</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văn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trên</a:t>
            </a:r>
            <a:r>
              <a:rPr lang="en-US" sz="3600" b="1" i="0" dirty="0">
                <a:solidFill>
                  <a:srgbClr val="000000"/>
                </a:solidFill>
                <a:effectLst/>
                <a:latin typeface="Cambria" panose="02040503050406030204" pitchFamily="18" charset="0"/>
              </a:rPr>
              <a:t>.</a:t>
            </a:r>
            <a:endParaRPr lang="en-VN" sz="36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505200" y="1949358"/>
            <a:ext cx="13551850" cy="7417415"/>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28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ctr"/>
            <a:endParaRPr lang="en-VN" sz="28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3108113" y="2436204"/>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0" name="Left Brace 9">
            <a:extLst>
              <a:ext uri="{FF2B5EF4-FFF2-40B4-BE49-F238E27FC236}">
                <a16:creationId xmlns:a16="http://schemas.microsoft.com/office/drawing/2014/main" id="{930F5B3D-D518-1F4A-B309-595CC9FAFE9A}"/>
              </a:ext>
            </a:extLst>
          </p:cNvPr>
          <p:cNvSpPr/>
          <p:nvPr/>
        </p:nvSpPr>
        <p:spPr>
          <a:xfrm>
            <a:off x="3108113" y="3461416"/>
            <a:ext cx="243151" cy="3891884"/>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1" name="Left Brace 10">
            <a:extLst>
              <a:ext uri="{FF2B5EF4-FFF2-40B4-BE49-F238E27FC236}">
                <a16:creationId xmlns:a16="http://schemas.microsoft.com/office/drawing/2014/main" id="{C0A68BFA-0955-BE4B-B49E-C10A8139FBA4}"/>
              </a:ext>
            </a:extLst>
          </p:cNvPr>
          <p:cNvSpPr/>
          <p:nvPr/>
        </p:nvSpPr>
        <p:spPr>
          <a:xfrm>
            <a:off x="3124844" y="7616512"/>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549080" y="2261129"/>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1399322" y="5114970"/>
            <a:ext cx="1676400"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1494702" y="7353300"/>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55577" y="2429669"/>
            <a:ext cx="13551850" cy="2308324"/>
          </a:xfrm>
          <a:prstGeom prst="rect">
            <a:avLst/>
          </a:prstGeom>
          <a:noFill/>
        </p:spPr>
        <p:txBody>
          <a:bodyPr wrap="square" rtlCol="0">
            <a:spAutoFit/>
          </a:bodyPr>
          <a:lstStyle/>
          <a:p>
            <a:pPr algn="ctr"/>
            <a:r>
              <a:rPr lang="vi-VN" sz="3600" b="1" i="0" dirty="0">
                <a:solidFill>
                  <a:srgbClr val="000000"/>
                </a:solidFill>
                <a:effectLst/>
                <a:latin typeface="Cambria" panose="02040503050406030204" pitchFamily="18" charset="0"/>
              </a:rPr>
              <a:t>Cây sim</a:t>
            </a:r>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3998331" y="4565230"/>
            <a:ext cx="10287000" cy="584775"/>
          </a:xfrm>
          <a:prstGeom prst="rect">
            <a:avLst/>
          </a:prstGeom>
          <a:solidFill>
            <a:schemeClr val="accent2">
              <a:lumMod val="20000"/>
              <a:lumOff val="80000"/>
            </a:schemeClr>
          </a:solidFill>
        </p:spPr>
        <p:txBody>
          <a:bodyPr wrap="square" rtlCol="0">
            <a:spAutoFit/>
          </a:bodyPr>
          <a:lstStyle/>
          <a:p>
            <a:r>
              <a:rPr lang="en-US" sz="3200" b="0" i="0" dirty="0">
                <a:solidFill>
                  <a:srgbClr val="000000"/>
                </a:solidFill>
                <a:effectLst/>
                <a:latin typeface="Cambria" panose="02040503050406030204" pitchFamily="18" charset="0"/>
              </a:rPr>
              <a:t>b. </a:t>
            </a:r>
            <a:r>
              <a:rPr lang="en-US" sz="3200" b="0" i="0" dirty="0" err="1">
                <a:solidFill>
                  <a:srgbClr val="000000"/>
                </a:solidFill>
                <a:effectLst/>
                <a:latin typeface="Cambria" panose="02040503050406030204" pitchFamily="18" charset="0"/>
              </a:rPr>
              <a:t>Mở</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bài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giới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thiệu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những</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gì</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về</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cây</a:t>
            </a:r>
            <a:r>
              <a:rPr lang="en-US" sz="3200" b="0" i="0" dirty="0">
                <a:solidFill>
                  <a:srgbClr val="000000"/>
                </a:solidFill>
                <a:effectLst/>
                <a:latin typeface="Cambria" panose="02040503050406030204" pitchFamily="18" charset="0"/>
              </a:rPr>
              <a:t> sim?</a:t>
            </a:r>
            <a:endParaRPr lang="en-VN" sz="3200"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2811776" y="5806336"/>
            <a:ext cx="12292551" cy="120032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rPr>
              <a:t>Phần mở bài giới thiệu về nguồn gốc và nơi chúng sinh trưởng và phát triển.</a:t>
            </a:r>
            <a:endParaRPr lang="en-VN" sz="36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12725400" y="64065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7941629" y="6406500"/>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7941629" y="7006665"/>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6824451" y="3535191"/>
            <a:ext cx="31070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13357921" y="3611610"/>
            <a:ext cx="2620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3429000" y="4157658"/>
            <a:ext cx="528392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630620" y="2874033"/>
            <a:ext cx="204753" cy="302204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198220" y="3442335"/>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4191000" y="682418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2933682" y="2435477"/>
            <a:ext cx="13716206" cy="4401205"/>
          </a:xfrm>
          <a:prstGeom prst="rect">
            <a:avLst/>
          </a:prstGeom>
          <a:noFill/>
        </p:spPr>
        <p:txBody>
          <a:bodyPr wrap="square" rtlCol="0">
            <a:spAutoFit/>
          </a:bodyPr>
          <a:lstStyle/>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2800"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2655</Words>
  <Application>Microsoft Office PowerPoint</Application>
  <PresentationFormat>Tùy chỉnh</PresentationFormat>
  <Paragraphs>112</Paragraphs>
  <Slides>21</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21</vt:i4>
      </vt:variant>
    </vt:vector>
  </HeadingPairs>
  <TitlesOfParts>
    <vt:vector size="25" baseType="lpstr">
      <vt:lpstr>Cambria</vt: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HIỂU</dc:title>
  <cp:lastModifiedBy>Dung Âu</cp:lastModifiedBy>
  <cp:revision>16</cp:revision>
  <dcterms:created xsi:type="dcterms:W3CDTF">2006-08-16T00:00:00Z</dcterms:created>
  <dcterms:modified xsi:type="dcterms:W3CDTF">2025-03-28T09:24:40Z</dcterms:modified>
  <dc:identifier>DAF_IVQw5d4</dc:identifier>
</cp:coreProperties>
</file>